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5143500" cx="9144000"/>
  <p:notesSz cx="6724650" cy="97742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4" roundtripDataSignature="AMtx7mi0UUSGaai5NknAiZ50qJHnJDhv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D8611CE-6187-4C2C-B32D-7524B2D8F796}">
  <a:tblStyle styleId="{ED8611CE-6187-4C2C-B32D-7524B2D8F796}"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3383FCCF-7B96-4F98-820F-0B5E1FBD0305}"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06363" y="733425"/>
            <a:ext cx="6513512"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106363" y="733425"/>
            <a:ext cx="6513512"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2: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 name="Google Shape;68;p2: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3: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3: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4: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p5: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6: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6: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7: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7: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8: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9: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p9: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0: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10: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1: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p11: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2: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12: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3: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p13: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4: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5" name="Google Shape;305;p14: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5: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p15: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6: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p16: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17: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2" name="Google Shape;372;p17: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8: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6" name="Google Shape;406;p18: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19: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3" name="Google Shape;423;p19: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20: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8" name="Google Shape;438;p20: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1: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0" name="Google Shape;460;p21: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22: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7" name="Google Shape;477;p22: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23: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1" name="Google Shape;491;p23: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24: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p24: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25: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6" name="Google Shape;526;p25: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26: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0" name="Google Shape;540;p26: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27: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4" name="Google Shape;554;p27: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28: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8" name="Google Shape;568;p28: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29: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p29: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30: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3" name="Google Shape;603;p30: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31: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7" name="Google Shape;617;p31: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32: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p32: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33: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7" name="Google Shape;647;p33: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34: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2" name="Google Shape;662;p34: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35: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7" name="Google Shape;677;p35: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3455514c2ac_0_29: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2" name="Google Shape;692;g3455514c2ac_0_29: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p36: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1" name="Google Shape;721;p36: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3455514c2ac_0_0: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7" name="Google Shape;747;g3455514c2ac_0_0: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3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3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4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4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4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4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4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4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4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4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4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4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4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4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4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4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7.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21.png"/><Relationship Id="rId5"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16.png"/><Relationship Id="rId6"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7.png"/><Relationship Id="rId8"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3.png"/><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3.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txBox="1"/>
          <p:nvPr/>
        </p:nvSpPr>
        <p:spPr>
          <a:xfrm>
            <a:off x="723130" y="1936627"/>
            <a:ext cx="50658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000000"/>
              </a:buClr>
              <a:buSzPts val="2400"/>
              <a:buFont typeface="Arial"/>
              <a:buNone/>
            </a:pPr>
            <a:r>
              <a:rPr b="1" i="0" lang="es" sz="2400" u="none" cap="none" strike="noStrike">
                <a:solidFill>
                  <a:srgbClr val="708792"/>
                </a:solidFill>
                <a:latin typeface="Trebuchet MS"/>
                <a:ea typeface="Trebuchet MS"/>
                <a:cs typeface="Trebuchet MS"/>
                <a:sym typeface="Trebuchet MS"/>
              </a:rPr>
              <a:t>SuPeRBE Training Material</a:t>
            </a:r>
            <a:endParaRPr b="0" i="0" sz="24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53656D"/>
              </a:solidFill>
              <a:latin typeface="Trebuchet MS"/>
              <a:ea typeface="Trebuchet MS"/>
              <a:cs typeface="Trebuchet MS"/>
              <a:sym typeface="Trebuchet MS"/>
            </a:endParaRPr>
          </a:p>
        </p:txBody>
      </p:sp>
      <p:sp>
        <p:nvSpPr>
          <p:cNvPr id="55" name="Google Shape;55;p1"/>
          <p:cNvSpPr txBox="1"/>
          <p:nvPr/>
        </p:nvSpPr>
        <p:spPr>
          <a:xfrm>
            <a:off x="719320" y="2612349"/>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2400" u="none" cap="none" strike="noStrike">
                <a:solidFill>
                  <a:srgbClr val="9ACA3C"/>
                </a:solidFill>
                <a:latin typeface="Trebuchet MS"/>
                <a:ea typeface="Trebuchet MS"/>
                <a:cs typeface="Trebuchet MS"/>
                <a:sym typeface="Trebuchet MS"/>
              </a:rPr>
              <a:t>Climate change and built environment</a:t>
            </a:r>
            <a:endParaRPr b="0" i="0" sz="1400" u="none" cap="none" strike="noStrike">
              <a:solidFill>
                <a:srgbClr val="000000"/>
              </a:solidFill>
              <a:latin typeface="Arial"/>
              <a:ea typeface="Arial"/>
              <a:cs typeface="Arial"/>
              <a:sym typeface="Arial"/>
            </a:endParaRPr>
          </a:p>
        </p:txBody>
      </p:sp>
      <p:sp>
        <p:nvSpPr>
          <p:cNvPr id="56" name="Google Shape;56;p1"/>
          <p:cNvSpPr txBox="1"/>
          <p:nvPr/>
        </p:nvSpPr>
        <p:spPr>
          <a:xfrm>
            <a:off x="719320" y="31580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2400" u="none" cap="none" strike="noStrike">
                <a:solidFill>
                  <a:srgbClr val="9ACA3C"/>
                </a:solidFill>
                <a:latin typeface="Trebuchet MS"/>
                <a:ea typeface="Trebuchet MS"/>
                <a:cs typeface="Trebuchet MS"/>
                <a:sym typeface="Trebuchet MS"/>
              </a:rPr>
              <a:t>Fundamentals of climate change</a:t>
            </a:r>
            <a:r>
              <a:rPr b="1" i="0" lang="es" sz="1800" u="none" cap="none" strike="noStrike">
                <a:solidFill>
                  <a:srgbClr val="9ACA3C"/>
                </a:solidFill>
                <a:latin typeface="Trebuchet MS"/>
                <a:ea typeface="Trebuchet MS"/>
                <a:cs typeface="Trebuchet MS"/>
                <a:sym typeface="Trebuchet MS"/>
              </a:rPr>
              <a:t> </a:t>
            </a:r>
            <a:endParaRPr b="0" i="0" sz="1400" u="none" cap="none" strike="noStrike">
              <a:solidFill>
                <a:srgbClr val="000000"/>
              </a:solidFill>
              <a:latin typeface="Arial"/>
              <a:ea typeface="Arial"/>
              <a:cs typeface="Arial"/>
              <a:sym typeface="Arial"/>
            </a:endParaRPr>
          </a:p>
        </p:txBody>
      </p:sp>
      <p:sp>
        <p:nvSpPr>
          <p:cNvPr id="57" name="Google Shape;57;p1"/>
          <p:cNvSpPr txBox="1"/>
          <p:nvPr/>
        </p:nvSpPr>
        <p:spPr>
          <a:xfrm>
            <a:off x="5788925" y="3776181"/>
            <a:ext cx="33072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600"/>
              <a:buFont typeface="Noto Sans Symbols"/>
              <a:buNone/>
            </a:pPr>
            <a:r>
              <a:rPr b="1" i="0" lang="es" sz="2000" u="none" cap="none" strike="noStrike">
                <a:solidFill>
                  <a:srgbClr val="9ACA3C"/>
                </a:solidFill>
                <a:latin typeface="Trebuchet MS"/>
                <a:ea typeface="Trebuchet MS"/>
                <a:cs typeface="Trebuchet MS"/>
                <a:sym typeface="Trebuchet MS"/>
              </a:rPr>
              <a:t>Level of competence: 2</a:t>
            </a:r>
            <a:endParaRPr b="1" i="0" sz="2000" u="none" cap="none" strike="noStrike">
              <a:solidFill>
                <a:srgbClr val="9ACA3C"/>
              </a:solidFill>
              <a:latin typeface="Trebuchet MS"/>
              <a:ea typeface="Trebuchet MS"/>
              <a:cs typeface="Trebuchet MS"/>
              <a:sym typeface="Trebuchet MS"/>
            </a:endParaRPr>
          </a:p>
        </p:txBody>
      </p:sp>
      <p:pic>
        <p:nvPicPr>
          <p:cNvPr id="58" name="Google Shape;58;p1" title="superbe copertina.jpg"/>
          <p:cNvPicPr preferRelativeResize="0"/>
          <p:nvPr/>
        </p:nvPicPr>
        <p:blipFill rotWithShape="1">
          <a:blip r:embed="rId3">
            <a:alphaModFix/>
          </a:blip>
          <a:srcRect b="0" l="0" r="0" t="0"/>
          <a:stretch/>
        </p:blipFill>
        <p:spPr>
          <a:xfrm>
            <a:off x="0" y="-14128"/>
            <a:ext cx="9168625" cy="5260328"/>
          </a:xfrm>
          <a:prstGeom prst="rect">
            <a:avLst/>
          </a:prstGeom>
          <a:noFill/>
          <a:ln>
            <a:noFill/>
          </a:ln>
        </p:spPr>
      </p:pic>
      <p:sp>
        <p:nvSpPr>
          <p:cNvPr id="59" name="Google Shape;59;p1"/>
          <p:cNvSpPr txBox="1"/>
          <p:nvPr/>
        </p:nvSpPr>
        <p:spPr>
          <a:xfrm>
            <a:off x="236220" y="4396648"/>
            <a:ext cx="3063600" cy="5862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708792"/>
                </a:solidFill>
                <a:latin typeface="Trebuchet MS"/>
                <a:ea typeface="Trebuchet MS"/>
                <a:cs typeface="Trebuchet MS"/>
                <a:sym typeface="Trebuchet MS"/>
              </a:rPr>
              <a:t>Attività 3.2</a:t>
            </a:r>
            <a:endParaRPr b="0" i="0" sz="24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708792"/>
                </a:solidFill>
                <a:latin typeface="Trebuchet MS"/>
                <a:ea typeface="Trebuchet MS"/>
                <a:cs typeface="Trebuchet MS"/>
                <a:sym typeface="Trebuchet MS"/>
              </a:rPr>
              <a:t>SuPeRBE Project (CE0200768)</a:t>
            </a:r>
            <a:endParaRPr b="0" i="0" sz="1000" u="none" cap="none" strike="noStrike">
              <a:solidFill>
                <a:srgbClr val="708792"/>
              </a:solidFill>
              <a:latin typeface="Trebuchet MS"/>
              <a:ea typeface="Trebuchet MS"/>
              <a:cs typeface="Trebuchet MS"/>
              <a:sym typeface="Trebuchet MS"/>
            </a:endParaRPr>
          </a:p>
        </p:txBody>
      </p:sp>
      <p:sp>
        <p:nvSpPr>
          <p:cNvPr id="60" name="Google Shape;60;p1"/>
          <p:cNvSpPr txBox="1"/>
          <p:nvPr/>
        </p:nvSpPr>
        <p:spPr>
          <a:xfrm>
            <a:off x="520080" y="1420989"/>
            <a:ext cx="69636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000000"/>
              </a:buClr>
              <a:buSzPts val="3000"/>
              <a:buFont typeface="Arial"/>
              <a:buNone/>
            </a:pPr>
            <a:r>
              <a:rPr b="1" i="0" lang="es" sz="3000" u="none" cap="none" strike="noStrike">
                <a:solidFill>
                  <a:srgbClr val="708792"/>
                </a:solidFill>
                <a:latin typeface="Trebuchet MS"/>
                <a:ea typeface="Trebuchet MS"/>
                <a:cs typeface="Trebuchet MS"/>
                <a:sym typeface="Trebuchet MS"/>
              </a:rPr>
              <a:t>Materiale didattico SuPeRBE </a:t>
            </a:r>
            <a:endParaRPr b="0" i="0" sz="30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53656D"/>
              </a:solidFill>
              <a:latin typeface="Trebuchet MS"/>
              <a:ea typeface="Trebuchet MS"/>
              <a:cs typeface="Trebuchet MS"/>
              <a:sym typeface="Trebuchet MS"/>
            </a:endParaRPr>
          </a:p>
        </p:txBody>
      </p:sp>
      <p:sp>
        <p:nvSpPr>
          <p:cNvPr id="61" name="Google Shape;61;p1"/>
          <p:cNvSpPr txBox="1"/>
          <p:nvPr/>
        </p:nvSpPr>
        <p:spPr>
          <a:xfrm>
            <a:off x="4920916" y="3573125"/>
            <a:ext cx="4291684"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600"/>
              <a:buFont typeface="Noto Sans Symbols"/>
              <a:buNone/>
            </a:pPr>
            <a:r>
              <a:rPr b="1" i="0" lang="es" sz="2000" u="none" cap="none" strike="noStrike">
                <a:solidFill>
                  <a:srgbClr val="9ACA3C"/>
                </a:solidFill>
                <a:latin typeface="Trebuchet MS"/>
                <a:ea typeface="Trebuchet MS"/>
                <a:cs typeface="Trebuchet MS"/>
                <a:sym typeface="Trebuchet MS"/>
              </a:rPr>
              <a:t>Livello di competenza: 3</a:t>
            </a:r>
            <a:endParaRPr b="1" i="0" sz="2000" u="none" cap="none" strike="noStrike">
              <a:solidFill>
                <a:srgbClr val="9ACA3C"/>
              </a:solidFill>
              <a:latin typeface="Trebuchet MS"/>
              <a:ea typeface="Trebuchet MS"/>
              <a:cs typeface="Trebuchet MS"/>
              <a:sym typeface="Trebuchet MS"/>
            </a:endParaRPr>
          </a:p>
        </p:txBody>
      </p:sp>
      <p:sp>
        <p:nvSpPr>
          <p:cNvPr id="62" name="Google Shape;62;p1"/>
          <p:cNvSpPr txBox="1"/>
          <p:nvPr/>
        </p:nvSpPr>
        <p:spPr>
          <a:xfrm>
            <a:off x="494520" y="2231887"/>
            <a:ext cx="815876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lang="es" sz="2400">
                <a:solidFill>
                  <a:srgbClr val="9ACA3C"/>
                </a:solidFill>
                <a:latin typeface="Trebuchet MS"/>
                <a:ea typeface="Trebuchet MS"/>
                <a:cs typeface="Trebuchet MS"/>
                <a:sym typeface="Trebuchet MS"/>
              </a:rPr>
              <a:t>2 RBE </a:t>
            </a:r>
            <a:r>
              <a:rPr b="1" i="0" lang="es" sz="2400" u="none" cap="none" strike="noStrike">
                <a:solidFill>
                  <a:srgbClr val="9ACA3C"/>
                </a:solidFill>
                <a:latin typeface="Trebuchet MS"/>
                <a:ea typeface="Trebuchet MS"/>
                <a:cs typeface="Trebuchet MS"/>
                <a:sym typeface="Trebuchet MS"/>
              </a:rPr>
              <a:t>Sistema di Valutazione - RNTool - RBTool</a:t>
            </a:r>
            <a:endParaRPr b="1" i="0" sz="2400" u="none" cap="none" strike="noStrike">
              <a:solidFill>
                <a:srgbClr val="9ACA3C"/>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708792"/>
              </a:buClr>
              <a:buSzPts val="1920"/>
              <a:buFont typeface="Noto Sans Symbols"/>
              <a:buNone/>
            </a:pPr>
            <a:r>
              <a:t/>
            </a:r>
            <a:endParaRPr b="0" i="0" sz="1400" u="none" cap="none" strike="noStrike">
              <a:solidFill>
                <a:srgbClr val="000000"/>
              </a:solidFill>
              <a:latin typeface="Arial"/>
              <a:ea typeface="Arial"/>
              <a:cs typeface="Arial"/>
              <a:sym typeface="Arial"/>
            </a:endParaRPr>
          </a:p>
        </p:txBody>
      </p:sp>
      <p:sp>
        <p:nvSpPr>
          <p:cNvPr id="63" name="Google Shape;63;p1"/>
          <p:cNvSpPr txBox="1"/>
          <p:nvPr/>
        </p:nvSpPr>
        <p:spPr>
          <a:xfrm>
            <a:off x="463670" y="29294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2400" u="none" cap="none" strike="noStrike">
                <a:solidFill>
                  <a:srgbClr val="9ACA3C"/>
                </a:solidFill>
                <a:latin typeface="Trebuchet MS"/>
                <a:ea typeface="Trebuchet MS"/>
                <a:cs typeface="Trebuchet MS"/>
                <a:sym typeface="Trebuchet MS"/>
              </a:rPr>
              <a:t>2.3 RNTool-CE</a:t>
            </a:r>
            <a:r>
              <a:rPr b="1" i="0" lang="es" sz="1800" u="none" cap="none" strike="noStrike">
                <a:solidFill>
                  <a:srgbClr val="9ACA3C"/>
                </a:solidFill>
                <a:latin typeface="Trebuchet MS"/>
                <a:ea typeface="Trebuchet MS"/>
                <a:cs typeface="Trebuchet MS"/>
                <a:sym typeface="Trebuchet MS"/>
              </a:rPr>
              <a:t> </a:t>
            </a:r>
            <a:endParaRPr b="0" i="0" sz="1400" u="none" cap="none" strike="noStrike">
              <a:solidFill>
                <a:srgbClr val="000000"/>
              </a:solidFill>
              <a:latin typeface="Arial"/>
              <a:ea typeface="Arial"/>
              <a:cs typeface="Arial"/>
              <a:sym typeface="Arial"/>
            </a:endParaRPr>
          </a:p>
        </p:txBody>
      </p:sp>
      <p:sp>
        <p:nvSpPr>
          <p:cNvPr id="64" name="Google Shape;64;p1"/>
          <p:cNvSpPr txBox="1"/>
          <p:nvPr/>
        </p:nvSpPr>
        <p:spPr>
          <a:xfrm>
            <a:off x="516270" y="1974512"/>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1700" u="none" cap="none" strike="noStrike">
                <a:solidFill>
                  <a:srgbClr val="9ACA3C"/>
                </a:solidFill>
                <a:latin typeface="Trebuchet MS"/>
                <a:ea typeface="Trebuchet MS"/>
                <a:cs typeface="Trebuchet MS"/>
                <a:sym typeface="Trebuchet MS"/>
              </a:rPr>
              <a:t>Macro Area di specializzazione:</a:t>
            </a:r>
            <a:endParaRPr b="0" i="0" sz="700" u="none" cap="none" strike="noStrike">
              <a:solidFill>
                <a:srgbClr val="000000"/>
              </a:solidFill>
              <a:latin typeface="Arial"/>
              <a:ea typeface="Arial"/>
              <a:cs typeface="Arial"/>
              <a:sym typeface="Arial"/>
            </a:endParaRPr>
          </a:p>
        </p:txBody>
      </p:sp>
      <p:sp>
        <p:nvSpPr>
          <p:cNvPr id="65" name="Google Shape;65;p1"/>
          <p:cNvSpPr txBox="1"/>
          <p:nvPr/>
        </p:nvSpPr>
        <p:spPr>
          <a:xfrm>
            <a:off x="490720" y="2695375"/>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1700" u="none" cap="none" strike="noStrike">
                <a:solidFill>
                  <a:srgbClr val="9ACA3C"/>
                </a:solidFill>
                <a:latin typeface="Trebuchet MS"/>
                <a:ea typeface="Trebuchet MS"/>
                <a:cs typeface="Trebuchet MS"/>
                <a:sym typeface="Trebuchet MS"/>
              </a:rPr>
              <a:t>Area di Specializzazione:</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2"/>
          <p:cNvSpPr txBox="1"/>
          <p:nvPr/>
        </p:nvSpPr>
        <p:spPr>
          <a:xfrm>
            <a:off x="512470" y="895917"/>
            <a:ext cx="5233200" cy="13938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Clr>
                <a:schemeClr val="dk1"/>
              </a:buClr>
              <a:buSzPts val="1100"/>
              <a:buFont typeface="Arial"/>
              <a:buNone/>
            </a:pPr>
            <a:r>
              <a:rPr b="0" i="0" lang="es" sz="1200" u="none" cap="none" strike="noStrike">
                <a:solidFill>
                  <a:srgbClr val="708792"/>
                </a:solidFill>
                <a:latin typeface="Trebuchet MS"/>
                <a:ea typeface="Trebuchet MS"/>
                <a:cs typeface="Trebuchet MS"/>
                <a:sym typeface="Trebuchet MS"/>
              </a:rPr>
              <a:t>Lo Strumento per i Quartieri Resilienti (RNTool) è il quadro generale che implementa il Metodo RBE alla scala di quartiere. Esso traduce la struttura metodologica del Metodo RBE in uno strumento capace di valutare il livello complessivo di rischio climatico attraverso le diverse tipologie di pericoli, i settori urbani e gli elementi esposti.</a:t>
            </a:r>
            <a:endParaRPr b="0" i="0" sz="1200" u="none" cap="none" strike="noStrike">
              <a:solidFill>
                <a:srgbClr val="708792"/>
              </a:solidFill>
              <a:latin typeface="Trebuchet MS"/>
              <a:ea typeface="Trebuchet MS"/>
              <a:cs typeface="Trebuchet MS"/>
              <a:sym typeface="Trebuchet MS"/>
            </a:endParaRPr>
          </a:p>
        </p:txBody>
      </p:sp>
      <p:sp>
        <p:nvSpPr>
          <p:cNvPr id="71" name="Google Shape;71;p2"/>
          <p:cNvSpPr txBox="1"/>
          <p:nvPr/>
        </p:nvSpPr>
        <p:spPr>
          <a:xfrm>
            <a:off x="450735" y="31030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Cos’è l’RNTool?</a:t>
            </a:r>
            <a:endParaRPr b="1" i="0" sz="2800" u="none" cap="none" strike="noStrike">
              <a:solidFill>
                <a:srgbClr val="9ACA3C"/>
              </a:solidFill>
              <a:latin typeface="Trebuchet MS"/>
              <a:ea typeface="Trebuchet MS"/>
              <a:cs typeface="Trebuchet MS"/>
              <a:sym typeface="Trebuchet MS"/>
            </a:endParaRPr>
          </a:p>
        </p:txBody>
      </p:sp>
      <p:sp>
        <p:nvSpPr>
          <p:cNvPr id="72" name="Google Shape;72;p2"/>
          <p:cNvSpPr txBox="1"/>
          <p:nvPr/>
        </p:nvSpPr>
        <p:spPr>
          <a:xfrm>
            <a:off x="464246" y="2289717"/>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s" sz="1600" u="none" cap="none" strike="noStrike">
                <a:solidFill>
                  <a:srgbClr val="9ACA3C"/>
                </a:solidFill>
                <a:latin typeface="Trebuchet MS"/>
                <a:ea typeface="Trebuchet MS"/>
                <a:cs typeface="Trebuchet MS"/>
                <a:sym typeface="Trebuchet MS"/>
              </a:rPr>
              <a:t>Punti Chiave RNTool</a:t>
            </a:r>
            <a:endParaRPr b="0" i="0" sz="1400" u="none" cap="none" strike="noStrike">
              <a:solidFill>
                <a:srgbClr val="000000"/>
              </a:solidFill>
              <a:latin typeface="Arial"/>
              <a:ea typeface="Arial"/>
              <a:cs typeface="Arial"/>
              <a:sym typeface="Arial"/>
            </a:endParaRPr>
          </a:p>
        </p:txBody>
      </p:sp>
      <p:sp>
        <p:nvSpPr>
          <p:cNvPr id="73" name="Google Shape;73;p2"/>
          <p:cNvSpPr txBox="1"/>
          <p:nvPr/>
        </p:nvSpPr>
        <p:spPr>
          <a:xfrm>
            <a:off x="450735" y="2875334"/>
            <a:ext cx="5012700" cy="1290300"/>
          </a:xfrm>
          <a:prstGeom prst="rect">
            <a:avLst/>
          </a:prstGeom>
          <a:noFill/>
          <a:ln>
            <a:noFill/>
          </a:ln>
        </p:spPr>
        <p:txBody>
          <a:bodyPr anchorCtr="0" anchor="ctr" bIns="34275" lIns="68550" spcFirstLastPara="1" rIns="68550" wrap="square" tIns="34275">
            <a:noAutofit/>
          </a:bodyPr>
          <a:lstStyle/>
          <a:p>
            <a:pPr indent="0" lvl="0" marL="0" marR="0" rtl="0" algn="l">
              <a:lnSpc>
                <a:spcPct val="115000"/>
              </a:lnSpc>
              <a:spcBef>
                <a:spcPts val="120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a:t>
            </a:r>
            <a:r>
              <a:rPr b="0" i="0" lang="es" sz="1200" u="none" cap="none" strike="noStrike">
                <a:solidFill>
                  <a:srgbClr val="708792"/>
                </a:solidFill>
                <a:latin typeface="Trebuchet MS"/>
                <a:ea typeface="Trebuchet MS"/>
                <a:cs typeface="Trebuchet MS"/>
                <a:sym typeface="Trebuchet MS"/>
              </a:rPr>
              <a:t>Struttura modulare e adattabile.</a:t>
            </a:r>
            <a:endParaRPr/>
          </a:p>
          <a:p>
            <a:pPr indent="0" lvl="0" marL="0" marR="0" rtl="0" algn="l">
              <a:lnSpc>
                <a:spcPct val="115000"/>
              </a:lnSpc>
              <a:spcBef>
                <a:spcPts val="120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a:t>
            </a:r>
            <a:r>
              <a:rPr b="0" i="0" lang="es" sz="1200" u="none" cap="none" strike="noStrike">
                <a:solidFill>
                  <a:srgbClr val="708792"/>
                </a:solidFill>
                <a:latin typeface="Trebuchet MS"/>
                <a:ea typeface="Trebuchet MS"/>
                <a:cs typeface="Trebuchet MS"/>
                <a:sym typeface="Trebuchet MS"/>
              </a:rPr>
              <a:t>7 tipologie di pericoli, 84 categorie di rischio, oltre 1000 criteri di valutazione.</a:t>
            </a:r>
            <a:endParaRPr/>
          </a:p>
          <a:p>
            <a:pPr indent="0" lvl="0" marL="0" marR="0" rtl="0" algn="l">
              <a:lnSpc>
                <a:spcPct val="115000"/>
              </a:lnSpc>
              <a:spcBef>
                <a:spcPts val="1200"/>
              </a:spcBef>
              <a:spcAft>
                <a:spcPts val="0"/>
              </a:spcAft>
              <a:buClr>
                <a:srgbClr val="000000"/>
              </a:buClr>
              <a:buSzPts val="1200"/>
              <a:buFont typeface="Arial"/>
              <a:buNone/>
            </a:pPr>
            <a:r>
              <a:rPr b="1" i="0" lang="es" sz="1400" u="none" cap="none" strike="noStrike">
                <a:solidFill>
                  <a:srgbClr val="9ACA3C"/>
                </a:solidFill>
                <a:latin typeface="Trebuchet MS"/>
                <a:ea typeface="Trebuchet MS"/>
                <a:cs typeface="Trebuchet MS"/>
                <a:sym typeface="Trebuchet MS"/>
              </a:rPr>
              <a:t>-Obiettivo: </a:t>
            </a:r>
            <a:r>
              <a:rPr b="0" i="0" lang="es" sz="1200" u="none" cap="none" strike="noStrike">
                <a:solidFill>
                  <a:srgbClr val="708792"/>
                </a:solidFill>
                <a:latin typeface="Trebuchet MS"/>
                <a:ea typeface="Trebuchet MS"/>
                <a:cs typeface="Trebuchet MS"/>
                <a:sym typeface="Trebuchet MS"/>
              </a:rPr>
              <a:t>fornire alle città uno strumento personalizzabile e operativo per l’adattamento climatico.</a:t>
            </a:r>
            <a:endParaRPr b="0" i="0" sz="1200" u="none" cap="none" strike="noStrike">
              <a:solidFill>
                <a:srgbClr val="708792"/>
              </a:solidFill>
              <a:latin typeface="Trebuchet MS"/>
              <a:ea typeface="Trebuchet MS"/>
              <a:cs typeface="Trebuchet MS"/>
              <a:sym typeface="Trebuchet MS"/>
            </a:endParaRPr>
          </a:p>
        </p:txBody>
      </p:sp>
      <p:pic>
        <p:nvPicPr>
          <p:cNvPr id="74" name="Google Shape;74;p2" title="rntool portada.png"/>
          <p:cNvPicPr preferRelativeResize="0"/>
          <p:nvPr/>
        </p:nvPicPr>
        <p:blipFill rotWithShape="1">
          <a:blip r:embed="rId3">
            <a:alphaModFix/>
          </a:blip>
          <a:srcRect b="0" l="0" r="0" t="0"/>
          <a:stretch/>
        </p:blipFill>
        <p:spPr>
          <a:xfrm>
            <a:off x="6012962" y="667997"/>
            <a:ext cx="2618568" cy="3927852"/>
          </a:xfrm>
          <a:prstGeom prst="rect">
            <a:avLst/>
          </a:prstGeom>
          <a:noFill/>
          <a:ln>
            <a:noFill/>
          </a:ln>
        </p:spPr>
      </p:pic>
      <p:grpSp>
        <p:nvGrpSpPr>
          <p:cNvPr id="75" name="Google Shape;75;p2"/>
          <p:cNvGrpSpPr/>
          <p:nvPr/>
        </p:nvGrpSpPr>
        <p:grpSpPr>
          <a:xfrm>
            <a:off x="8305799" y="4495700"/>
            <a:ext cx="838201" cy="594981"/>
            <a:chOff x="6739053" y="4087216"/>
            <a:chExt cx="838201" cy="594981"/>
          </a:xfrm>
        </p:grpSpPr>
        <p:sp>
          <p:nvSpPr>
            <p:cNvPr id="76" name="Google Shape;76;p2"/>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77" name="Google Shape;77;p2"/>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78" name="Google Shape;78;p2"/>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79" name="Google Shape;79;p2"/>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3"/>
          <p:cNvSpPr txBox="1"/>
          <p:nvPr/>
        </p:nvSpPr>
        <p:spPr>
          <a:xfrm>
            <a:off x="402225" y="1565425"/>
            <a:ext cx="8282400" cy="2643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La versione dell’RNTool per l’Europa Centrale supporta la valutazione del rischio climatico in relazione ai seguenti 7 ambiti:</a:t>
            </a:r>
            <a:endParaRPr b="0" i="0" sz="1200" u="none" cap="none" strike="noStrike">
              <a:solidFill>
                <a:srgbClr val="708792"/>
              </a:solidFill>
              <a:latin typeface="Trebuchet MS"/>
              <a:ea typeface="Trebuchet MS"/>
              <a:cs typeface="Trebuchet MS"/>
              <a:sym typeface="Trebuchet MS"/>
            </a:endParaRPr>
          </a:p>
        </p:txBody>
      </p:sp>
      <p:sp>
        <p:nvSpPr>
          <p:cNvPr id="85" name="Google Shape;85;p3"/>
          <p:cNvSpPr txBox="1"/>
          <p:nvPr/>
        </p:nvSpPr>
        <p:spPr>
          <a:xfrm>
            <a:off x="618170" y="26627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86" name="Google Shape;86;p3"/>
          <p:cNvSpPr txBox="1"/>
          <p:nvPr/>
        </p:nvSpPr>
        <p:spPr>
          <a:xfrm>
            <a:off x="950024" y="3146713"/>
            <a:ext cx="1358835"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B Inondazioni</a:t>
            </a:r>
            <a:endParaRPr b="0" i="0" sz="1400" u="none" cap="none" strike="noStrike">
              <a:solidFill>
                <a:srgbClr val="000000"/>
              </a:solidFill>
              <a:latin typeface="Arial"/>
              <a:ea typeface="Arial"/>
              <a:cs typeface="Arial"/>
              <a:sym typeface="Arial"/>
            </a:endParaRPr>
          </a:p>
        </p:txBody>
      </p:sp>
      <p:sp>
        <p:nvSpPr>
          <p:cNvPr id="87" name="Google Shape;87;p3"/>
          <p:cNvSpPr txBox="1"/>
          <p:nvPr/>
        </p:nvSpPr>
        <p:spPr>
          <a:xfrm>
            <a:off x="950024" y="3972025"/>
            <a:ext cx="1644585"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 Caldo Estremo</a:t>
            </a:r>
            <a:endParaRPr b="0" i="0" sz="1400" u="none" cap="none" strike="noStrike">
              <a:solidFill>
                <a:schemeClr val="dk1"/>
              </a:solidFill>
              <a:latin typeface="Arial"/>
              <a:ea typeface="Arial"/>
              <a:cs typeface="Arial"/>
              <a:sym typeface="Arial"/>
            </a:endParaRPr>
          </a:p>
        </p:txBody>
      </p:sp>
      <p:sp>
        <p:nvSpPr>
          <p:cNvPr id="88" name="Google Shape;88;p3"/>
          <p:cNvSpPr txBox="1"/>
          <p:nvPr/>
        </p:nvSpPr>
        <p:spPr>
          <a:xfrm>
            <a:off x="4889900" y="2250325"/>
            <a:ext cx="12261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D Siccità</a:t>
            </a:r>
            <a:endParaRPr b="0" i="0" sz="1400" u="none" cap="none" strike="noStrike">
              <a:solidFill>
                <a:schemeClr val="dk1"/>
              </a:solidFill>
              <a:latin typeface="Arial"/>
              <a:ea typeface="Arial"/>
              <a:cs typeface="Arial"/>
              <a:sym typeface="Arial"/>
            </a:endParaRPr>
          </a:p>
        </p:txBody>
      </p:sp>
      <p:sp>
        <p:nvSpPr>
          <p:cNvPr id="89" name="Google Shape;89;p3"/>
          <p:cNvSpPr txBox="1"/>
          <p:nvPr/>
        </p:nvSpPr>
        <p:spPr>
          <a:xfrm>
            <a:off x="4939240" y="3127525"/>
            <a:ext cx="12261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E Tempeste</a:t>
            </a:r>
            <a:endParaRPr b="0" i="0" sz="1400" u="none" cap="none" strike="noStrike">
              <a:solidFill>
                <a:srgbClr val="000000"/>
              </a:solidFill>
              <a:latin typeface="Arial"/>
              <a:ea typeface="Arial"/>
              <a:cs typeface="Arial"/>
              <a:sym typeface="Arial"/>
            </a:endParaRPr>
          </a:p>
        </p:txBody>
      </p:sp>
      <p:sp>
        <p:nvSpPr>
          <p:cNvPr id="90" name="Google Shape;90;p3"/>
          <p:cNvSpPr txBox="1"/>
          <p:nvPr/>
        </p:nvSpPr>
        <p:spPr>
          <a:xfrm>
            <a:off x="4939240" y="3972025"/>
            <a:ext cx="16668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F Incendi boschivi</a:t>
            </a:r>
            <a:endParaRPr b="0" i="0" sz="1400" u="none" cap="none" strike="noStrike">
              <a:solidFill>
                <a:srgbClr val="000000"/>
              </a:solidFill>
              <a:latin typeface="Arial"/>
              <a:ea typeface="Arial"/>
              <a:cs typeface="Arial"/>
              <a:sym typeface="Arial"/>
            </a:endParaRPr>
          </a:p>
        </p:txBody>
      </p:sp>
      <p:sp>
        <p:nvSpPr>
          <p:cNvPr id="91" name="Google Shape;91;p3"/>
          <p:cNvSpPr txBox="1"/>
          <p:nvPr/>
        </p:nvSpPr>
        <p:spPr>
          <a:xfrm>
            <a:off x="7068825" y="3146713"/>
            <a:ext cx="16545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G Frane</a:t>
            </a:r>
            <a:endParaRPr b="0" i="0" sz="1400" u="none" cap="none" strike="noStrike">
              <a:solidFill>
                <a:srgbClr val="000000"/>
              </a:solidFill>
              <a:latin typeface="Arial"/>
              <a:ea typeface="Arial"/>
              <a:cs typeface="Arial"/>
              <a:sym typeface="Arial"/>
            </a:endParaRPr>
          </a:p>
        </p:txBody>
      </p:sp>
      <p:sp>
        <p:nvSpPr>
          <p:cNvPr id="92" name="Google Shape;92;p3"/>
          <p:cNvSpPr txBox="1"/>
          <p:nvPr/>
        </p:nvSpPr>
        <p:spPr>
          <a:xfrm>
            <a:off x="950024" y="2207800"/>
            <a:ext cx="2090355" cy="473946"/>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 Precipitazioni intense</a:t>
            </a:r>
            <a:endParaRPr b="0" i="0" sz="1400" u="none" cap="none" strike="noStrike">
              <a:solidFill>
                <a:srgbClr val="000000"/>
              </a:solidFill>
              <a:latin typeface="Arial"/>
              <a:ea typeface="Arial"/>
              <a:cs typeface="Arial"/>
              <a:sym typeface="Arial"/>
            </a:endParaRPr>
          </a:p>
        </p:txBody>
      </p:sp>
      <p:sp>
        <p:nvSpPr>
          <p:cNvPr id="93" name="Google Shape;93;p3"/>
          <p:cNvSpPr txBox="1"/>
          <p:nvPr/>
        </p:nvSpPr>
        <p:spPr>
          <a:xfrm>
            <a:off x="402225" y="1077638"/>
            <a:ext cx="16545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TEMI</a:t>
            </a:r>
            <a:endParaRPr b="1" i="0" sz="1800" u="none" cap="none" strike="noStrike">
              <a:solidFill>
                <a:srgbClr val="9ACA3C"/>
              </a:solidFill>
              <a:latin typeface="Trebuchet MS"/>
              <a:ea typeface="Trebuchet MS"/>
              <a:cs typeface="Trebuchet MS"/>
              <a:sym typeface="Trebuchet MS"/>
            </a:endParaRPr>
          </a:p>
        </p:txBody>
      </p:sp>
      <p:pic>
        <p:nvPicPr>
          <p:cNvPr id="94" name="Google Shape;94;p3" title="ChatGPT Image 12 ago 2025, 10_55_32.png"/>
          <p:cNvPicPr preferRelativeResize="0"/>
          <p:nvPr/>
        </p:nvPicPr>
        <p:blipFill rotWithShape="1">
          <a:blip r:embed="rId3">
            <a:alphaModFix/>
          </a:blip>
          <a:srcRect b="0" l="0" r="0" t="0"/>
          <a:stretch/>
        </p:blipFill>
        <p:spPr>
          <a:xfrm>
            <a:off x="406719" y="2203967"/>
            <a:ext cx="543301" cy="543301"/>
          </a:xfrm>
          <a:prstGeom prst="rect">
            <a:avLst/>
          </a:prstGeom>
          <a:noFill/>
          <a:ln>
            <a:noFill/>
          </a:ln>
        </p:spPr>
      </p:pic>
      <p:pic>
        <p:nvPicPr>
          <p:cNvPr id="95" name="Google Shape;95;p3" title="ChatGPT Image 12 ago 2025, 11_12_31.png"/>
          <p:cNvPicPr preferRelativeResize="0"/>
          <p:nvPr/>
        </p:nvPicPr>
        <p:blipFill rotWithShape="1">
          <a:blip r:embed="rId4">
            <a:alphaModFix/>
          </a:blip>
          <a:srcRect b="0" l="0" r="0" t="0"/>
          <a:stretch/>
        </p:blipFill>
        <p:spPr>
          <a:xfrm>
            <a:off x="4310744" y="3885016"/>
            <a:ext cx="543301" cy="543301"/>
          </a:xfrm>
          <a:prstGeom prst="rect">
            <a:avLst/>
          </a:prstGeom>
          <a:noFill/>
          <a:ln>
            <a:noFill/>
          </a:ln>
        </p:spPr>
      </p:pic>
      <p:pic>
        <p:nvPicPr>
          <p:cNvPr id="96" name="Google Shape;96;p3" title="ChatGPT Image 12 ago 2025, 11_12_37.png"/>
          <p:cNvPicPr preferRelativeResize="0"/>
          <p:nvPr/>
        </p:nvPicPr>
        <p:blipFill rotWithShape="1">
          <a:blip r:embed="rId5">
            <a:alphaModFix/>
          </a:blip>
          <a:srcRect b="0" l="0" r="0" t="0"/>
          <a:stretch/>
        </p:blipFill>
        <p:spPr>
          <a:xfrm>
            <a:off x="4346587" y="3059691"/>
            <a:ext cx="543301" cy="543332"/>
          </a:xfrm>
          <a:prstGeom prst="rect">
            <a:avLst/>
          </a:prstGeom>
          <a:noFill/>
          <a:ln>
            <a:noFill/>
          </a:ln>
        </p:spPr>
      </p:pic>
      <p:pic>
        <p:nvPicPr>
          <p:cNvPr id="97" name="Google Shape;97;p3" title="ChatGPT Image 12 ago 2025, 10_57_27.png"/>
          <p:cNvPicPr preferRelativeResize="0"/>
          <p:nvPr/>
        </p:nvPicPr>
        <p:blipFill rotWithShape="1">
          <a:blip r:embed="rId6">
            <a:alphaModFix/>
          </a:blip>
          <a:srcRect b="0" l="0" r="0" t="0"/>
          <a:stretch/>
        </p:blipFill>
        <p:spPr>
          <a:xfrm>
            <a:off x="406720" y="3040525"/>
            <a:ext cx="543301" cy="543301"/>
          </a:xfrm>
          <a:prstGeom prst="rect">
            <a:avLst/>
          </a:prstGeom>
          <a:noFill/>
          <a:ln>
            <a:noFill/>
          </a:ln>
        </p:spPr>
      </p:pic>
      <p:pic>
        <p:nvPicPr>
          <p:cNvPr id="98" name="Google Shape;98;p3" title="ChatGPT Image 12 ago 2025, 10_58_21.png"/>
          <p:cNvPicPr preferRelativeResize="0"/>
          <p:nvPr/>
        </p:nvPicPr>
        <p:blipFill rotWithShape="1">
          <a:blip r:embed="rId7">
            <a:alphaModFix/>
          </a:blip>
          <a:srcRect b="59322" l="66215" r="10065" t="6785"/>
          <a:stretch/>
        </p:blipFill>
        <p:spPr>
          <a:xfrm>
            <a:off x="406713" y="3843630"/>
            <a:ext cx="543302" cy="517604"/>
          </a:xfrm>
          <a:prstGeom prst="rect">
            <a:avLst/>
          </a:prstGeom>
          <a:noFill/>
          <a:ln>
            <a:noFill/>
          </a:ln>
        </p:spPr>
      </p:pic>
      <p:pic>
        <p:nvPicPr>
          <p:cNvPr id="99" name="Google Shape;99;p3" title="ChatGPT Image 12 ago 2025, 10_58_21.png"/>
          <p:cNvPicPr preferRelativeResize="0"/>
          <p:nvPr/>
        </p:nvPicPr>
        <p:blipFill rotWithShape="1">
          <a:blip r:embed="rId7">
            <a:alphaModFix/>
          </a:blip>
          <a:srcRect b="11002" l="11409" r="65323" t="52082"/>
          <a:stretch/>
        </p:blipFill>
        <p:spPr>
          <a:xfrm>
            <a:off x="4346591" y="2147650"/>
            <a:ext cx="543302" cy="574643"/>
          </a:xfrm>
          <a:prstGeom prst="rect">
            <a:avLst/>
          </a:prstGeom>
          <a:noFill/>
          <a:ln>
            <a:noFill/>
          </a:ln>
        </p:spPr>
      </p:pic>
      <p:pic>
        <p:nvPicPr>
          <p:cNvPr id="100" name="Google Shape;100;p3" title="ChatGPT Image 12 ago 2025, 11_45_50.png"/>
          <p:cNvPicPr preferRelativeResize="0"/>
          <p:nvPr/>
        </p:nvPicPr>
        <p:blipFill rotWithShape="1">
          <a:blip r:embed="rId8">
            <a:alphaModFix/>
          </a:blip>
          <a:srcRect b="0" l="0" r="0" t="0"/>
          <a:stretch/>
        </p:blipFill>
        <p:spPr>
          <a:xfrm>
            <a:off x="6442117" y="3012577"/>
            <a:ext cx="599196" cy="599196"/>
          </a:xfrm>
          <a:prstGeom prst="rect">
            <a:avLst/>
          </a:prstGeom>
          <a:noFill/>
          <a:ln>
            <a:noFill/>
          </a:ln>
        </p:spPr>
      </p:pic>
      <p:grpSp>
        <p:nvGrpSpPr>
          <p:cNvPr id="101" name="Google Shape;101;p3"/>
          <p:cNvGrpSpPr/>
          <p:nvPr/>
        </p:nvGrpSpPr>
        <p:grpSpPr>
          <a:xfrm>
            <a:off x="8305799" y="4495700"/>
            <a:ext cx="838201" cy="594981"/>
            <a:chOff x="6739053" y="4087216"/>
            <a:chExt cx="838201" cy="594981"/>
          </a:xfrm>
        </p:grpSpPr>
        <p:sp>
          <p:nvSpPr>
            <p:cNvPr id="102" name="Google Shape;102;p3"/>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03" name="Google Shape;103;p3"/>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04" name="Google Shape;104;p3"/>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5" name="Google Shape;105;p3"/>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3</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4"/>
          <p:cNvSpPr txBox="1"/>
          <p:nvPr/>
        </p:nvSpPr>
        <p:spPr>
          <a:xfrm>
            <a:off x="402225" y="1057766"/>
            <a:ext cx="8467500" cy="4056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I principali settori urbani (8), considerati nell’RNTool per l’Europa Centrale, sono:</a:t>
            </a:r>
            <a:endParaRPr b="0" i="0" sz="1200" u="none" cap="none" strike="noStrike">
              <a:solidFill>
                <a:srgbClr val="708792"/>
              </a:solidFill>
              <a:latin typeface="Trebuchet MS"/>
              <a:ea typeface="Trebuchet MS"/>
              <a:cs typeface="Trebuchet MS"/>
              <a:sym typeface="Trebuchet MS"/>
            </a:endParaRPr>
          </a:p>
        </p:txBody>
      </p:sp>
      <p:sp>
        <p:nvSpPr>
          <p:cNvPr id="111" name="Google Shape;111;p4"/>
          <p:cNvSpPr txBox="1"/>
          <p:nvPr/>
        </p:nvSpPr>
        <p:spPr>
          <a:xfrm>
            <a:off x="402225" y="176976"/>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112" name="Google Shape;112;p4"/>
          <p:cNvSpPr txBox="1"/>
          <p:nvPr/>
        </p:nvSpPr>
        <p:spPr>
          <a:xfrm>
            <a:off x="6034164" y="3093412"/>
            <a:ext cx="2745150" cy="55396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Turismo (Precipitazioni intense, Caldo estremo, Frane)</a:t>
            </a:r>
            <a:endParaRPr/>
          </a:p>
        </p:txBody>
      </p:sp>
      <p:sp>
        <p:nvSpPr>
          <p:cNvPr id="113" name="Google Shape;113;p4"/>
          <p:cNvSpPr txBox="1"/>
          <p:nvPr/>
        </p:nvSpPr>
        <p:spPr>
          <a:xfrm>
            <a:off x="5951625" y="1837145"/>
            <a:ext cx="2918100" cy="1034099"/>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Servizi di emergenza (Precipitazioni intense, Alluvioni, Caldo Estremo, Siccità, Tempeste, Incendi boschivi, Frane)</a:t>
            </a:r>
            <a:endParaRPr b="0" i="0" sz="1200" u="none" cap="none" strike="noStrike">
              <a:solidFill>
                <a:srgbClr val="708792"/>
              </a:solidFill>
              <a:latin typeface="Trebuchet MS"/>
              <a:ea typeface="Trebuchet MS"/>
              <a:cs typeface="Trebuchet MS"/>
              <a:sym typeface="Trebuchet MS"/>
            </a:endParaRPr>
          </a:p>
        </p:txBody>
      </p:sp>
      <p:sp>
        <p:nvSpPr>
          <p:cNvPr id="114" name="Google Shape;114;p4"/>
          <p:cNvSpPr txBox="1"/>
          <p:nvPr/>
        </p:nvSpPr>
        <p:spPr>
          <a:xfrm>
            <a:off x="3173671" y="4158850"/>
            <a:ext cx="2857964" cy="821733"/>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Salute (Precipitazioni intense, Alluvioni, Caldo estremo, Siccità, Tempeste)</a:t>
            </a:r>
            <a:endParaRPr b="0" i="0" sz="1200" u="none" cap="none" strike="noStrike">
              <a:solidFill>
                <a:srgbClr val="708792"/>
              </a:solidFill>
              <a:latin typeface="Trebuchet MS"/>
              <a:ea typeface="Trebuchet MS"/>
              <a:cs typeface="Trebuchet MS"/>
              <a:sym typeface="Trebuchet MS"/>
            </a:endParaRPr>
          </a:p>
        </p:txBody>
      </p:sp>
      <p:sp>
        <p:nvSpPr>
          <p:cNvPr id="115" name="Google Shape;115;p4"/>
          <p:cNvSpPr txBox="1"/>
          <p:nvPr/>
        </p:nvSpPr>
        <p:spPr>
          <a:xfrm>
            <a:off x="3237245" y="3066505"/>
            <a:ext cx="2598300" cy="609367"/>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Ambiente e biodiversità (Caldo Estremo, Siccità)</a:t>
            </a:r>
            <a:endParaRPr b="0" i="0" sz="1200" u="none" cap="none" strike="noStrike">
              <a:solidFill>
                <a:srgbClr val="708792"/>
              </a:solidFill>
              <a:latin typeface="Trebuchet MS"/>
              <a:ea typeface="Trebuchet MS"/>
              <a:cs typeface="Trebuchet MS"/>
              <a:sym typeface="Trebuchet MS"/>
            </a:endParaRPr>
          </a:p>
        </p:txBody>
      </p:sp>
      <p:sp>
        <p:nvSpPr>
          <p:cNvPr id="116" name="Google Shape;116;p4"/>
          <p:cNvSpPr txBox="1"/>
          <p:nvPr/>
        </p:nvSpPr>
        <p:spPr>
          <a:xfrm>
            <a:off x="3176937" y="2018928"/>
            <a:ext cx="2598300" cy="397001"/>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Acqua (Alluvioni, Siccità)</a:t>
            </a:r>
            <a:endParaRPr b="0" i="0" sz="1200" u="none" cap="none" strike="noStrike">
              <a:solidFill>
                <a:srgbClr val="708792"/>
              </a:solidFill>
              <a:latin typeface="Trebuchet MS"/>
              <a:ea typeface="Trebuchet MS"/>
              <a:cs typeface="Trebuchet MS"/>
              <a:sym typeface="Trebuchet MS"/>
            </a:endParaRPr>
          </a:p>
        </p:txBody>
      </p:sp>
      <p:sp>
        <p:nvSpPr>
          <p:cNvPr id="117" name="Google Shape;117;p4"/>
          <p:cNvSpPr txBox="1"/>
          <p:nvPr/>
        </p:nvSpPr>
        <p:spPr>
          <a:xfrm>
            <a:off x="402225" y="3123655"/>
            <a:ext cx="2711700" cy="609367"/>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Energia (Precipitazioni intense, Caldo estremo, Tempeste)</a:t>
            </a:r>
            <a:endParaRPr b="0" i="0" sz="1200" u="none" cap="none" strike="noStrike">
              <a:solidFill>
                <a:srgbClr val="708792"/>
              </a:solidFill>
              <a:latin typeface="Trebuchet MS"/>
              <a:ea typeface="Trebuchet MS"/>
              <a:cs typeface="Trebuchet MS"/>
              <a:sym typeface="Trebuchet MS"/>
            </a:endParaRPr>
          </a:p>
        </p:txBody>
      </p:sp>
      <p:sp>
        <p:nvSpPr>
          <p:cNvPr id="118" name="Google Shape;118;p4"/>
          <p:cNvSpPr txBox="1"/>
          <p:nvPr/>
        </p:nvSpPr>
        <p:spPr>
          <a:xfrm>
            <a:off x="479823" y="4103345"/>
            <a:ext cx="2711701" cy="1034099"/>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Trasporti (Precipitazioni intense, Alluvioni, Caldo estremo, Tempeste, Incendi boschivi, Frane)</a:t>
            </a:r>
            <a:endParaRPr b="0" i="0" sz="1200" u="none" cap="none" strike="noStrike">
              <a:solidFill>
                <a:srgbClr val="708792"/>
              </a:solidFill>
              <a:latin typeface="Trebuchet MS"/>
              <a:ea typeface="Trebuchet MS"/>
              <a:cs typeface="Trebuchet MS"/>
              <a:sym typeface="Trebuchet MS"/>
            </a:endParaRPr>
          </a:p>
        </p:txBody>
      </p:sp>
      <p:sp>
        <p:nvSpPr>
          <p:cNvPr id="119" name="Google Shape;119;p4"/>
          <p:cNvSpPr txBox="1"/>
          <p:nvPr/>
        </p:nvSpPr>
        <p:spPr>
          <a:xfrm>
            <a:off x="402225" y="1882380"/>
            <a:ext cx="2711700" cy="898677"/>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Edifici (Precipitazioni intense, Alluvioni, Caldo Estremo, Tempeste, Frane)</a:t>
            </a:r>
            <a:endParaRPr b="0" i="0" sz="1200" u="none" cap="none" strike="noStrike">
              <a:solidFill>
                <a:srgbClr val="708792"/>
              </a:solidFill>
              <a:latin typeface="Trebuchet MS"/>
              <a:ea typeface="Trebuchet MS"/>
              <a:cs typeface="Trebuchet MS"/>
              <a:sym typeface="Trebuchet MS"/>
            </a:endParaRPr>
          </a:p>
        </p:txBody>
      </p:sp>
      <p:sp>
        <p:nvSpPr>
          <p:cNvPr id="120" name="Google Shape;120;p4"/>
          <p:cNvSpPr txBox="1"/>
          <p:nvPr/>
        </p:nvSpPr>
        <p:spPr>
          <a:xfrm>
            <a:off x="402225" y="730536"/>
            <a:ext cx="22863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Macro categorie</a:t>
            </a:r>
            <a:endParaRPr b="1" i="0" sz="1800" u="none" cap="none" strike="noStrike">
              <a:solidFill>
                <a:srgbClr val="9ACA3C"/>
              </a:solidFill>
              <a:latin typeface="Trebuchet MS"/>
              <a:ea typeface="Trebuchet MS"/>
              <a:cs typeface="Trebuchet MS"/>
              <a:sym typeface="Trebuchet MS"/>
            </a:endParaRPr>
          </a:p>
        </p:txBody>
      </p:sp>
      <p:pic>
        <p:nvPicPr>
          <p:cNvPr id="121" name="Google Shape;121;p4" title="ChatGPT Image 12 ago 2025, 11_54_10.png"/>
          <p:cNvPicPr preferRelativeResize="0"/>
          <p:nvPr/>
        </p:nvPicPr>
        <p:blipFill rotWithShape="1">
          <a:blip r:embed="rId3">
            <a:alphaModFix/>
          </a:blip>
          <a:srcRect b="61159" l="26527" r="51071" t="8259"/>
          <a:stretch/>
        </p:blipFill>
        <p:spPr>
          <a:xfrm>
            <a:off x="1332263" y="2670042"/>
            <a:ext cx="540526" cy="491950"/>
          </a:xfrm>
          <a:prstGeom prst="rect">
            <a:avLst/>
          </a:prstGeom>
          <a:noFill/>
          <a:ln>
            <a:noFill/>
          </a:ln>
        </p:spPr>
      </p:pic>
      <p:pic>
        <p:nvPicPr>
          <p:cNvPr id="122" name="Google Shape;122;p4" title="ChatGPT Image 12 ago 2025, 11_54_10.png"/>
          <p:cNvPicPr preferRelativeResize="0"/>
          <p:nvPr/>
        </p:nvPicPr>
        <p:blipFill rotWithShape="1">
          <a:blip r:embed="rId3">
            <a:alphaModFix/>
          </a:blip>
          <a:srcRect b="19137" l="29353" r="54094" t="52161"/>
          <a:stretch/>
        </p:blipFill>
        <p:spPr>
          <a:xfrm>
            <a:off x="4113210" y="3726330"/>
            <a:ext cx="443251" cy="512389"/>
          </a:xfrm>
          <a:prstGeom prst="rect">
            <a:avLst/>
          </a:prstGeom>
          <a:noFill/>
          <a:ln>
            <a:noFill/>
          </a:ln>
        </p:spPr>
      </p:pic>
      <p:pic>
        <p:nvPicPr>
          <p:cNvPr id="123" name="Google Shape;123;p4" title="ChatGPT Image 12 ago 2025, 11_54_10.png"/>
          <p:cNvPicPr preferRelativeResize="0"/>
          <p:nvPr/>
        </p:nvPicPr>
        <p:blipFill rotWithShape="1">
          <a:blip r:embed="rId3">
            <a:alphaModFix/>
          </a:blip>
          <a:srcRect b="20652" l="74768" r="6859" t="54134"/>
          <a:stretch/>
        </p:blipFill>
        <p:spPr>
          <a:xfrm>
            <a:off x="7038599" y="2751181"/>
            <a:ext cx="443251" cy="405599"/>
          </a:xfrm>
          <a:prstGeom prst="rect">
            <a:avLst/>
          </a:prstGeom>
          <a:noFill/>
          <a:ln>
            <a:noFill/>
          </a:ln>
        </p:spPr>
      </p:pic>
      <p:pic>
        <p:nvPicPr>
          <p:cNvPr id="124" name="Google Shape;124;p4" title="ChatGPT Image 12 ago 2025, 11_54_10.png"/>
          <p:cNvPicPr preferRelativeResize="0"/>
          <p:nvPr/>
        </p:nvPicPr>
        <p:blipFill rotWithShape="1">
          <a:blip r:embed="rId3">
            <a:alphaModFix/>
          </a:blip>
          <a:srcRect b="60371" l="74569" r="7059" t="7066"/>
          <a:stretch/>
        </p:blipFill>
        <p:spPr>
          <a:xfrm>
            <a:off x="4011263" y="1577915"/>
            <a:ext cx="443251" cy="523825"/>
          </a:xfrm>
          <a:prstGeom prst="rect">
            <a:avLst/>
          </a:prstGeom>
          <a:noFill/>
          <a:ln>
            <a:noFill/>
          </a:ln>
        </p:spPr>
      </p:pic>
      <p:pic>
        <p:nvPicPr>
          <p:cNvPr id="125" name="Google Shape;125;p4" title="ChatGPT Image 12 ago 2025, 11_54_10.png"/>
          <p:cNvPicPr preferRelativeResize="0"/>
          <p:nvPr/>
        </p:nvPicPr>
        <p:blipFill rotWithShape="1">
          <a:blip r:embed="rId3">
            <a:alphaModFix/>
          </a:blip>
          <a:srcRect b="59906" l="51558" r="27651" t="7542"/>
          <a:stretch/>
        </p:blipFill>
        <p:spPr>
          <a:xfrm>
            <a:off x="1357100" y="3626695"/>
            <a:ext cx="490852" cy="512399"/>
          </a:xfrm>
          <a:prstGeom prst="rect">
            <a:avLst/>
          </a:prstGeom>
          <a:noFill/>
          <a:ln>
            <a:noFill/>
          </a:ln>
        </p:spPr>
      </p:pic>
      <p:pic>
        <p:nvPicPr>
          <p:cNvPr id="126" name="Google Shape;126;p4" title="ChatGPT Image 12 ago 2025, 11_54_10.png"/>
          <p:cNvPicPr preferRelativeResize="0"/>
          <p:nvPr/>
        </p:nvPicPr>
        <p:blipFill rotWithShape="1">
          <a:blip r:embed="rId3">
            <a:alphaModFix/>
          </a:blip>
          <a:srcRect b="22354" l="4946" r="75692" t="52429"/>
          <a:stretch/>
        </p:blipFill>
        <p:spPr>
          <a:xfrm>
            <a:off x="3976945" y="2596955"/>
            <a:ext cx="603341" cy="523825"/>
          </a:xfrm>
          <a:prstGeom prst="rect">
            <a:avLst/>
          </a:prstGeom>
          <a:noFill/>
          <a:ln>
            <a:noFill/>
          </a:ln>
        </p:spPr>
      </p:pic>
      <p:pic>
        <p:nvPicPr>
          <p:cNvPr id="127" name="Google Shape;127;p4" title="ChatGPT Image 12 ago 2025, 11_54_10.png"/>
          <p:cNvPicPr preferRelativeResize="0"/>
          <p:nvPr/>
        </p:nvPicPr>
        <p:blipFill rotWithShape="1">
          <a:blip r:embed="rId3">
            <a:alphaModFix/>
          </a:blip>
          <a:srcRect b="61097" l="5130" r="75507" t="6339"/>
          <a:stretch/>
        </p:blipFill>
        <p:spPr>
          <a:xfrm>
            <a:off x="1393308" y="1512231"/>
            <a:ext cx="467174" cy="523825"/>
          </a:xfrm>
          <a:prstGeom prst="rect">
            <a:avLst/>
          </a:prstGeom>
          <a:noFill/>
          <a:ln>
            <a:noFill/>
          </a:ln>
        </p:spPr>
      </p:pic>
      <p:pic>
        <p:nvPicPr>
          <p:cNvPr id="128" name="Google Shape;128;p4" title="ChatGPT Image 12 ago 2025, 11_54_10.png"/>
          <p:cNvPicPr preferRelativeResize="0"/>
          <p:nvPr/>
        </p:nvPicPr>
        <p:blipFill rotWithShape="1">
          <a:blip r:embed="rId3">
            <a:alphaModFix/>
          </a:blip>
          <a:srcRect b="22165" l="51555" r="29083" t="52620"/>
          <a:stretch/>
        </p:blipFill>
        <p:spPr>
          <a:xfrm>
            <a:off x="7026638" y="1453652"/>
            <a:ext cx="467174" cy="405601"/>
          </a:xfrm>
          <a:prstGeom prst="rect">
            <a:avLst/>
          </a:prstGeom>
          <a:noFill/>
          <a:ln>
            <a:noFill/>
          </a:ln>
        </p:spPr>
      </p:pic>
      <p:grpSp>
        <p:nvGrpSpPr>
          <p:cNvPr id="129" name="Google Shape;129;p4"/>
          <p:cNvGrpSpPr/>
          <p:nvPr/>
        </p:nvGrpSpPr>
        <p:grpSpPr>
          <a:xfrm>
            <a:off x="8305799" y="4495700"/>
            <a:ext cx="838201" cy="594981"/>
            <a:chOff x="6739053" y="4087216"/>
            <a:chExt cx="838201" cy="594981"/>
          </a:xfrm>
        </p:grpSpPr>
        <p:sp>
          <p:nvSpPr>
            <p:cNvPr id="130" name="Google Shape;130;p4"/>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31" name="Google Shape;131;p4"/>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32" name="Google Shape;132;p4"/>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33" name="Google Shape;133;p4"/>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4</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5"/>
          <p:cNvSpPr txBox="1"/>
          <p:nvPr/>
        </p:nvSpPr>
        <p:spPr>
          <a:xfrm>
            <a:off x="376235" y="1491318"/>
            <a:ext cx="8111700" cy="4095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Una Categoria di Rischio rappresenta il rischio specifico derivante dall’interazione tra un Pericolo (Ambito) e un Elemento Esposto all’interno di un determinato Settore Urbano (Macro Categoria).</a:t>
            </a:r>
            <a:endParaRPr b="0" i="0" sz="1200" u="none" cap="none" strike="noStrike">
              <a:solidFill>
                <a:srgbClr val="708792"/>
              </a:solidFill>
              <a:latin typeface="Trebuchet MS"/>
              <a:ea typeface="Trebuchet MS"/>
              <a:cs typeface="Trebuchet MS"/>
              <a:sym typeface="Trebuchet MS"/>
            </a:endParaRPr>
          </a:p>
        </p:txBody>
      </p:sp>
      <p:sp>
        <p:nvSpPr>
          <p:cNvPr id="139" name="Google Shape;139;p5"/>
          <p:cNvSpPr txBox="1"/>
          <p:nvPr/>
        </p:nvSpPr>
        <p:spPr>
          <a:xfrm>
            <a:off x="613295" y="19807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140" name="Google Shape;140;p5"/>
          <p:cNvSpPr txBox="1"/>
          <p:nvPr/>
        </p:nvSpPr>
        <p:spPr>
          <a:xfrm>
            <a:off x="402224" y="1077650"/>
            <a:ext cx="3085575"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Categorie di Rischio</a:t>
            </a:r>
            <a:endParaRPr b="1" i="0" sz="1800" u="none" cap="none" strike="noStrike">
              <a:solidFill>
                <a:srgbClr val="9ACA3C"/>
              </a:solidFill>
              <a:latin typeface="Trebuchet MS"/>
              <a:ea typeface="Trebuchet MS"/>
              <a:cs typeface="Trebuchet MS"/>
              <a:sym typeface="Trebuchet MS"/>
            </a:endParaRPr>
          </a:p>
        </p:txBody>
      </p:sp>
      <p:sp>
        <p:nvSpPr>
          <p:cNvPr id="141" name="Google Shape;141;p5"/>
          <p:cNvSpPr txBox="1"/>
          <p:nvPr/>
        </p:nvSpPr>
        <p:spPr>
          <a:xfrm>
            <a:off x="402225" y="4101995"/>
            <a:ext cx="8111700" cy="1004860"/>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600"/>
              </a:spcBef>
              <a:spcAft>
                <a:spcPts val="0"/>
              </a:spcAft>
              <a:buClr>
                <a:srgbClr val="000000"/>
              </a:buClr>
              <a:buSzPts val="1800"/>
              <a:buFont typeface="Arial"/>
              <a:buNone/>
            </a:pPr>
            <a:r>
              <a:rPr b="0" i="0" lang="es" sz="1200" u="none" cap="none" strike="noStrike">
                <a:solidFill>
                  <a:srgbClr val="708792"/>
                </a:solidFill>
                <a:latin typeface="Trebuchet MS"/>
                <a:ea typeface="Trebuchet MS"/>
                <a:cs typeface="Trebuchet MS"/>
                <a:sym typeface="Trebuchet MS"/>
              </a:rPr>
              <a:t>Nella versione per l’Europa Centrale dell’RNTool sono state definite </a:t>
            </a:r>
            <a:r>
              <a:rPr b="1" i="0" lang="es" sz="1800" u="none" cap="none" strike="noStrike">
                <a:solidFill>
                  <a:srgbClr val="9ACA3C"/>
                </a:solidFill>
                <a:latin typeface="Trebuchet MS"/>
                <a:ea typeface="Trebuchet MS"/>
                <a:cs typeface="Trebuchet MS"/>
                <a:sym typeface="Trebuchet MS"/>
              </a:rPr>
              <a:t>84</a:t>
            </a:r>
            <a:r>
              <a:rPr b="0" i="0" lang="es" sz="1200" u="none" cap="none" strike="noStrike">
                <a:solidFill>
                  <a:srgbClr val="708792"/>
                </a:solidFill>
                <a:latin typeface="Trebuchet MS"/>
                <a:ea typeface="Trebuchet MS"/>
                <a:cs typeface="Trebuchet MS"/>
                <a:sym typeface="Trebuchet MS"/>
              </a:rPr>
              <a:t> Categorie di Rischio. Queste categorie coprono tutti e sette gli Ambiti (Pericoli) considerati nello strumento e si estendono ai principali Settori Urbani più rilevanti per l’adattamento climatico su scala di quartiere.</a:t>
            </a:r>
            <a:endParaRPr b="0" i="0" sz="1200" u="none" cap="none" strike="noStrike">
              <a:solidFill>
                <a:srgbClr val="708792"/>
              </a:solidFill>
              <a:latin typeface="Trebuchet MS"/>
              <a:ea typeface="Trebuchet MS"/>
              <a:cs typeface="Trebuchet MS"/>
              <a:sym typeface="Trebuchet MS"/>
            </a:endParaRPr>
          </a:p>
        </p:txBody>
      </p:sp>
      <p:sp>
        <p:nvSpPr>
          <p:cNvPr id="142" name="Google Shape;142;p5"/>
          <p:cNvSpPr txBox="1"/>
          <p:nvPr/>
        </p:nvSpPr>
        <p:spPr>
          <a:xfrm>
            <a:off x="455975" y="2981200"/>
            <a:ext cx="1784100" cy="87867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Pericolo:</a:t>
            </a:r>
            <a:br>
              <a:rPr b="0" i="0" lang="es" sz="1200" u="none" cap="none" strike="noStrike">
                <a:solidFill>
                  <a:srgbClr val="708792"/>
                </a:solidFill>
                <a:latin typeface="Trebuchet MS"/>
                <a:ea typeface="Trebuchet MS"/>
                <a:cs typeface="Trebuchet MS"/>
                <a:sym typeface="Trebuchet MS"/>
              </a:rPr>
            </a:br>
            <a:r>
              <a:rPr b="0" i="0" lang="es" sz="1200" u="none" cap="none" strike="noStrike">
                <a:solidFill>
                  <a:srgbClr val="708792"/>
                </a:solidFill>
                <a:latin typeface="Trebuchet MS"/>
                <a:ea typeface="Trebuchet MS"/>
                <a:cs typeface="Trebuchet MS"/>
                <a:sym typeface="Trebuchet MS"/>
              </a:rPr>
              <a:t>Precipitazioni intense</a:t>
            </a:r>
            <a:endParaRPr/>
          </a:p>
          <a:p>
            <a:pPr indent="0" lvl="0" marL="0" marR="215265" rtl="0" algn="ctr">
              <a:lnSpc>
                <a:spcPct val="115000"/>
              </a:lnSpc>
              <a:spcBef>
                <a:spcPts val="600"/>
              </a:spcBef>
              <a:spcAft>
                <a:spcPts val="0"/>
              </a:spcAft>
              <a:buClr>
                <a:srgbClr val="000000"/>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5"/>
          <p:cNvSpPr txBox="1"/>
          <p:nvPr/>
        </p:nvSpPr>
        <p:spPr>
          <a:xfrm>
            <a:off x="5532717" y="3714860"/>
            <a:ext cx="1514485" cy="553968"/>
          </a:xfrm>
          <a:prstGeom prst="rect">
            <a:avLst/>
          </a:prstGeom>
          <a:noFill/>
          <a:ln>
            <a:noFill/>
          </a:ln>
        </p:spPr>
        <p:txBody>
          <a:bodyPr anchorCtr="0" anchor="t" bIns="91425" lIns="91425" spcFirstLastPara="1" rIns="91425" wrap="square" tIns="91425">
            <a:spAutoFit/>
          </a:bodyPr>
          <a:lstStyle/>
          <a:p>
            <a:pPr indent="0" lvl="0" marL="0" marR="215265" rtl="0" algn="ctr">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Settore Urbano: </a:t>
            </a:r>
            <a:endParaRPr/>
          </a:p>
          <a:p>
            <a:pPr indent="0" lvl="0" marL="0" marR="215265" rtl="0" algn="ctr">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acqua</a:t>
            </a:r>
            <a:endParaRPr/>
          </a:p>
        </p:txBody>
      </p:sp>
      <p:sp>
        <p:nvSpPr>
          <p:cNvPr id="144" name="Google Shape;144;p5"/>
          <p:cNvSpPr txBox="1"/>
          <p:nvPr/>
        </p:nvSpPr>
        <p:spPr>
          <a:xfrm>
            <a:off x="6466675" y="2846728"/>
            <a:ext cx="2393400" cy="898677"/>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Elemento Esposto: Estensione di superfici impermeabili</a:t>
            </a:r>
            <a:endParaRPr b="0" i="0" sz="1400" u="none" cap="none" strike="noStrike">
              <a:solidFill>
                <a:srgbClr val="000000"/>
              </a:solidFill>
              <a:latin typeface="Arial"/>
              <a:ea typeface="Arial"/>
              <a:cs typeface="Arial"/>
              <a:sym typeface="Arial"/>
            </a:endParaRPr>
          </a:p>
        </p:txBody>
      </p:sp>
      <p:sp>
        <p:nvSpPr>
          <p:cNvPr id="145" name="Google Shape;145;p5"/>
          <p:cNvSpPr txBox="1"/>
          <p:nvPr/>
        </p:nvSpPr>
        <p:spPr>
          <a:xfrm>
            <a:off x="3487800" y="2174700"/>
            <a:ext cx="2168400" cy="686311"/>
          </a:xfrm>
          <a:prstGeom prst="rect">
            <a:avLst/>
          </a:prstGeom>
          <a:noFill/>
          <a:ln cap="flat" cmpd="sng" w="9525">
            <a:solidFill>
              <a:srgbClr val="9ACA3C"/>
            </a:solidFill>
            <a:prstDash val="solid"/>
            <a:round/>
            <a:headEnd len="sm" w="sm" type="none"/>
            <a:tailEnd len="sm" w="sm" type="none"/>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Clr>
                <a:srgbClr val="000000"/>
              </a:buClr>
              <a:buSzPts val="1200"/>
              <a:buFont typeface="Arial"/>
              <a:buNone/>
            </a:pPr>
            <a:r>
              <a:rPr b="1" i="0" lang="es" sz="1200" u="none" cap="none" strike="noStrike">
                <a:solidFill>
                  <a:srgbClr val="9ACA3C"/>
                </a:solidFill>
                <a:latin typeface="Trebuchet MS"/>
                <a:ea typeface="Trebuchet MS"/>
                <a:cs typeface="Trebuchet MS"/>
                <a:sym typeface="Trebuchet MS"/>
              </a:rPr>
              <a:t>Categoria: </a:t>
            </a:r>
            <a:r>
              <a:rPr b="0" i="0" lang="es" sz="1200" u="none" cap="none" strike="noStrike">
                <a:solidFill>
                  <a:srgbClr val="708792"/>
                </a:solidFill>
                <a:latin typeface="Trebuchet MS"/>
                <a:ea typeface="Trebuchet MS"/>
                <a:cs typeface="Trebuchet MS"/>
                <a:sym typeface="Trebuchet MS"/>
              </a:rPr>
              <a:t>A4.2 Rischio di danno alla rete idrica</a:t>
            </a:r>
            <a:endParaRPr b="0" i="0" sz="1200" u="none" cap="none" strike="noStrike">
              <a:solidFill>
                <a:srgbClr val="708792"/>
              </a:solidFill>
              <a:latin typeface="Trebuchet MS"/>
              <a:ea typeface="Trebuchet MS"/>
              <a:cs typeface="Trebuchet MS"/>
              <a:sym typeface="Trebuchet MS"/>
            </a:endParaRPr>
          </a:p>
        </p:txBody>
      </p:sp>
      <p:cxnSp>
        <p:nvCxnSpPr>
          <p:cNvPr id="146" name="Google Shape;146;p5"/>
          <p:cNvCxnSpPr/>
          <p:nvPr/>
        </p:nvCxnSpPr>
        <p:spPr>
          <a:xfrm flipH="1" rot="10800000">
            <a:off x="2240075" y="3340537"/>
            <a:ext cx="4226700" cy="15000"/>
          </a:xfrm>
          <a:prstGeom prst="curvedConnector3">
            <a:avLst>
              <a:gd fmla="val 49999" name="adj1"/>
            </a:avLst>
          </a:prstGeom>
          <a:noFill/>
          <a:ln cap="flat" cmpd="sng" w="9525">
            <a:solidFill>
              <a:srgbClr val="9ACA3C"/>
            </a:solidFill>
            <a:prstDash val="solid"/>
            <a:round/>
            <a:headEnd len="med" w="med" type="stealth"/>
            <a:tailEnd len="med" w="med" type="stealth"/>
          </a:ln>
        </p:spPr>
      </p:cxnSp>
      <p:sp>
        <p:nvSpPr>
          <p:cNvPr id="147" name="Google Shape;147;p5"/>
          <p:cNvSpPr txBox="1"/>
          <p:nvPr/>
        </p:nvSpPr>
        <p:spPr>
          <a:xfrm>
            <a:off x="3095700" y="3281700"/>
            <a:ext cx="2952600" cy="369302"/>
          </a:xfrm>
          <a:prstGeom prst="rect">
            <a:avLst/>
          </a:prstGeom>
          <a:noFill/>
          <a:ln>
            <a:noFill/>
          </a:ln>
        </p:spPr>
        <p:txBody>
          <a:bodyPr anchorCtr="0" anchor="t" bIns="91425" lIns="91425" spcFirstLastPara="1" rIns="91425" wrap="square" tIns="91425">
            <a:spAutoFit/>
          </a:bodyPr>
          <a:lstStyle/>
          <a:p>
            <a:pPr indent="0" lvl="0" marL="0" marR="215265" rtl="0" algn="ctr">
              <a:lnSpc>
                <a:spcPct val="100000"/>
              </a:lnSpc>
              <a:spcBef>
                <a:spcPts val="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Rappresenta l’interazione tra: </a:t>
            </a:r>
            <a:endParaRPr b="0" i="0" sz="1400" u="none" cap="none" strike="noStrike">
              <a:solidFill>
                <a:srgbClr val="9ACA3C"/>
              </a:solidFill>
              <a:latin typeface="Arial"/>
              <a:ea typeface="Arial"/>
              <a:cs typeface="Arial"/>
              <a:sym typeface="Arial"/>
            </a:endParaRPr>
          </a:p>
        </p:txBody>
      </p:sp>
      <p:cxnSp>
        <p:nvCxnSpPr>
          <p:cNvPr id="148" name="Google Shape;148;p5"/>
          <p:cNvCxnSpPr>
            <a:stCxn id="145" idx="2"/>
            <a:endCxn id="147" idx="0"/>
          </p:cNvCxnSpPr>
          <p:nvPr/>
        </p:nvCxnSpPr>
        <p:spPr>
          <a:xfrm>
            <a:off x="4572000" y="2861011"/>
            <a:ext cx="0" cy="420600"/>
          </a:xfrm>
          <a:prstGeom prst="straightConnector1">
            <a:avLst/>
          </a:prstGeom>
          <a:noFill/>
          <a:ln cap="flat" cmpd="sng" w="9525">
            <a:solidFill>
              <a:srgbClr val="9ACA3C"/>
            </a:solidFill>
            <a:prstDash val="solid"/>
            <a:round/>
            <a:headEnd len="sm" w="sm" type="none"/>
            <a:tailEnd len="med" w="med" type="stealth"/>
          </a:ln>
        </p:spPr>
      </p:cxnSp>
      <p:sp>
        <p:nvSpPr>
          <p:cNvPr id="149" name="Google Shape;149;p5"/>
          <p:cNvSpPr txBox="1"/>
          <p:nvPr/>
        </p:nvSpPr>
        <p:spPr>
          <a:xfrm>
            <a:off x="3714300" y="3755200"/>
            <a:ext cx="1715400" cy="553968"/>
          </a:xfrm>
          <a:prstGeom prst="rect">
            <a:avLst/>
          </a:prstGeom>
          <a:noFill/>
          <a:ln>
            <a:noFill/>
          </a:ln>
        </p:spPr>
        <p:txBody>
          <a:bodyPr anchorCtr="0" anchor="t" bIns="91425" lIns="91425" spcFirstLastPara="1" rIns="91425" wrap="square" tIns="91425">
            <a:spAutoFit/>
          </a:bodyPr>
          <a:lstStyle/>
          <a:p>
            <a:pPr indent="0" lvl="0" marL="0" marR="215265" rtl="0" algn="l">
              <a:lnSpc>
                <a:spcPct val="100000"/>
              </a:lnSpc>
              <a:spcBef>
                <a:spcPts val="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All’interno di un particolare</a:t>
            </a:r>
            <a:endParaRPr b="0" i="0" sz="1400" u="none" cap="none" strike="noStrike">
              <a:solidFill>
                <a:srgbClr val="9ACA3C"/>
              </a:solidFill>
              <a:latin typeface="Arial"/>
              <a:ea typeface="Arial"/>
              <a:cs typeface="Arial"/>
              <a:sym typeface="Arial"/>
            </a:endParaRPr>
          </a:p>
        </p:txBody>
      </p:sp>
      <p:cxnSp>
        <p:nvCxnSpPr>
          <p:cNvPr id="150" name="Google Shape;150;p5"/>
          <p:cNvCxnSpPr/>
          <p:nvPr/>
        </p:nvCxnSpPr>
        <p:spPr>
          <a:xfrm>
            <a:off x="4572000" y="3533788"/>
            <a:ext cx="0" cy="312900"/>
          </a:xfrm>
          <a:prstGeom prst="straightConnector1">
            <a:avLst/>
          </a:prstGeom>
          <a:noFill/>
          <a:ln cap="flat" cmpd="sng" w="9525">
            <a:solidFill>
              <a:srgbClr val="9ACA3C"/>
            </a:solidFill>
            <a:prstDash val="solid"/>
            <a:round/>
            <a:headEnd len="sm" w="sm" type="none"/>
            <a:tailEnd len="med" w="med" type="stealth"/>
          </a:ln>
        </p:spPr>
      </p:cxnSp>
      <p:cxnSp>
        <p:nvCxnSpPr>
          <p:cNvPr id="151" name="Google Shape;151;p5"/>
          <p:cNvCxnSpPr/>
          <p:nvPr/>
        </p:nvCxnSpPr>
        <p:spPr>
          <a:xfrm>
            <a:off x="5133075" y="3966950"/>
            <a:ext cx="432600" cy="0"/>
          </a:xfrm>
          <a:prstGeom prst="straightConnector1">
            <a:avLst/>
          </a:prstGeom>
          <a:noFill/>
          <a:ln cap="flat" cmpd="sng" w="9525">
            <a:solidFill>
              <a:srgbClr val="9ACA3C"/>
            </a:solidFill>
            <a:prstDash val="solid"/>
            <a:round/>
            <a:headEnd len="sm" w="sm" type="none"/>
            <a:tailEnd len="med" w="med" type="stealth"/>
          </a:ln>
        </p:spPr>
      </p:cxnSp>
      <p:grpSp>
        <p:nvGrpSpPr>
          <p:cNvPr id="152" name="Google Shape;152;p5"/>
          <p:cNvGrpSpPr/>
          <p:nvPr/>
        </p:nvGrpSpPr>
        <p:grpSpPr>
          <a:xfrm>
            <a:off x="8305799" y="4495700"/>
            <a:ext cx="838201" cy="594981"/>
            <a:chOff x="6739053" y="4087216"/>
            <a:chExt cx="838201" cy="594981"/>
          </a:xfrm>
        </p:grpSpPr>
        <p:sp>
          <p:nvSpPr>
            <p:cNvPr id="153" name="Google Shape;153;p5"/>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54" name="Google Shape;154;p5"/>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55" name="Google Shape;155;p5"/>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56" name="Google Shape;156;p5"/>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5</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grpSp>
        <p:nvGrpSpPr>
          <p:cNvPr id="161" name="Google Shape;161;p6"/>
          <p:cNvGrpSpPr/>
          <p:nvPr/>
        </p:nvGrpSpPr>
        <p:grpSpPr>
          <a:xfrm>
            <a:off x="8305799" y="4495700"/>
            <a:ext cx="838201" cy="594981"/>
            <a:chOff x="6739053" y="4087216"/>
            <a:chExt cx="838201" cy="594981"/>
          </a:xfrm>
        </p:grpSpPr>
        <p:sp>
          <p:nvSpPr>
            <p:cNvPr id="162" name="Google Shape;162;p6"/>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63" name="Google Shape;163;p6"/>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64" name="Google Shape;164;p6"/>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65" name="Google Shape;165;p6"/>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6</a:t>
            </a:r>
            <a:endParaRPr b="0" i="0" sz="1400" u="none" cap="none" strike="noStrike">
              <a:solidFill>
                <a:schemeClr val="lt1"/>
              </a:solidFill>
              <a:latin typeface="Arial"/>
              <a:ea typeface="Arial"/>
              <a:cs typeface="Arial"/>
              <a:sym typeface="Arial"/>
            </a:endParaRPr>
          </a:p>
        </p:txBody>
      </p:sp>
      <p:pic>
        <p:nvPicPr>
          <p:cNvPr id="166" name="Google Shape;166;p6"/>
          <p:cNvPicPr preferRelativeResize="0"/>
          <p:nvPr/>
        </p:nvPicPr>
        <p:blipFill rotWithShape="1">
          <a:blip r:embed="rId3">
            <a:alphaModFix/>
          </a:blip>
          <a:srcRect b="0" l="0" r="0" t="0"/>
          <a:stretch/>
        </p:blipFill>
        <p:spPr>
          <a:xfrm>
            <a:off x="208270" y="811160"/>
            <a:ext cx="2831611" cy="3883171"/>
          </a:xfrm>
          <a:prstGeom prst="rect">
            <a:avLst/>
          </a:prstGeom>
          <a:noFill/>
          <a:ln>
            <a:noFill/>
          </a:ln>
        </p:spPr>
      </p:pic>
      <p:pic>
        <p:nvPicPr>
          <p:cNvPr id="167" name="Google Shape;167;p6"/>
          <p:cNvPicPr preferRelativeResize="0"/>
          <p:nvPr/>
        </p:nvPicPr>
        <p:blipFill rotWithShape="1">
          <a:blip r:embed="rId4">
            <a:alphaModFix/>
          </a:blip>
          <a:srcRect b="0" l="0" r="0" t="0"/>
          <a:stretch/>
        </p:blipFill>
        <p:spPr>
          <a:xfrm>
            <a:off x="3098234" y="811160"/>
            <a:ext cx="2961643" cy="3034173"/>
          </a:xfrm>
          <a:prstGeom prst="rect">
            <a:avLst/>
          </a:prstGeom>
          <a:noFill/>
          <a:ln>
            <a:noFill/>
          </a:ln>
        </p:spPr>
      </p:pic>
      <p:pic>
        <p:nvPicPr>
          <p:cNvPr id="168" name="Google Shape;168;p6"/>
          <p:cNvPicPr preferRelativeResize="0"/>
          <p:nvPr/>
        </p:nvPicPr>
        <p:blipFill rotWithShape="1">
          <a:blip r:embed="rId5">
            <a:alphaModFix/>
          </a:blip>
          <a:srcRect b="0" l="0" r="0" t="0"/>
          <a:stretch/>
        </p:blipFill>
        <p:spPr>
          <a:xfrm>
            <a:off x="6150509" y="811160"/>
            <a:ext cx="2845815" cy="294767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grpSp>
        <p:nvGrpSpPr>
          <p:cNvPr id="173" name="Google Shape;173;p7"/>
          <p:cNvGrpSpPr/>
          <p:nvPr/>
        </p:nvGrpSpPr>
        <p:grpSpPr>
          <a:xfrm>
            <a:off x="8305799" y="4495700"/>
            <a:ext cx="838201" cy="594981"/>
            <a:chOff x="6739053" y="4087216"/>
            <a:chExt cx="838201" cy="594981"/>
          </a:xfrm>
        </p:grpSpPr>
        <p:sp>
          <p:nvSpPr>
            <p:cNvPr id="174" name="Google Shape;174;p7"/>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75" name="Google Shape;175;p7"/>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76" name="Google Shape;176;p7"/>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77" name="Google Shape;177;p7"/>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7</a:t>
            </a:r>
            <a:endParaRPr b="0" i="0" sz="1400" u="none" cap="none" strike="noStrike">
              <a:solidFill>
                <a:schemeClr val="lt1"/>
              </a:solidFill>
              <a:latin typeface="Arial"/>
              <a:ea typeface="Arial"/>
              <a:cs typeface="Arial"/>
              <a:sym typeface="Arial"/>
            </a:endParaRPr>
          </a:p>
        </p:txBody>
      </p:sp>
      <p:pic>
        <p:nvPicPr>
          <p:cNvPr id="178" name="Google Shape;178;p7"/>
          <p:cNvPicPr preferRelativeResize="0"/>
          <p:nvPr/>
        </p:nvPicPr>
        <p:blipFill rotWithShape="1">
          <a:blip r:embed="rId3">
            <a:alphaModFix/>
          </a:blip>
          <a:srcRect b="0" l="0" r="0" t="0"/>
          <a:stretch/>
        </p:blipFill>
        <p:spPr>
          <a:xfrm>
            <a:off x="172942" y="830815"/>
            <a:ext cx="2883355" cy="1576234"/>
          </a:xfrm>
          <a:prstGeom prst="rect">
            <a:avLst/>
          </a:prstGeom>
          <a:noFill/>
          <a:ln>
            <a:noFill/>
          </a:ln>
        </p:spPr>
      </p:pic>
      <p:pic>
        <p:nvPicPr>
          <p:cNvPr id="179" name="Google Shape;179;p7"/>
          <p:cNvPicPr preferRelativeResize="0"/>
          <p:nvPr/>
        </p:nvPicPr>
        <p:blipFill rotWithShape="1">
          <a:blip r:embed="rId4">
            <a:alphaModFix/>
          </a:blip>
          <a:srcRect b="0" l="0" r="0" t="0"/>
          <a:stretch/>
        </p:blipFill>
        <p:spPr>
          <a:xfrm>
            <a:off x="3142679" y="828635"/>
            <a:ext cx="2938061" cy="2334883"/>
          </a:xfrm>
          <a:prstGeom prst="rect">
            <a:avLst/>
          </a:prstGeom>
          <a:noFill/>
          <a:ln>
            <a:noFill/>
          </a:ln>
        </p:spPr>
      </p:pic>
      <p:pic>
        <p:nvPicPr>
          <p:cNvPr id="180" name="Google Shape;180;p7"/>
          <p:cNvPicPr preferRelativeResize="0"/>
          <p:nvPr/>
        </p:nvPicPr>
        <p:blipFill rotWithShape="1">
          <a:blip r:embed="rId5">
            <a:alphaModFix/>
          </a:blip>
          <a:srcRect b="0" l="0" r="0" t="0"/>
          <a:stretch/>
        </p:blipFill>
        <p:spPr>
          <a:xfrm>
            <a:off x="6174496" y="828635"/>
            <a:ext cx="2826070" cy="1877808"/>
          </a:xfrm>
          <a:prstGeom prst="rect">
            <a:avLst/>
          </a:prstGeom>
          <a:noFill/>
          <a:ln>
            <a:noFill/>
          </a:ln>
        </p:spPr>
      </p:pic>
      <p:pic>
        <p:nvPicPr>
          <p:cNvPr id="181" name="Google Shape;181;p7"/>
          <p:cNvPicPr preferRelativeResize="0"/>
          <p:nvPr/>
        </p:nvPicPr>
        <p:blipFill rotWithShape="1">
          <a:blip r:embed="rId6">
            <a:alphaModFix/>
          </a:blip>
          <a:srcRect b="0" l="0" r="0" t="0"/>
          <a:stretch/>
        </p:blipFill>
        <p:spPr>
          <a:xfrm>
            <a:off x="3142679" y="3551551"/>
            <a:ext cx="2938061" cy="79665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8"/>
          <p:cNvSpPr txBox="1"/>
          <p:nvPr/>
        </p:nvSpPr>
        <p:spPr>
          <a:xfrm>
            <a:off x="4199575" y="2668306"/>
            <a:ext cx="4754100" cy="2477571"/>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Il numero di criteri di vulnerabilità ed esposizione per ciascun Pericolo (Tema) è:</a:t>
            </a:r>
            <a:endParaRPr/>
          </a:p>
          <a:p>
            <a:pPr indent="0" lvl="0" marL="0" marR="215900" rtl="0" algn="l">
              <a:lnSpc>
                <a:spcPct val="100000"/>
              </a:lnSpc>
              <a:spcBef>
                <a:spcPts val="600"/>
              </a:spcBef>
              <a:spcAft>
                <a:spcPts val="0"/>
              </a:spcAft>
              <a:buClr>
                <a:srgbClr val="000000"/>
              </a:buClr>
              <a:buSzPts val="1200"/>
              <a:buFont typeface="Arial"/>
              <a:buNone/>
            </a:pPr>
            <a:r>
              <a:t/>
            </a: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Precipitazioni Intense: 240</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Inondazioni: 300</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Caldo Estremo: 157</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Siccità: 36</a:t>
            </a:r>
            <a:br>
              <a:rPr b="0" i="0" lang="es" sz="1200" u="none" cap="none" strike="noStrike">
                <a:solidFill>
                  <a:srgbClr val="708792"/>
                </a:solidFill>
                <a:latin typeface="Trebuchet MS"/>
                <a:ea typeface="Trebuchet MS"/>
                <a:cs typeface="Trebuchet MS"/>
                <a:sym typeface="Trebuchet MS"/>
              </a:rPr>
            </a:br>
            <a:endParaRPr b="0" i="0" sz="1400" u="none" cap="none" strike="noStrike">
              <a:solidFill>
                <a:srgbClr val="000000"/>
              </a:solidFill>
              <a:latin typeface="Arial"/>
              <a:ea typeface="Arial"/>
              <a:cs typeface="Arial"/>
              <a:sym typeface="Arial"/>
            </a:endParaRPr>
          </a:p>
        </p:txBody>
      </p:sp>
      <p:sp>
        <p:nvSpPr>
          <p:cNvPr id="187" name="Google Shape;187;p8"/>
          <p:cNvSpPr/>
          <p:nvPr/>
        </p:nvSpPr>
        <p:spPr>
          <a:xfrm>
            <a:off x="557325" y="3569592"/>
            <a:ext cx="2689800" cy="675000"/>
          </a:xfrm>
          <a:prstGeom prst="roundRect">
            <a:avLst>
              <a:gd fmla="val 16667" name="adj"/>
            </a:avLst>
          </a:prstGeom>
          <a:solidFill>
            <a:srgbClr val="18BAA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88" name="Google Shape;188;p8"/>
          <p:cNvSpPr/>
          <p:nvPr/>
        </p:nvSpPr>
        <p:spPr>
          <a:xfrm>
            <a:off x="538525" y="4307840"/>
            <a:ext cx="2689800" cy="486885"/>
          </a:xfrm>
          <a:prstGeom prst="roundRect">
            <a:avLst>
              <a:gd fmla="val 16667" name="adj"/>
            </a:avLst>
          </a:prstGeom>
          <a:solidFill>
            <a:srgbClr val="9ACA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89" name="Google Shape;189;p8"/>
          <p:cNvSpPr txBox="1"/>
          <p:nvPr/>
        </p:nvSpPr>
        <p:spPr>
          <a:xfrm>
            <a:off x="6706675" y="3430350"/>
            <a:ext cx="2247000" cy="1108200"/>
          </a:xfrm>
          <a:prstGeom prst="rect">
            <a:avLst/>
          </a:prstGeom>
          <a:noFill/>
          <a:ln>
            <a:noFill/>
          </a:ln>
        </p:spPr>
        <p:txBody>
          <a:bodyPr anchorCtr="0" anchor="t" bIns="91425" lIns="91425" spcFirstLastPara="1" rIns="91425" wrap="square" tIns="91425">
            <a:spAutoFit/>
          </a:bodyPr>
          <a:lstStyle/>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Tempeste: 124</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Incendi boschivi: 15</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Frane: 80</a:t>
            </a:r>
            <a:endParaRPr b="0" i="0" sz="1400" u="none" cap="none" strike="noStrike">
              <a:solidFill>
                <a:srgbClr val="000000"/>
              </a:solidFill>
              <a:latin typeface="Arial"/>
              <a:ea typeface="Arial"/>
              <a:cs typeface="Arial"/>
              <a:sym typeface="Arial"/>
            </a:endParaRPr>
          </a:p>
        </p:txBody>
      </p:sp>
      <p:sp>
        <p:nvSpPr>
          <p:cNvPr id="190" name="Google Shape;190;p8"/>
          <p:cNvSpPr txBox="1"/>
          <p:nvPr/>
        </p:nvSpPr>
        <p:spPr>
          <a:xfrm>
            <a:off x="519421" y="1426106"/>
            <a:ext cx="8516100" cy="655474"/>
          </a:xfrm>
          <a:prstGeom prst="rect">
            <a:avLst/>
          </a:prstGeom>
          <a:noFill/>
          <a:ln>
            <a:noFill/>
          </a:ln>
        </p:spPr>
        <p:txBody>
          <a:bodyPr anchorCtr="0" anchor="ctr" bIns="34275" lIns="68550" spcFirstLastPara="1" rIns="68550" wrap="square" tIns="34275">
            <a:noAutofit/>
          </a:bodyPr>
          <a:lstStyle/>
          <a:p>
            <a:pPr indent="0" lvl="0" marL="0" marR="215900" rtl="0" algn="just">
              <a:lnSpc>
                <a:spcPct val="100000"/>
              </a:lnSpc>
              <a:spcBef>
                <a:spcPts val="120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Ogni categoria di rischio </a:t>
            </a:r>
            <a:r>
              <a:rPr b="0" i="0" lang="es" sz="1200" u="none" cap="none" strike="noStrike">
                <a:solidFill>
                  <a:srgbClr val="708792"/>
                </a:solidFill>
                <a:latin typeface="Trebuchet MS"/>
                <a:ea typeface="Trebuchet MS"/>
                <a:cs typeface="Trebuchet MS"/>
                <a:sym typeface="Trebuchet MS"/>
              </a:rPr>
              <a:t>nello strumento RNTool </a:t>
            </a:r>
            <a:r>
              <a:rPr b="0" i="0" lang="es" sz="1200" u="none" cap="none" strike="noStrike">
                <a:solidFill>
                  <a:srgbClr val="9ACA3C"/>
                </a:solidFill>
                <a:latin typeface="Trebuchet MS"/>
                <a:ea typeface="Trebuchet MS"/>
                <a:cs typeface="Trebuchet MS"/>
                <a:sym typeface="Trebuchet MS"/>
              </a:rPr>
              <a:t>viene valutata attraverso un insieme strutturato di criteri</a:t>
            </a:r>
            <a:r>
              <a:rPr b="0" i="0" lang="es" sz="1200" u="none" cap="none" strike="noStrike">
                <a:solidFill>
                  <a:srgbClr val="708792"/>
                </a:solidFill>
                <a:latin typeface="Trebuchet MS"/>
                <a:ea typeface="Trebuchet MS"/>
                <a:cs typeface="Trebuchet MS"/>
                <a:sym typeface="Trebuchet MS"/>
              </a:rPr>
              <a:t>, che sono </a:t>
            </a:r>
            <a:r>
              <a:rPr b="0" i="0" lang="es" sz="1200" u="none" cap="none" strike="noStrike">
                <a:solidFill>
                  <a:srgbClr val="9ACA3C"/>
                </a:solidFill>
                <a:latin typeface="Trebuchet MS"/>
                <a:ea typeface="Trebuchet MS"/>
                <a:cs typeface="Trebuchet MS"/>
                <a:sym typeface="Trebuchet MS"/>
              </a:rPr>
              <a:t>implementati tramite indicatori</a:t>
            </a:r>
            <a:r>
              <a:rPr b="0" i="0" lang="es" sz="1200" u="none" cap="none" strike="noStrike">
                <a:solidFill>
                  <a:srgbClr val="708792"/>
                </a:solidFill>
                <a:latin typeface="Trebuchet MS"/>
                <a:ea typeface="Trebuchet MS"/>
                <a:cs typeface="Trebuchet MS"/>
                <a:sym typeface="Trebuchet MS"/>
              </a:rPr>
              <a:t>. Questi indicatori rappresentano le unità fondamentali per misurare il livello di vulnerabilità, esposizione e pericolo su scala di quartiere.</a:t>
            </a:r>
            <a:endParaRPr b="0" i="0" sz="1200" u="none" cap="none" strike="noStrike">
              <a:solidFill>
                <a:srgbClr val="708792"/>
              </a:solidFill>
              <a:latin typeface="Trebuchet MS"/>
              <a:ea typeface="Trebuchet MS"/>
              <a:cs typeface="Trebuchet MS"/>
              <a:sym typeface="Trebuchet MS"/>
            </a:endParaRPr>
          </a:p>
        </p:txBody>
      </p:sp>
      <p:sp>
        <p:nvSpPr>
          <p:cNvPr id="191" name="Google Shape;191;p8"/>
          <p:cNvSpPr txBox="1"/>
          <p:nvPr/>
        </p:nvSpPr>
        <p:spPr>
          <a:xfrm>
            <a:off x="519421" y="241086"/>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192" name="Google Shape;192;p8"/>
          <p:cNvSpPr txBox="1"/>
          <p:nvPr/>
        </p:nvSpPr>
        <p:spPr>
          <a:xfrm>
            <a:off x="519421" y="956247"/>
            <a:ext cx="30000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Criteri e Indicatori</a:t>
            </a:r>
            <a:endParaRPr b="1" i="0" sz="1800" u="none" cap="none" strike="noStrike">
              <a:solidFill>
                <a:srgbClr val="9ACA3C"/>
              </a:solidFill>
              <a:latin typeface="Trebuchet MS"/>
              <a:ea typeface="Trebuchet MS"/>
              <a:cs typeface="Trebuchet MS"/>
              <a:sym typeface="Trebuchet MS"/>
            </a:endParaRPr>
          </a:p>
        </p:txBody>
      </p:sp>
      <p:pic>
        <p:nvPicPr>
          <p:cNvPr id="193" name="Google Shape;193;p8" title="ChatGPT Image 12 ago 2025, 10_55_32.png"/>
          <p:cNvPicPr preferRelativeResize="0"/>
          <p:nvPr/>
        </p:nvPicPr>
        <p:blipFill rotWithShape="1">
          <a:blip r:embed="rId3">
            <a:alphaModFix/>
          </a:blip>
          <a:srcRect b="0" l="0" r="0" t="0"/>
          <a:stretch/>
        </p:blipFill>
        <p:spPr>
          <a:xfrm>
            <a:off x="4450566" y="3536004"/>
            <a:ext cx="242865" cy="242865"/>
          </a:xfrm>
          <a:prstGeom prst="rect">
            <a:avLst/>
          </a:prstGeom>
          <a:noFill/>
          <a:ln>
            <a:noFill/>
          </a:ln>
        </p:spPr>
      </p:pic>
      <p:pic>
        <p:nvPicPr>
          <p:cNvPr id="194" name="Google Shape;194;p8" title="ChatGPT Image 12 ago 2025, 11_12_31.png"/>
          <p:cNvPicPr preferRelativeResize="0"/>
          <p:nvPr/>
        </p:nvPicPr>
        <p:blipFill rotWithShape="1">
          <a:blip r:embed="rId4">
            <a:alphaModFix/>
          </a:blip>
          <a:srcRect b="0" l="0" r="0" t="0"/>
          <a:stretch/>
        </p:blipFill>
        <p:spPr>
          <a:xfrm>
            <a:off x="6981728" y="3863020"/>
            <a:ext cx="242865" cy="242865"/>
          </a:xfrm>
          <a:prstGeom prst="rect">
            <a:avLst/>
          </a:prstGeom>
          <a:noFill/>
          <a:ln>
            <a:noFill/>
          </a:ln>
        </p:spPr>
      </p:pic>
      <p:pic>
        <p:nvPicPr>
          <p:cNvPr id="195" name="Google Shape;195;p8" title="ChatGPT Image 12 ago 2025, 11_12_37.png"/>
          <p:cNvPicPr preferRelativeResize="0"/>
          <p:nvPr/>
        </p:nvPicPr>
        <p:blipFill rotWithShape="1">
          <a:blip r:embed="rId5">
            <a:alphaModFix/>
          </a:blip>
          <a:srcRect b="0" l="0" r="0" t="0"/>
          <a:stretch/>
        </p:blipFill>
        <p:spPr>
          <a:xfrm>
            <a:off x="6981720" y="3499650"/>
            <a:ext cx="242865" cy="242880"/>
          </a:xfrm>
          <a:prstGeom prst="rect">
            <a:avLst/>
          </a:prstGeom>
          <a:noFill/>
          <a:ln>
            <a:noFill/>
          </a:ln>
        </p:spPr>
      </p:pic>
      <p:pic>
        <p:nvPicPr>
          <p:cNvPr id="196" name="Google Shape;196;p8" title="ChatGPT Image 12 ago 2025, 10_57_27.png"/>
          <p:cNvPicPr preferRelativeResize="0"/>
          <p:nvPr/>
        </p:nvPicPr>
        <p:blipFill rotWithShape="1">
          <a:blip r:embed="rId6">
            <a:alphaModFix/>
          </a:blip>
          <a:srcRect b="0" l="0" r="0" t="0"/>
          <a:stretch/>
        </p:blipFill>
        <p:spPr>
          <a:xfrm>
            <a:off x="4450566" y="3869786"/>
            <a:ext cx="242865" cy="242865"/>
          </a:xfrm>
          <a:prstGeom prst="rect">
            <a:avLst/>
          </a:prstGeom>
          <a:noFill/>
          <a:ln>
            <a:noFill/>
          </a:ln>
        </p:spPr>
      </p:pic>
      <p:pic>
        <p:nvPicPr>
          <p:cNvPr id="197" name="Google Shape;197;p8" title="ChatGPT Image 12 ago 2025, 10_58_21.png"/>
          <p:cNvPicPr preferRelativeResize="0"/>
          <p:nvPr/>
        </p:nvPicPr>
        <p:blipFill rotWithShape="1">
          <a:blip r:embed="rId7">
            <a:alphaModFix/>
          </a:blip>
          <a:srcRect b="59322" l="66215" r="10065" t="6785"/>
          <a:stretch/>
        </p:blipFill>
        <p:spPr>
          <a:xfrm>
            <a:off x="4450563" y="4237819"/>
            <a:ext cx="242872" cy="231380"/>
          </a:xfrm>
          <a:prstGeom prst="rect">
            <a:avLst/>
          </a:prstGeom>
          <a:noFill/>
          <a:ln>
            <a:noFill/>
          </a:ln>
        </p:spPr>
      </p:pic>
      <p:pic>
        <p:nvPicPr>
          <p:cNvPr id="198" name="Google Shape;198;p8" title="ChatGPT Image 12 ago 2025, 10_58_21.png"/>
          <p:cNvPicPr preferRelativeResize="0"/>
          <p:nvPr/>
        </p:nvPicPr>
        <p:blipFill rotWithShape="1">
          <a:blip r:embed="rId7">
            <a:alphaModFix/>
          </a:blip>
          <a:srcRect b="11002" l="11409" r="65323" t="52082"/>
          <a:stretch/>
        </p:blipFill>
        <p:spPr>
          <a:xfrm>
            <a:off x="4450563" y="4546966"/>
            <a:ext cx="242872" cy="256878"/>
          </a:xfrm>
          <a:prstGeom prst="rect">
            <a:avLst/>
          </a:prstGeom>
          <a:noFill/>
          <a:ln>
            <a:noFill/>
          </a:ln>
        </p:spPr>
      </p:pic>
      <p:pic>
        <p:nvPicPr>
          <p:cNvPr id="199" name="Google Shape;199;p8" title="ChatGPT Image 12 ago 2025, 11_45_50.png"/>
          <p:cNvPicPr preferRelativeResize="0"/>
          <p:nvPr/>
        </p:nvPicPr>
        <p:blipFill rotWithShape="1">
          <a:blip r:embed="rId8">
            <a:alphaModFix/>
          </a:blip>
          <a:srcRect b="0" l="0" r="0" t="0"/>
          <a:stretch/>
        </p:blipFill>
        <p:spPr>
          <a:xfrm>
            <a:off x="6969221" y="4226363"/>
            <a:ext cx="267853" cy="267853"/>
          </a:xfrm>
          <a:prstGeom prst="rect">
            <a:avLst/>
          </a:prstGeom>
          <a:noFill/>
          <a:ln>
            <a:noFill/>
          </a:ln>
        </p:spPr>
      </p:pic>
      <p:sp>
        <p:nvSpPr>
          <p:cNvPr id="200" name="Google Shape;200;p8"/>
          <p:cNvSpPr txBox="1"/>
          <p:nvPr/>
        </p:nvSpPr>
        <p:spPr>
          <a:xfrm>
            <a:off x="519421" y="2665958"/>
            <a:ext cx="3000000" cy="2246739"/>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La versione dell’RNTool per l’Europa centrale include un totale di </a:t>
            </a:r>
            <a:r>
              <a:rPr b="0" i="0" lang="es" sz="1200" u="none" cap="none" strike="noStrike">
                <a:solidFill>
                  <a:srgbClr val="9ACA3C"/>
                </a:solidFill>
                <a:latin typeface="Trebuchet MS"/>
                <a:ea typeface="Trebuchet MS"/>
                <a:cs typeface="Trebuchet MS"/>
                <a:sym typeface="Trebuchet MS"/>
              </a:rPr>
              <a:t>1.022 criteri di valutazione</a:t>
            </a:r>
            <a:r>
              <a:rPr b="0" i="0" lang="es" sz="1200" u="none" cap="none" strike="noStrike">
                <a:solidFill>
                  <a:srgbClr val="708792"/>
                </a:solidFill>
                <a:latin typeface="Trebuchet MS"/>
                <a:ea typeface="Trebuchet MS"/>
                <a:cs typeface="Trebuchet MS"/>
                <a:sym typeface="Trebuchet MS"/>
              </a:rPr>
              <a:t>, distribuiti come segue:</a:t>
            </a:r>
            <a:endParaRPr b="0" i="0" sz="1200" u="none" cap="none" strike="noStrike">
              <a:solidFill>
                <a:srgbClr val="708792"/>
              </a:solidFill>
              <a:latin typeface="Trebuchet MS"/>
              <a:ea typeface="Trebuchet MS"/>
              <a:cs typeface="Trebuchet MS"/>
              <a:sym typeface="Trebuchet MS"/>
            </a:endParaRPr>
          </a:p>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952 criteri di vulnerabilità ed esposizione (direttamente associati alle categorie di rischio)</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0" marR="215900" rtl="0" algn="just">
              <a:lnSpc>
                <a:spcPct val="100000"/>
              </a:lnSpc>
              <a:spcBef>
                <a:spcPts val="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70 criteri di pericolo (associati alle Questioni)</a:t>
            </a:r>
            <a:endParaRPr b="0" i="0" sz="1200" u="none" cap="none" strike="noStrike">
              <a:solidFill>
                <a:schemeClr val="lt1"/>
              </a:solidFill>
              <a:latin typeface="Trebuchet MS"/>
              <a:ea typeface="Trebuchet MS"/>
              <a:cs typeface="Trebuchet MS"/>
              <a:sym typeface="Trebuchet MS"/>
            </a:endParaRPr>
          </a:p>
        </p:txBody>
      </p:sp>
      <p:grpSp>
        <p:nvGrpSpPr>
          <p:cNvPr id="201" name="Google Shape;201;p8"/>
          <p:cNvGrpSpPr/>
          <p:nvPr/>
        </p:nvGrpSpPr>
        <p:grpSpPr>
          <a:xfrm>
            <a:off x="8305799" y="4495700"/>
            <a:ext cx="838201" cy="594981"/>
            <a:chOff x="6739053" y="4087216"/>
            <a:chExt cx="838201" cy="594981"/>
          </a:xfrm>
        </p:grpSpPr>
        <p:sp>
          <p:nvSpPr>
            <p:cNvPr id="202" name="Google Shape;202;p8"/>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03" name="Google Shape;203;p8"/>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04" name="Google Shape;204;p8"/>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05" name="Google Shape;205;p8"/>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8</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9"/>
          <p:cNvSpPr txBox="1"/>
          <p:nvPr/>
        </p:nvSpPr>
        <p:spPr>
          <a:xfrm>
            <a:off x="432316" y="23215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211" name="Google Shape;211;p9"/>
          <p:cNvSpPr txBox="1"/>
          <p:nvPr/>
        </p:nvSpPr>
        <p:spPr>
          <a:xfrm>
            <a:off x="402225" y="696650"/>
            <a:ext cx="39804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Criteri e Indicatori: Esempi</a:t>
            </a:r>
            <a:endParaRPr b="1" i="0" sz="1800" u="none" cap="none" strike="noStrike">
              <a:solidFill>
                <a:srgbClr val="9ACA3C"/>
              </a:solidFill>
              <a:latin typeface="Trebuchet MS"/>
              <a:ea typeface="Trebuchet MS"/>
              <a:cs typeface="Trebuchet MS"/>
              <a:sym typeface="Trebuchet MS"/>
            </a:endParaRPr>
          </a:p>
        </p:txBody>
      </p:sp>
      <p:graphicFrame>
        <p:nvGraphicFramePr>
          <p:cNvPr id="212" name="Google Shape;212;p9"/>
          <p:cNvGraphicFramePr/>
          <p:nvPr/>
        </p:nvGraphicFramePr>
        <p:xfrm>
          <a:off x="252425" y="1268025"/>
          <a:ext cx="3000000" cy="3000000"/>
        </p:xfrm>
        <a:graphic>
          <a:graphicData uri="http://schemas.openxmlformats.org/drawingml/2006/table">
            <a:tbl>
              <a:tblPr>
                <a:noFill/>
                <a:tableStyleId>{ED8611CE-6187-4C2C-B32D-7524B2D8F796}</a:tableStyleId>
              </a:tblPr>
              <a:tblGrid>
                <a:gridCol w="1352725"/>
                <a:gridCol w="1697650"/>
                <a:gridCol w="3257875"/>
                <a:gridCol w="2330900"/>
              </a:tblGrid>
              <a:tr h="309350">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solidFill>
                            <a:srgbClr val="FFFFFF"/>
                          </a:solidFill>
                          <a:latin typeface="Trebuchet MS"/>
                          <a:ea typeface="Trebuchet MS"/>
                          <a:cs typeface="Trebuchet MS"/>
                          <a:sym typeface="Trebuchet MS"/>
                        </a:rPr>
                        <a:t>G10</a:t>
                      </a:r>
                      <a:endParaRPr b="1" sz="1000" u="none" cap="none" strike="noStrike">
                        <a:solidFill>
                          <a:srgbClr val="FFFFFF"/>
                        </a:solidFill>
                        <a:latin typeface="Trebuchet MS"/>
                        <a:ea typeface="Trebuchet MS"/>
                        <a:cs typeface="Trebuchet MS"/>
                        <a:sym typeface="Trebuchet MS"/>
                      </a:endParaRPr>
                    </a:p>
                  </a:txBody>
                  <a:tcPr marT="91425" marB="91425" marR="91425" marL="91425" anchor="b">
                    <a:lnL cap="flat" cmpd="sng" w="9525">
                      <a:solidFill>
                        <a:srgbClr val="000000"/>
                      </a:solidFill>
                      <a:prstDash val="solid"/>
                      <a:round/>
                      <a:headEnd len="sm" w="sm" type="none"/>
                      <a:tailEnd len="sm" w="sm" type="none"/>
                    </a:lnL>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996633"/>
                    </a:solidFill>
                  </a:tcPr>
                </a:tc>
                <a:tc gridSpan="3">
                  <a:txBody>
                    <a:bodyPr/>
                    <a:lstStyle/>
                    <a:p>
                      <a:pPr indent="0" lvl="0" marL="0" marR="0" rtl="0" algn="l">
                        <a:lnSpc>
                          <a:spcPct val="100000"/>
                        </a:lnSpc>
                        <a:spcBef>
                          <a:spcPts val="0"/>
                        </a:spcBef>
                        <a:spcAft>
                          <a:spcPts val="0"/>
                        </a:spcAft>
                        <a:buClr>
                          <a:srgbClr val="000000"/>
                        </a:buClr>
                        <a:buSzPts val="1000"/>
                        <a:buFont typeface="Arial"/>
                        <a:buNone/>
                      </a:pPr>
                      <a:r>
                        <a:rPr b="1" lang="es" sz="1000" u="none" cap="none" strike="noStrike">
                          <a:solidFill>
                            <a:srgbClr val="FFFFFF"/>
                          </a:solidFill>
                          <a:latin typeface="Trebuchet MS"/>
                          <a:ea typeface="Trebuchet MS"/>
                          <a:cs typeface="Trebuchet MS"/>
                          <a:sym typeface="Trebuchet MS"/>
                        </a:rPr>
                        <a:t>TURISMO</a:t>
                      </a:r>
                      <a:endParaRPr b="1" sz="1000" u="none" cap="none" strike="noStrike">
                        <a:solidFill>
                          <a:srgbClr val="FFFFFF"/>
                        </a:solidFill>
                        <a:latin typeface="Trebuchet MS"/>
                        <a:ea typeface="Trebuchet MS"/>
                        <a:cs typeface="Trebuchet MS"/>
                        <a:sym typeface="Trebuchet MS"/>
                      </a:endParaRPr>
                    </a:p>
                  </a:txBody>
                  <a:tcPr marT="91425" marB="91425" marR="91425" marL="91425" anchor="b">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996633"/>
                    </a:solidFill>
                  </a:tcPr>
                </a:tc>
                <a:tc hMerge="1"/>
                <a:tc hMerge="1"/>
              </a:tr>
              <a:tr h="309350">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G10.1</a:t>
                      </a:r>
                      <a:endParaRPr b="1" sz="1000" u="none" cap="none" strike="noStrike">
                        <a:latin typeface="Trebuchet MS"/>
                        <a:ea typeface="Trebuchet MS"/>
                        <a:cs typeface="Trebuchet MS"/>
                        <a:sym typeface="Trebuchet MS"/>
                      </a:endParaRPr>
                    </a:p>
                  </a:txBody>
                  <a:tcPr marT="91425" marB="91425" marR="91425" marL="91425" anchor="b">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gridSpan="3">
                  <a:txBody>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000000"/>
                          </a:solidFill>
                          <a:latin typeface="Trebuchet MS"/>
                          <a:ea typeface="Trebuchet MS"/>
                          <a:cs typeface="Trebuchet MS"/>
                          <a:sym typeface="Trebuchet MS"/>
                        </a:rPr>
                        <a:t>Rischio di danni per hotel e villaggi turistici</a:t>
                      </a:r>
                      <a:endParaRPr b="0" i="0" sz="1000" u="none" cap="none" strike="noStrike">
                        <a:solidFill>
                          <a:srgbClr val="000000"/>
                        </a:solidFill>
                        <a:latin typeface="Trebuchet MS"/>
                        <a:ea typeface="Trebuchet MS"/>
                        <a:cs typeface="Trebuchet MS"/>
                        <a:sym typeface="Trebuchet MS"/>
                      </a:endParaRPr>
                    </a:p>
                  </a:txBody>
                  <a:tcPr marT="91425" marB="91425" marR="91425" marL="914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hMerge="1"/>
                <a:tc hMerge="1"/>
              </a:tr>
              <a:tr h="309350">
                <a:tc gridSpan="4">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solidFill>
                            <a:srgbClr val="996633"/>
                          </a:solidFill>
                          <a:latin typeface="Trebuchet MS"/>
                          <a:ea typeface="Trebuchet MS"/>
                          <a:cs typeface="Trebuchet MS"/>
                          <a:sym typeface="Trebuchet MS"/>
                        </a:rPr>
                        <a:t>VULNERABILITA’</a:t>
                      </a:r>
                      <a:endParaRPr b="1" sz="1000" u="none" cap="none" strike="noStrike">
                        <a:solidFill>
                          <a:srgbClr val="996633"/>
                        </a:solidFill>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c hMerge="1"/>
              </a:tr>
              <a:tr h="309350">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CodICE</a:t>
                      </a:r>
                      <a:endParaRPr b="1"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Criterio</a:t>
                      </a:r>
                      <a:endParaRPr b="1"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Indicatore</a:t>
                      </a:r>
                      <a:endParaRPr b="1"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Unità</a:t>
                      </a:r>
                      <a:endParaRPr b="1"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r>
              <a:tr h="309350">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G10.1.1</a:t>
                      </a:r>
                      <a:endParaRPr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Cresta o piede del pendio</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Distanza dalla cresta o piede del pendio</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Metri (m)</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608750">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G10.1.2</a:t>
                      </a:r>
                      <a:endParaRPr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Sistemi di drenaggio in sito</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Presenza di sistemi di drenaggio nell’area</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Litri al secondo(L/s); Condizione (Buona/Discreta/Scarsa)</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25775">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G10.1.3</a:t>
                      </a:r>
                      <a:endParaRPr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Strutture di contenimento </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000000"/>
                          </a:solidFill>
                          <a:latin typeface="Trebuchet MS"/>
                          <a:ea typeface="Trebuchet MS"/>
                          <a:cs typeface="Trebuchet MS"/>
                          <a:sym typeface="Trebuchet MS"/>
                        </a:rPr>
                        <a:t>Presenza di strutture di contenimento o sistemi di stabilizzazione del pendio</a:t>
                      </a:r>
                      <a:endParaRPr b="0" i="0" sz="1000" u="none" cap="none" strike="noStrike">
                        <a:solidFill>
                          <a:srgbClr val="000000"/>
                        </a:solidFill>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(Si/No)</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09350">
                <a:tc gridSpan="4">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solidFill>
                            <a:srgbClr val="996633"/>
                          </a:solidFill>
                          <a:latin typeface="Trebuchet MS"/>
                          <a:ea typeface="Trebuchet MS"/>
                          <a:cs typeface="Trebuchet MS"/>
                          <a:sym typeface="Trebuchet MS"/>
                        </a:rPr>
                        <a:t>ESPOSIZIONE</a:t>
                      </a:r>
                      <a:endParaRPr b="1" sz="1000" u="none" cap="none" strike="noStrike">
                        <a:solidFill>
                          <a:srgbClr val="996633"/>
                        </a:solidFill>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hMerge="1"/>
                <a:tc hMerge="1"/>
                <a:tc hMerge="1"/>
              </a:tr>
              <a:tr h="425775">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G10.1-E1</a:t>
                      </a:r>
                      <a:endParaRPr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000000"/>
                          </a:solidFill>
                          <a:latin typeface="Trebuchet MS"/>
                          <a:ea typeface="Trebuchet MS"/>
                          <a:cs typeface="Trebuchet MS"/>
                          <a:sym typeface="Trebuchet MS"/>
                        </a:rPr>
                        <a:t>Densità di hotel e villaggi turistici</a:t>
                      </a:r>
                      <a:endParaRPr b="0" i="0" sz="1000" u="none" cap="none" strike="noStrike">
                        <a:solidFill>
                          <a:srgbClr val="000000"/>
                        </a:solidFill>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000000"/>
                          </a:solidFill>
                          <a:latin typeface="Trebuchet MS"/>
                          <a:ea typeface="Trebuchet MS"/>
                          <a:cs typeface="Trebuchet MS"/>
                          <a:sym typeface="Trebuchet MS"/>
                        </a:rPr>
                        <a:t>Volume totale costruito di hotel e villaggi turistici diviso per l’estensione dell’area urbana</a:t>
                      </a:r>
                      <a:endParaRPr b="0" i="0" sz="1000" u="none" cap="none" strike="noStrike">
                        <a:solidFill>
                          <a:srgbClr val="000000"/>
                        </a:solidFill>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m</a:t>
                      </a:r>
                      <a:r>
                        <a:rPr baseline="30000" lang="es" sz="1000" u="none" cap="none" strike="noStrike">
                          <a:latin typeface="Trebuchet MS"/>
                          <a:ea typeface="Trebuchet MS"/>
                          <a:cs typeface="Trebuchet MS"/>
                          <a:sym typeface="Trebuchet MS"/>
                        </a:rPr>
                        <a:t>3</a:t>
                      </a:r>
                      <a:r>
                        <a:rPr lang="es" sz="1000" u="none" cap="none" strike="noStrike">
                          <a:latin typeface="Trebuchet MS"/>
                          <a:ea typeface="Trebuchet MS"/>
                          <a:cs typeface="Trebuchet MS"/>
                          <a:sym typeface="Trebuchet MS"/>
                        </a:rPr>
                        <a:t>/m</a:t>
                      </a:r>
                      <a:r>
                        <a:rPr baseline="30000" lang="es" sz="1000" u="none" cap="none" strike="noStrike">
                          <a:latin typeface="Trebuchet MS"/>
                          <a:ea typeface="Trebuchet MS"/>
                          <a:cs typeface="Trebuchet MS"/>
                          <a:sym typeface="Trebuchet MS"/>
                        </a:rPr>
                        <a:t>2</a:t>
                      </a:r>
                      <a:endParaRPr baseline="30000"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tcPr>
                </a:tc>
              </a:tr>
            </a:tbl>
          </a:graphicData>
        </a:graphic>
      </p:graphicFrame>
      <p:grpSp>
        <p:nvGrpSpPr>
          <p:cNvPr id="213" name="Google Shape;213;p9"/>
          <p:cNvGrpSpPr/>
          <p:nvPr/>
        </p:nvGrpSpPr>
        <p:grpSpPr>
          <a:xfrm>
            <a:off x="8305799" y="4495700"/>
            <a:ext cx="838201" cy="594981"/>
            <a:chOff x="6739053" y="4087216"/>
            <a:chExt cx="838201" cy="594981"/>
          </a:xfrm>
        </p:grpSpPr>
        <p:sp>
          <p:nvSpPr>
            <p:cNvPr id="214" name="Google Shape;214;p9"/>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15" name="Google Shape;215;p9"/>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16" name="Google Shape;216;p9"/>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17" name="Google Shape;217;p9"/>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9</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0"/>
          <p:cNvSpPr txBox="1"/>
          <p:nvPr/>
        </p:nvSpPr>
        <p:spPr>
          <a:xfrm>
            <a:off x="613295" y="22242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223" name="Google Shape;223;p10"/>
          <p:cNvSpPr/>
          <p:nvPr/>
        </p:nvSpPr>
        <p:spPr>
          <a:xfrm>
            <a:off x="6213958" y="3039625"/>
            <a:ext cx="2404075" cy="1595700"/>
          </a:xfrm>
          <a:prstGeom prst="roundRect">
            <a:avLst>
              <a:gd fmla="val 16667" name="adj"/>
            </a:avLst>
          </a:prstGeom>
          <a:solidFill>
            <a:srgbClr val="18BAA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24" name="Google Shape;224;p10"/>
          <p:cNvSpPr/>
          <p:nvPr/>
        </p:nvSpPr>
        <p:spPr>
          <a:xfrm>
            <a:off x="2947544" y="3039625"/>
            <a:ext cx="2732700" cy="1595700"/>
          </a:xfrm>
          <a:prstGeom prst="roundRect">
            <a:avLst>
              <a:gd fmla="val 16667" name="adj"/>
            </a:avLst>
          </a:prstGeom>
          <a:solidFill>
            <a:srgbClr val="F68A4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25" name="Google Shape;225;p10"/>
          <p:cNvSpPr/>
          <p:nvPr/>
        </p:nvSpPr>
        <p:spPr>
          <a:xfrm>
            <a:off x="457850" y="3063689"/>
            <a:ext cx="1968900" cy="1595700"/>
          </a:xfrm>
          <a:prstGeom prst="roundRect">
            <a:avLst>
              <a:gd fmla="val 16667" name="adj"/>
            </a:avLst>
          </a:prstGeom>
          <a:solidFill>
            <a:srgbClr val="9ACA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26" name="Google Shape;226;p10"/>
          <p:cNvSpPr txBox="1"/>
          <p:nvPr/>
        </p:nvSpPr>
        <p:spPr>
          <a:xfrm>
            <a:off x="6241050" y="3128075"/>
            <a:ext cx="2432100" cy="1354187"/>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600"/>
              <a:buFont typeface="Arial"/>
              <a:buNone/>
            </a:pPr>
            <a:r>
              <a:rPr b="0" i="0" lang="es" sz="1600" u="none" cap="none" strike="noStrike">
                <a:solidFill>
                  <a:schemeClr val="lt1"/>
                </a:solidFill>
                <a:latin typeface="Trebuchet MS"/>
                <a:ea typeface="Trebuchet MS"/>
                <a:cs typeface="Trebuchet MS"/>
                <a:sym typeface="Trebuchet MS"/>
              </a:rPr>
              <a:t>6</a:t>
            </a:r>
            <a:endParaRPr b="0" i="0" sz="1600" u="none" cap="none" strike="noStrike">
              <a:solidFill>
                <a:schemeClr val="lt1"/>
              </a:solidFill>
              <a:latin typeface="Trebuchet MS"/>
              <a:ea typeface="Trebuchet MS"/>
              <a:cs typeface="Trebuchet MS"/>
              <a:sym typeface="Trebuchet MS"/>
            </a:endParaRPr>
          </a:p>
          <a:p>
            <a:pPr indent="0" lvl="0" marL="0" marR="21590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Trebuchet MS"/>
              <a:ea typeface="Trebuchet MS"/>
              <a:cs typeface="Trebuchet MS"/>
              <a:sym typeface="Trebuchet MS"/>
            </a:endParaRPr>
          </a:p>
          <a:p>
            <a:pPr indent="0" lvl="0" marL="0" marR="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Riferimenti: letteratura scientifica, norme tecniche o fonti istituzionali che convalidano l’indicatore.</a:t>
            </a:r>
            <a:endParaRPr/>
          </a:p>
        </p:txBody>
      </p:sp>
      <p:sp>
        <p:nvSpPr>
          <p:cNvPr id="227" name="Google Shape;227;p10"/>
          <p:cNvSpPr txBox="1"/>
          <p:nvPr/>
        </p:nvSpPr>
        <p:spPr>
          <a:xfrm>
            <a:off x="2922994" y="3128075"/>
            <a:ext cx="3000000" cy="1169521"/>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600"/>
              <a:buFont typeface="Arial"/>
              <a:buNone/>
            </a:pPr>
            <a:r>
              <a:rPr b="0" i="0" lang="es" sz="1600" u="none" cap="none" strike="noStrike">
                <a:solidFill>
                  <a:schemeClr val="lt1"/>
                </a:solidFill>
                <a:latin typeface="Trebuchet MS"/>
                <a:ea typeface="Trebuchet MS"/>
                <a:cs typeface="Trebuchet MS"/>
                <a:sym typeface="Trebuchet MS"/>
              </a:rPr>
              <a:t>5</a:t>
            </a:r>
            <a:br>
              <a:rPr b="0" i="0" lang="es" sz="1600" u="none" cap="none" strike="noStrike">
                <a:solidFill>
                  <a:schemeClr val="lt1"/>
                </a:solidFill>
                <a:latin typeface="Trebuchet MS"/>
                <a:ea typeface="Trebuchet MS"/>
                <a:cs typeface="Trebuchet MS"/>
                <a:sym typeface="Trebuchet MS"/>
              </a:rPr>
            </a:br>
            <a:endParaRPr b="0" i="0" sz="12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Fonti dei dati: indicazioni su dove reperire o come raccogliere i dati richiesti</a:t>
            </a:r>
            <a:endParaRPr b="0" i="0" sz="1200" u="none" cap="none" strike="noStrike">
              <a:solidFill>
                <a:schemeClr val="lt1"/>
              </a:solidFill>
              <a:latin typeface="Trebuchet MS"/>
              <a:ea typeface="Trebuchet MS"/>
              <a:cs typeface="Trebuchet MS"/>
              <a:sym typeface="Trebuchet MS"/>
            </a:endParaRPr>
          </a:p>
        </p:txBody>
      </p:sp>
      <p:sp>
        <p:nvSpPr>
          <p:cNvPr id="228" name="Google Shape;228;p10"/>
          <p:cNvSpPr txBox="1"/>
          <p:nvPr/>
        </p:nvSpPr>
        <p:spPr>
          <a:xfrm>
            <a:off x="457850" y="2944487"/>
            <a:ext cx="2090814" cy="1631185"/>
          </a:xfrm>
          <a:prstGeom prst="rect">
            <a:avLst/>
          </a:prstGeom>
          <a:noFill/>
          <a:ln>
            <a:noFill/>
          </a:ln>
        </p:spPr>
        <p:txBody>
          <a:bodyPr anchorCtr="0" anchor="t" bIns="91425" lIns="91425" spcFirstLastPara="1" rIns="91425" wrap="square" tIns="91425">
            <a:spAutoFit/>
          </a:bodyPr>
          <a:lstStyle/>
          <a:p>
            <a:pPr indent="0" lvl="0" marL="0" marR="215900" rtl="0" algn="ctr">
              <a:lnSpc>
                <a:spcPct val="150000"/>
              </a:lnSpc>
              <a:spcBef>
                <a:spcPts val="600"/>
              </a:spcBef>
              <a:spcAft>
                <a:spcPts val="0"/>
              </a:spcAft>
              <a:buClr>
                <a:srgbClr val="000000"/>
              </a:buClr>
              <a:buSzPts val="1600"/>
              <a:buFont typeface="Arial"/>
              <a:buNone/>
            </a:pPr>
            <a:r>
              <a:rPr b="1" i="0" lang="es" sz="1600" u="none" cap="none" strike="noStrike">
                <a:solidFill>
                  <a:schemeClr val="lt1"/>
                </a:solidFill>
                <a:latin typeface="Trebuchet MS"/>
                <a:ea typeface="Trebuchet MS"/>
                <a:cs typeface="Trebuchet MS"/>
                <a:sym typeface="Trebuchet MS"/>
              </a:rPr>
              <a:t>4                       </a:t>
            </a:r>
            <a:endParaRPr b="1" i="0" sz="16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60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Metodo di valutazione: una linea guida su come il valore dell’indicatore dovrebbe essere calcolato o determinato</a:t>
            </a:r>
            <a:endParaRPr b="0" i="0" sz="1200" u="none" cap="none" strike="noStrike">
              <a:solidFill>
                <a:schemeClr val="lt1"/>
              </a:solidFill>
              <a:latin typeface="Trebuchet MS"/>
              <a:ea typeface="Trebuchet MS"/>
              <a:cs typeface="Trebuchet MS"/>
              <a:sym typeface="Trebuchet MS"/>
            </a:endParaRPr>
          </a:p>
        </p:txBody>
      </p:sp>
      <p:sp>
        <p:nvSpPr>
          <p:cNvPr id="229" name="Google Shape;229;p10"/>
          <p:cNvSpPr/>
          <p:nvPr/>
        </p:nvSpPr>
        <p:spPr>
          <a:xfrm>
            <a:off x="4151744" y="318232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10"/>
          <p:cNvSpPr/>
          <p:nvPr/>
        </p:nvSpPr>
        <p:spPr>
          <a:xfrm>
            <a:off x="7182000" y="318232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10"/>
          <p:cNvSpPr/>
          <p:nvPr/>
        </p:nvSpPr>
        <p:spPr>
          <a:xfrm>
            <a:off x="6213958" y="1323074"/>
            <a:ext cx="2404075" cy="1546719"/>
          </a:xfrm>
          <a:prstGeom prst="roundRect">
            <a:avLst>
              <a:gd fmla="val 16667" name="adj"/>
            </a:avLst>
          </a:prstGeom>
          <a:solidFill>
            <a:srgbClr val="18BAA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2" name="Google Shape;232;p10"/>
          <p:cNvSpPr/>
          <p:nvPr/>
        </p:nvSpPr>
        <p:spPr>
          <a:xfrm>
            <a:off x="2947544" y="1323075"/>
            <a:ext cx="2732700" cy="1527600"/>
          </a:xfrm>
          <a:prstGeom prst="roundRect">
            <a:avLst>
              <a:gd fmla="val 16667" name="adj"/>
            </a:avLst>
          </a:prstGeom>
          <a:solidFill>
            <a:srgbClr val="F68A4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3" name="Google Shape;233;p10"/>
          <p:cNvSpPr/>
          <p:nvPr/>
        </p:nvSpPr>
        <p:spPr>
          <a:xfrm>
            <a:off x="457850" y="1323075"/>
            <a:ext cx="1968900" cy="1595700"/>
          </a:xfrm>
          <a:prstGeom prst="roundRect">
            <a:avLst>
              <a:gd fmla="val 16667" name="adj"/>
            </a:avLst>
          </a:prstGeom>
          <a:solidFill>
            <a:srgbClr val="9ACA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4" name="Google Shape;234;p10"/>
          <p:cNvSpPr txBox="1"/>
          <p:nvPr/>
        </p:nvSpPr>
        <p:spPr>
          <a:xfrm>
            <a:off x="6061885" y="1092392"/>
            <a:ext cx="2668374" cy="1785074"/>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0"/>
              </a:spcBef>
              <a:spcAft>
                <a:spcPts val="0"/>
              </a:spcAft>
              <a:buClr>
                <a:srgbClr val="000000"/>
              </a:buClr>
              <a:buSzPts val="1600"/>
              <a:buFont typeface="Arial"/>
              <a:buNone/>
            </a:pPr>
            <a:r>
              <a:rPr b="0" i="0" lang="es" sz="1600" u="none" cap="none" strike="noStrike">
                <a:solidFill>
                  <a:schemeClr val="lt1"/>
                </a:solidFill>
                <a:latin typeface="Trebuchet MS"/>
                <a:ea typeface="Trebuchet MS"/>
                <a:cs typeface="Trebuchet MS"/>
                <a:sym typeface="Trebuchet MS"/>
              </a:rPr>
              <a:t>3</a:t>
            </a:r>
            <a:endParaRPr/>
          </a:p>
          <a:p>
            <a:pPr indent="0" lvl="0" marL="0" marR="215900" rtl="0" algn="ctr">
              <a:lnSpc>
                <a:spcPct val="100000"/>
              </a:lnSpc>
              <a:spcBef>
                <a:spcPts val="0"/>
              </a:spcBef>
              <a:spcAft>
                <a:spcPts val="0"/>
              </a:spcAft>
              <a:buClr>
                <a:srgbClr val="000000"/>
              </a:buClr>
              <a:buSzPts val="1600"/>
              <a:buFont typeface="Arial"/>
              <a:buNone/>
            </a:pPr>
            <a:r>
              <a:t/>
            </a:r>
            <a:endParaRPr b="0" i="0" sz="1200" u="none" cap="none" strike="noStrike">
              <a:solidFill>
                <a:schemeClr val="lt1"/>
              </a:solidFill>
              <a:latin typeface="Trebuchet MS"/>
              <a:ea typeface="Trebuchet MS"/>
              <a:cs typeface="Trebuchet MS"/>
              <a:sym typeface="Trebuchet MS"/>
            </a:endParaRPr>
          </a:p>
          <a:p>
            <a:pPr indent="0" lvl="0" marL="0" marR="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Valori di riferimento:</a:t>
            </a:r>
            <a:endParaRPr/>
          </a:p>
          <a:p>
            <a:pPr indent="0" lvl="0" marL="0" marR="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-Benchmark 0: condizione ottimale (punteggio normalizzato = 0)</a:t>
            </a:r>
            <a:endParaRPr/>
          </a:p>
          <a:p>
            <a:pPr indent="0" lvl="0" marL="0" marR="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-Benchmark 1: condizione critica (punteggio normalizzato = 1)</a:t>
            </a:r>
            <a:endParaRPr/>
          </a:p>
        </p:txBody>
      </p:sp>
      <p:sp>
        <p:nvSpPr>
          <p:cNvPr id="235" name="Google Shape;235;p10"/>
          <p:cNvSpPr txBox="1"/>
          <p:nvPr/>
        </p:nvSpPr>
        <p:spPr>
          <a:xfrm>
            <a:off x="2922994" y="1411525"/>
            <a:ext cx="3000000" cy="1169521"/>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600"/>
              <a:buFont typeface="Arial"/>
              <a:buNone/>
            </a:pPr>
            <a:r>
              <a:rPr b="0" i="0" lang="es" sz="1600" u="none" cap="none" strike="noStrike">
                <a:solidFill>
                  <a:schemeClr val="lt1"/>
                </a:solidFill>
                <a:latin typeface="Trebuchet MS"/>
                <a:ea typeface="Trebuchet MS"/>
                <a:cs typeface="Trebuchet MS"/>
                <a:sym typeface="Trebuchet MS"/>
              </a:rPr>
              <a:t>2</a:t>
            </a:r>
            <a:br>
              <a:rPr b="0" i="0" lang="es" sz="1600" u="none" cap="none" strike="noStrike">
                <a:solidFill>
                  <a:schemeClr val="lt1"/>
                </a:solidFill>
                <a:latin typeface="Trebuchet MS"/>
                <a:ea typeface="Trebuchet MS"/>
                <a:cs typeface="Trebuchet MS"/>
                <a:sym typeface="Trebuchet MS"/>
              </a:rPr>
            </a:br>
            <a:endParaRPr b="0" i="0" sz="12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0"/>
              </a:spcBef>
              <a:spcAft>
                <a:spcPts val="0"/>
              </a:spcAft>
              <a:buClr>
                <a:srgbClr val="000000"/>
              </a:buClr>
              <a:buSzPts val="1100"/>
              <a:buFont typeface="Arial"/>
              <a:buNone/>
            </a:pPr>
            <a:r>
              <a:rPr b="0" i="0" lang="es" sz="1200" u="none" cap="none" strike="noStrike">
                <a:solidFill>
                  <a:schemeClr val="lt1"/>
                </a:solidFill>
                <a:latin typeface="Trebuchet MS"/>
                <a:ea typeface="Trebuchet MS"/>
                <a:cs typeface="Trebuchet MS"/>
                <a:sym typeface="Trebuchet MS"/>
              </a:rPr>
              <a:t>Direzione della performance: maggiore è meglio (HiB), minore è meglio (LiB), o qualitativa</a:t>
            </a:r>
            <a:endParaRPr b="0" i="0" sz="1200" u="none" cap="none" strike="noStrike">
              <a:solidFill>
                <a:schemeClr val="lt1"/>
              </a:solidFill>
              <a:latin typeface="Trebuchet MS"/>
              <a:ea typeface="Trebuchet MS"/>
              <a:cs typeface="Trebuchet MS"/>
              <a:sym typeface="Trebuchet MS"/>
            </a:endParaRPr>
          </a:p>
        </p:txBody>
      </p:sp>
      <p:sp>
        <p:nvSpPr>
          <p:cNvPr id="236" name="Google Shape;236;p10"/>
          <p:cNvSpPr txBox="1"/>
          <p:nvPr/>
        </p:nvSpPr>
        <p:spPr>
          <a:xfrm>
            <a:off x="392577" y="1341488"/>
            <a:ext cx="2312217" cy="1323409"/>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600"/>
              </a:spcBef>
              <a:spcAft>
                <a:spcPts val="0"/>
              </a:spcAft>
              <a:buClr>
                <a:srgbClr val="000000"/>
              </a:buClr>
              <a:buSzPts val="1600"/>
              <a:buFont typeface="Arial"/>
              <a:buNone/>
            </a:pPr>
            <a:r>
              <a:rPr b="1" i="0" lang="es" sz="1600" u="none" cap="none" strike="noStrike">
                <a:solidFill>
                  <a:schemeClr val="lt1"/>
                </a:solidFill>
                <a:latin typeface="Trebuchet MS"/>
                <a:ea typeface="Trebuchet MS"/>
                <a:cs typeface="Trebuchet MS"/>
                <a:sym typeface="Trebuchet MS"/>
              </a:rPr>
              <a:t>1</a:t>
            </a:r>
            <a:endParaRPr b="1" i="0" sz="16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600"/>
              </a:spcBef>
              <a:spcAft>
                <a:spcPts val="0"/>
              </a:spcAft>
              <a:buClr>
                <a:srgbClr val="000000"/>
              </a:buClr>
              <a:buSzPts val="1200"/>
              <a:buFont typeface="Arial"/>
              <a:buNone/>
            </a:pPr>
            <a:br>
              <a:rPr b="0" i="0" lang="es" sz="1200" u="none" cap="none" strike="noStrike">
                <a:solidFill>
                  <a:schemeClr val="lt1"/>
                </a:solidFill>
                <a:latin typeface="Trebuchet MS"/>
                <a:ea typeface="Trebuchet MS"/>
                <a:cs typeface="Trebuchet MS"/>
                <a:sym typeface="Trebuchet MS"/>
              </a:rPr>
            </a:br>
            <a:r>
              <a:rPr b="0" i="0" lang="es" sz="1200" u="none" cap="none" strike="noStrike">
                <a:solidFill>
                  <a:schemeClr val="lt1"/>
                </a:solidFill>
                <a:latin typeface="Trebuchet MS"/>
                <a:ea typeface="Trebuchet MS"/>
                <a:cs typeface="Trebuchet MS"/>
                <a:sym typeface="Trebuchet MS"/>
              </a:rPr>
              <a:t>Descrizione dell’indicatore e della sua unità di misura (se pertinente)</a:t>
            </a:r>
            <a:endParaRPr b="0" i="0" sz="1200" u="none" cap="none" strike="noStrike">
              <a:solidFill>
                <a:schemeClr val="lt1"/>
              </a:solidFill>
              <a:latin typeface="Trebuchet MS"/>
              <a:ea typeface="Trebuchet MS"/>
              <a:cs typeface="Trebuchet MS"/>
              <a:sym typeface="Trebuchet MS"/>
            </a:endParaRPr>
          </a:p>
        </p:txBody>
      </p:sp>
      <p:sp>
        <p:nvSpPr>
          <p:cNvPr id="237" name="Google Shape;237;p10"/>
          <p:cNvSpPr/>
          <p:nvPr/>
        </p:nvSpPr>
        <p:spPr>
          <a:xfrm>
            <a:off x="1287231" y="147995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10"/>
          <p:cNvSpPr/>
          <p:nvPr/>
        </p:nvSpPr>
        <p:spPr>
          <a:xfrm>
            <a:off x="4151744" y="146577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10"/>
          <p:cNvSpPr/>
          <p:nvPr/>
        </p:nvSpPr>
        <p:spPr>
          <a:xfrm>
            <a:off x="7129330" y="139683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10"/>
          <p:cNvSpPr txBox="1"/>
          <p:nvPr/>
        </p:nvSpPr>
        <p:spPr>
          <a:xfrm>
            <a:off x="435875" y="778900"/>
            <a:ext cx="8336400" cy="446246"/>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Per ciascun indicatore, l’RNTool fornisce:</a:t>
            </a:r>
            <a:endParaRPr b="0" i="0" sz="1200" u="none" cap="none" strike="noStrike">
              <a:solidFill>
                <a:srgbClr val="9ACA3C"/>
              </a:solidFill>
              <a:latin typeface="Trebuchet MS"/>
              <a:ea typeface="Trebuchet MS"/>
              <a:cs typeface="Trebuchet MS"/>
              <a:sym typeface="Trebuchet MS"/>
            </a:endParaRPr>
          </a:p>
        </p:txBody>
      </p:sp>
      <p:sp>
        <p:nvSpPr>
          <p:cNvPr id="241" name="Google Shape;241;p10"/>
          <p:cNvSpPr txBox="1"/>
          <p:nvPr/>
        </p:nvSpPr>
        <p:spPr>
          <a:xfrm>
            <a:off x="1527228" y="4707300"/>
            <a:ext cx="7029000" cy="400079"/>
          </a:xfrm>
          <a:prstGeom prst="rect">
            <a:avLst/>
          </a:prstGeom>
          <a:noFill/>
          <a:ln>
            <a:noFill/>
          </a:ln>
        </p:spPr>
        <p:txBody>
          <a:bodyPr anchorCtr="0" anchor="t" bIns="91425" lIns="91425" spcFirstLastPara="1" rIns="91425" wrap="square" tIns="91425">
            <a:spAutoFit/>
          </a:bodyPr>
          <a:lstStyle/>
          <a:p>
            <a:pPr indent="0" lvl="0" marL="0" marR="215900" rtl="0" algn="r">
              <a:lnSpc>
                <a:spcPct val="100000"/>
              </a:lnSpc>
              <a:spcBef>
                <a:spcPts val="600"/>
              </a:spcBef>
              <a:spcAft>
                <a:spcPts val="0"/>
              </a:spcAft>
              <a:buClr>
                <a:srgbClr val="000000"/>
              </a:buClr>
              <a:buSzPts val="900"/>
              <a:buFont typeface="Arial"/>
              <a:buNone/>
            </a:pPr>
            <a:r>
              <a:rPr b="1" i="0" lang="es" sz="900" u="none" cap="none" strike="noStrike">
                <a:solidFill>
                  <a:srgbClr val="90ABB1"/>
                </a:solidFill>
                <a:latin typeface="Trebuchet MS"/>
                <a:ea typeface="Trebuchet MS"/>
                <a:cs typeface="Trebuchet MS"/>
                <a:sym typeface="Trebuchet MS"/>
              </a:rPr>
              <a:t>Nota: i benchmark sono definiti nell’RNTool, ma sono destinati ad essere adattati ai contesti locali per un utilizzo efficace.</a:t>
            </a:r>
            <a:endParaRPr b="1" i="0" sz="900" u="none" cap="none" strike="noStrike">
              <a:solidFill>
                <a:srgbClr val="90ABB1"/>
              </a:solidFill>
              <a:latin typeface="Trebuchet MS"/>
              <a:ea typeface="Trebuchet MS"/>
              <a:cs typeface="Trebuchet MS"/>
              <a:sym typeface="Trebuchet MS"/>
            </a:endParaRPr>
          </a:p>
        </p:txBody>
      </p:sp>
      <p:sp>
        <p:nvSpPr>
          <p:cNvPr id="242" name="Google Shape;242;p10"/>
          <p:cNvSpPr/>
          <p:nvPr/>
        </p:nvSpPr>
        <p:spPr>
          <a:xfrm>
            <a:off x="1253366" y="3163413"/>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3" name="Google Shape;243;p10"/>
          <p:cNvGrpSpPr/>
          <p:nvPr/>
        </p:nvGrpSpPr>
        <p:grpSpPr>
          <a:xfrm>
            <a:off x="8305799" y="4495700"/>
            <a:ext cx="838201" cy="594981"/>
            <a:chOff x="6739053" y="4087216"/>
            <a:chExt cx="838201" cy="594981"/>
          </a:xfrm>
        </p:grpSpPr>
        <p:sp>
          <p:nvSpPr>
            <p:cNvPr id="244" name="Google Shape;244;p10"/>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45" name="Google Shape;245;p10"/>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46" name="Google Shape;246;p10"/>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47" name="Google Shape;247;p10"/>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10</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1"/>
          <p:cNvSpPr txBox="1"/>
          <p:nvPr/>
        </p:nvSpPr>
        <p:spPr>
          <a:xfrm>
            <a:off x="430670" y="212086"/>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Contestualizzazione dell’RNTool</a:t>
            </a:r>
            <a:endParaRPr b="1" i="0" sz="2800" u="none" cap="none" strike="noStrike">
              <a:solidFill>
                <a:srgbClr val="9ACA3C"/>
              </a:solidFill>
              <a:latin typeface="Trebuchet MS"/>
              <a:ea typeface="Trebuchet MS"/>
              <a:cs typeface="Trebuchet MS"/>
              <a:sym typeface="Trebuchet MS"/>
            </a:endParaRPr>
          </a:p>
        </p:txBody>
      </p:sp>
      <p:sp>
        <p:nvSpPr>
          <p:cNvPr id="253" name="Google Shape;253;p11"/>
          <p:cNvSpPr txBox="1"/>
          <p:nvPr/>
        </p:nvSpPr>
        <p:spPr>
          <a:xfrm>
            <a:off x="430670" y="1538024"/>
            <a:ext cx="4141330" cy="2846903"/>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b="0" i="0" lang="es" sz="1200" u="none" cap="none" strike="noStrike">
                <a:solidFill>
                  <a:schemeClr val="accent3"/>
                </a:solidFill>
                <a:latin typeface="Trebuchet MS"/>
                <a:ea typeface="Trebuchet MS"/>
                <a:cs typeface="Trebuchet MS"/>
                <a:sym typeface="Trebuchet MS"/>
              </a:rPr>
              <a:t>L’RNTool è un quadro di valutazione generico, che fornisce una struttura completa per la valutazione dei rischi climatici su scala di quartiere.</a:t>
            </a:r>
            <a:endParaRPr/>
          </a:p>
          <a:p>
            <a:pPr indent="0" lvl="0" marL="0" marR="0" rtl="0" algn="just">
              <a:lnSpc>
                <a:spcPct val="100000"/>
              </a:lnSpc>
              <a:spcBef>
                <a:spcPts val="0"/>
              </a:spcBef>
              <a:spcAft>
                <a:spcPts val="0"/>
              </a:spcAft>
              <a:buNone/>
            </a:pPr>
            <a:r>
              <a:t/>
            </a:r>
            <a:endParaRPr b="0" i="0" sz="1200" u="none" cap="none" strike="noStrike">
              <a:solidFill>
                <a:schemeClr val="accent3"/>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s" sz="1200" u="none" cap="none" strike="noStrike">
                <a:solidFill>
                  <a:schemeClr val="accent3"/>
                </a:solidFill>
                <a:latin typeface="Trebuchet MS"/>
                <a:ea typeface="Trebuchet MS"/>
                <a:cs typeface="Trebuchet MS"/>
                <a:sym typeface="Trebuchet MS"/>
              </a:rPr>
              <a:t>Tuttavia, </a:t>
            </a:r>
            <a:r>
              <a:rPr b="1" i="0" lang="es" sz="1200" u="none" cap="none" strike="noStrike">
                <a:solidFill>
                  <a:srgbClr val="92D050"/>
                </a:solidFill>
                <a:latin typeface="Trebuchet MS"/>
                <a:ea typeface="Trebuchet MS"/>
                <a:cs typeface="Trebuchet MS"/>
                <a:sym typeface="Trebuchet MS"/>
              </a:rPr>
              <a:t>per diventare uno strumento operativo</a:t>
            </a:r>
            <a:r>
              <a:rPr b="0" i="0" lang="es" sz="1200" u="none" cap="none" strike="noStrike">
                <a:solidFill>
                  <a:schemeClr val="accent3"/>
                </a:solidFill>
                <a:latin typeface="Trebuchet MS"/>
                <a:ea typeface="Trebuchet MS"/>
                <a:cs typeface="Trebuchet MS"/>
                <a:sym typeface="Trebuchet MS"/>
              </a:rPr>
              <a:t>, l’RNTool deve essere sottoposto a un processo di contestualizzazione. Questo processo trasforma il quadro generico in uno strumento di valutazione operativo.</a:t>
            </a:r>
            <a:endParaRPr/>
          </a:p>
          <a:p>
            <a:pPr indent="0" lvl="0" marL="0" marR="0" rtl="0" algn="just">
              <a:lnSpc>
                <a:spcPct val="100000"/>
              </a:lnSpc>
              <a:spcBef>
                <a:spcPts val="0"/>
              </a:spcBef>
              <a:spcAft>
                <a:spcPts val="0"/>
              </a:spcAft>
              <a:buNone/>
            </a:pPr>
            <a:r>
              <a:t/>
            </a:r>
            <a:endParaRPr b="0" i="0" sz="1200" u="none" cap="none" strike="noStrike">
              <a:solidFill>
                <a:schemeClr val="accent3"/>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s" sz="1200" u="none" cap="none" strike="noStrike">
                <a:solidFill>
                  <a:schemeClr val="accent3"/>
                </a:solidFill>
                <a:latin typeface="Trebuchet MS"/>
                <a:ea typeface="Trebuchet MS"/>
                <a:cs typeface="Trebuchet MS"/>
                <a:sym typeface="Trebuchet MS"/>
              </a:rPr>
              <a:t>Il processo di contestualizzazione comprende diversi </a:t>
            </a:r>
            <a:r>
              <a:rPr b="0" i="0" lang="es" sz="1200" u="none" cap="none" strike="noStrike">
                <a:solidFill>
                  <a:srgbClr val="92D050"/>
                </a:solidFill>
                <a:latin typeface="Trebuchet MS"/>
                <a:ea typeface="Trebuchet MS"/>
                <a:cs typeface="Trebuchet MS"/>
                <a:sym typeface="Trebuchet MS"/>
              </a:rPr>
              <a:t>passaggi chiave</a:t>
            </a:r>
            <a:r>
              <a:rPr b="0" i="0" lang="es" sz="1200" u="none" cap="none" strike="noStrike">
                <a:solidFill>
                  <a:schemeClr val="accent3"/>
                </a:solidFill>
                <a:latin typeface="Trebuchet MS"/>
                <a:ea typeface="Trebuchet MS"/>
                <a:cs typeface="Trebuchet MS"/>
                <a:sym typeface="Trebuchet MS"/>
              </a:rPr>
              <a:t>, ciascuno dei quali contribuisce ad adattare l’RNTool alle caratteristiche uniche del contesto locale.</a:t>
            </a:r>
            <a:endParaRPr/>
          </a:p>
          <a:p>
            <a:pPr indent="0" lvl="0" marL="0" marR="215900" rtl="0" algn="just">
              <a:lnSpc>
                <a:spcPct val="100000"/>
              </a:lnSpc>
              <a:spcBef>
                <a:spcPts val="600"/>
              </a:spcBef>
              <a:spcAft>
                <a:spcPts val="0"/>
              </a:spcAft>
              <a:buClr>
                <a:srgbClr val="000000"/>
              </a:buClr>
              <a:buSzPts val="1200"/>
              <a:buFont typeface="Arial"/>
              <a:buNone/>
            </a:pPr>
            <a:r>
              <a:t/>
            </a:r>
            <a:endParaRPr b="0" i="0" sz="1200" u="none" cap="none" strike="noStrike">
              <a:solidFill>
                <a:schemeClr val="accent3"/>
              </a:solidFill>
              <a:latin typeface="Trebuchet MS"/>
              <a:ea typeface="Trebuchet MS"/>
              <a:cs typeface="Trebuchet MS"/>
              <a:sym typeface="Trebuchet MS"/>
            </a:endParaRPr>
          </a:p>
        </p:txBody>
      </p:sp>
      <p:grpSp>
        <p:nvGrpSpPr>
          <p:cNvPr id="254" name="Google Shape;254;p11"/>
          <p:cNvGrpSpPr/>
          <p:nvPr/>
        </p:nvGrpSpPr>
        <p:grpSpPr>
          <a:xfrm>
            <a:off x="8305799" y="4495700"/>
            <a:ext cx="838201" cy="594981"/>
            <a:chOff x="6739053" y="4087216"/>
            <a:chExt cx="838201" cy="594981"/>
          </a:xfrm>
        </p:grpSpPr>
        <p:sp>
          <p:nvSpPr>
            <p:cNvPr id="255" name="Google Shape;255;p11"/>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56" name="Google Shape;256;p11"/>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57" name="Google Shape;257;p11"/>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58" name="Google Shape;258;p11"/>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11</a:t>
            </a:r>
            <a:endParaRPr b="0" i="0" sz="1400" u="none" cap="none" strike="noStrike">
              <a:solidFill>
                <a:schemeClr val="lt1"/>
              </a:solidFill>
              <a:latin typeface="Arial"/>
              <a:ea typeface="Arial"/>
              <a:cs typeface="Arial"/>
              <a:sym typeface="Arial"/>
            </a:endParaRPr>
          </a:p>
        </p:txBody>
      </p:sp>
      <p:sp>
        <p:nvSpPr>
          <p:cNvPr id="259" name="Google Shape;259;p11"/>
          <p:cNvSpPr txBox="1"/>
          <p:nvPr/>
        </p:nvSpPr>
        <p:spPr>
          <a:xfrm>
            <a:off x="4951139" y="1722064"/>
            <a:ext cx="3957333" cy="2015906"/>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0"/>
              </a:spcAft>
              <a:buClr>
                <a:srgbClr val="000000"/>
              </a:buClr>
              <a:buSzPts val="1200"/>
              <a:buFont typeface="Arial"/>
              <a:buNone/>
            </a:pPr>
            <a:r>
              <a:rPr b="0" i="0" lang="es" sz="1200" u="none" cap="none" strike="noStrike">
                <a:solidFill>
                  <a:srgbClr val="92D050"/>
                </a:solidFill>
                <a:latin typeface="Trebuchet MS"/>
                <a:ea typeface="Trebuchet MS"/>
                <a:cs typeface="Trebuchet MS"/>
                <a:sym typeface="Trebuchet MS"/>
              </a:rPr>
              <a:t>Passaggi Chiave:</a:t>
            </a:r>
            <a:endParaRPr b="0" i="0" sz="1400" u="none" cap="none" strike="noStrike">
              <a:solidFill>
                <a:srgbClr val="000000"/>
              </a:solidFill>
              <a:latin typeface="Arial"/>
              <a:ea typeface="Arial"/>
              <a:cs typeface="Arial"/>
              <a:sym typeface="Arial"/>
            </a:endParaRPr>
          </a:p>
          <a:p>
            <a:pPr indent="0" lvl="0" marL="0" marR="215900" rtl="0" algn="l">
              <a:lnSpc>
                <a:spcPct val="100000"/>
              </a:lnSpc>
              <a:spcBef>
                <a:spcPts val="600"/>
              </a:spcBef>
              <a:spcAft>
                <a:spcPts val="0"/>
              </a:spcAft>
              <a:buClr>
                <a:srgbClr val="000000"/>
              </a:buClr>
              <a:buSzPts val="1200"/>
              <a:buFont typeface="Arial"/>
              <a:buNone/>
            </a:pPr>
            <a:r>
              <a:t/>
            </a:r>
            <a:endParaRPr b="0" i="0" sz="1200" u="none" cap="none" strike="noStrike">
              <a:solidFill>
                <a:srgbClr val="92D050"/>
              </a:solidFill>
              <a:latin typeface="Trebuchet MS"/>
              <a:ea typeface="Trebuchet MS"/>
              <a:cs typeface="Trebuchet MS"/>
              <a:sym typeface="Trebuchet MS"/>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Selezione dei Temi rilevanti (Pericoli)</a:t>
            </a:r>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Selezione delle Macro-categorie (Settori urbani)</a:t>
            </a:r>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Selezione delle Categorie di rischio</a:t>
            </a:r>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Definizione dei benchmark per i criteri</a:t>
            </a:r>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Assegnazione dei pesi</a:t>
            </a:r>
            <a:endParaRPr b="0" i="0" sz="1200" u="none" cap="none" strike="noStrike">
              <a:solidFill>
                <a:schemeClr val="accent3"/>
              </a:solidFill>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2"/>
          <p:cNvSpPr/>
          <p:nvPr/>
        </p:nvSpPr>
        <p:spPr>
          <a:xfrm>
            <a:off x="1405500" y="3260375"/>
            <a:ext cx="1303800" cy="1303800"/>
          </a:xfrm>
          <a:prstGeom prst="ellipse">
            <a:avLst/>
          </a:prstGeom>
          <a:noFill/>
          <a:ln cap="flat" cmpd="sng" w="19050">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12"/>
          <p:cNvSpPr/>
          <p:nvPr/>
        </p:nvSpPr>
        <p:spPr>
          <a:xfrm>
            <a:off x="3089125" y="3260375"/>
            <a:ext cx="1303800" cy="1303800"/>
          </a:xfrm>
          <a:prstGeom prst="ellipse">
            <a:avLst/>
          </a:prstGeom>
          <a:noFill/>
          <a:ln cap="flat" cmpd="sng" w="19050">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12"/>
          <p:cNvSpPr txBox="1"/>
          <p:nvPr/>
        </p:nvSpPr>
        <p:spPr>
          <a:xfrm>
            <a:off x="402225" y="1172650"/>
            <a:ext cx="8066700" cy="1243800"/>
          </a:xfrm>
          <a:prstGeom prst="rect">
            <a:avLst/>
          </a:prstGeom>
          <a:noFill/>
          <a:ln>
            <a:noFill/>
          </a:ln>
        </p:spPr>
        <p:txBody>
          <a:bodyPr anchorCtr="0" anchor="ctr" bIns="34275" lIns="68550" spcFirstLastPara="1" rIns="68550" wrap="square" tIns="34275">
            <a:no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Per diventare uno strumento operativo, l’RNTool deve essere sottoposto a un processo di contestualizzazione. Questo processo trasforma il quadro generico in uno strumento di valutazione operativo. Il processo di contestualizzazione comprende diversi passaggi chiave, ciascuno dei quali contribuisce ad adattare l’RNTool alle caratteristiche uniche del contesto locale.</a:t>
            </a:r>
            <a:endParaRPr b="0" i="0" sz="1200" u="none" cap="none" strike="noStrike">
              <a:solidFill>
                <a:srgbClr val="708792"/>
              </a:solidFill>
              <a:latin typeface="Trebuchet MS"/>
              <a:ea typeface="Trebuchet MS"/>
              <a:cs typeface="Trebuchet MS"/>
              <a:sym typeface="Trebuchet MS"/>
            </a:endParaRPr>
          </a:p>
        </p:txBody>
      </p:sp>
      <p:sp>
        <p:nvSpPr>
          <p:cNvPr id="267" name="Google Shape;267;p12"/>
          <p:cNvSpPr txBox="1"/>
          <p:nvPr/>
        </p:nvSpPr>
        <p:spPr>
          <a:xfrm>
            <a:off x="402225" y="329461"/>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Contestualizzazione dell’RNTool</a:t>
            </a:r>
            <a:endParaRPr b="1" i="0" sz="2800" u="none" cap="none" strike="noStrike">
              <a:solidFill>
                <a:srgbClr val="F68A42"/>
              </a:solidFill>
              <a:latin typeface="Trebuchet MS"/>
              <a:ea typeface="Trebuchet MS"/>
              <a:cs typeface="Trebuchet MS"/>
              <a:sym typeface="Trebuchet MS"/>
            </a:endParaRPr>
          </a:p>
        </p:txBody>
      </p:sp>
      <p:sp>
        <p:nvSpPr>
          <p:cNvPr id="268" name="Google Shape;268;p12"/>
          <p:cNvSpPr txBox="1"/>
          <p:nvPr/>
        </p:nvSpPr>
        <p:spPr>
          <a:xfrm>
            <a:off x="402225" y="2215938"/>
            <a:ext cx="8392200" cy="1000244"/>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0"/>
              </a:spcAft>
              <a:buClr>
                <a:srgbClr val="000000"/>
              </a:buClr>
              <a:buSzPts val="1200"/>
              <a:buFont typeface="Arial"/>
              <a:buNone/>
            </a:pPr>
            <a:r>
              <a:rPr b="1" i="0" lang="es" sz="1200" u="none" cap="none" strike="noStrike">
                <a:solidFill>
                  <a:srgbClr val="F68A42"/>
                </a:solidFill>
                <a:latin typeface="Trebuchet MS"/>
                <a:ea typeface="Trebuchet MS"/>
                <a:cs typeface="Trebuchet MS"/>
                <a:sym typeface="Trebuchet MS"/>
              </a:rPr>
              <a:t>Prima fase:</a:t>
            </a:r>
            <a:r>
              <a:rPr b="0" i="0" lang="es" sz="1200" u="none" cap="none" strike="noStrike">
                <a:solidFill>
                  <a:srgbClr val="708792"/>
                </a:solidFill>
                <a:latin typeface="Trebuchet MS"/>
                <a:ea typeface="Trebuchet MS"/>
                <a:cs typeface="Trebuchet MS"/>
                <a:sym typeface="Trebuchet MS"/>
              </a:rPr>
              <a:t> </a:t>
            </a:r>
            <a:br>
              <a:rPr b="0" i="0" lang="es" sz="1200" u="none" cap="none" strike="noStrike">
                <a:solidFill>
                  <a:srgbClr val="708792"/>
                </a:solidFill>
                <a:latin typeface="Trebuchet MS"/>
                <a:ea typeface="Trebuchet MS"/>
                <a:cs typeface="Trebuchet MS"/>
                <a:sym typeface="Trebuchet MS"/>
              </a:rPr>
            </a:br>
            <a:br>
              <a:rPr b="0" i="0" lang="es" sz="1200" u="none" cap="none" strike="noStrike">
                <a:solidFill>
                  <a:srgbClr val="708792"/>
                </a:solidFill>
                <a:latin typeface="Trebuchet MS"/>
                <a:ea typeface="Trebuchet MS"/>
                <a:cs typeface="Trebuchet MS"/>
                <a:sym typeface="Trebuchet MS"/>
              </a:rPr>
            </a:br>
            <a:r>
              <a:rPr b="0" i="0" lang="es" sz="1200" u="none" cap="none" strike="noStrike">
                <a:solidFill>
                  <a:srgbClr val="708792"/>
                </a:solidFill>
                <a:latin typeface="Trebuchet MS"/>
                <a:ea typeface="Trebuchet MS"/>
                <a:cs typeface="Trebuchet MS"/>
                <a:sym typeface="Trebuchet MS"/>
              </a:rPr>
              <a:t>La selezione dei Temi rilevanti (Pericoli) più pertinenti al contesto specifico del comune. Questa selezione può essere guidata da:</a:t>
            </a:r>
            <a:endParaRPr b="0" i="0" sz="1200" u="none" cap="none" strike="noStrike">
              <a:solidFill>
                <a:srgbClr val="708792"/>
              </a:solidFill>
              <a:latin typeface="Trebuchet MS"/>
              <a:ea typeface="Trebuchet MS"/>
              <a:cs typeface="Trebuchet MS"/>
              <a:sym typeface="Trebuchet MS"/>
            </a:endParaRPr>
          </a:p>
        </p:txBody>
      </p:sp>
      <p:sp>
        <p:nvSpPr>
          <p:cNvPr id="269" name="Google Shape;269;p12"/>
          <p:cNvSpPr txBox="1"/>
          <p:nvPr/>
        </p:nvSpPr>
        <p:spPr>
          <a:xfrm>
            <a:off x="380388" y="999016"/>
            <a:ext cx="7894745" cy="630912"/>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1200"/>
              </a:spcAft>
              <a:buNone/>
            </a:pPr>
            <a:r>
              <a:rPr b="1" i="0" lang="es" sz="1400" u="none" cap="none" strike="noStrike">
                <a:solidFill>
                  <a:srgbClr val="F68A42"/>
                </a:solidFill>
                <a:latin typeface="Trebuchet MS"/>
                <a:ea typeface="Trebuchet MS"/>
                <a:cs typeface="Trebuchet MS"/>
                <a:sym typeface="Trebuchet MS"/>
              </a:rPr>
              <a:t>5.2.1 Selezione dei Temi rilevanti (Pericoli)</a:t>
            </a:r>
            <a:endParaRPr/>
          </a:p>
        </p:txBody>
      </p:sp>
      <p:sp>
        <p:nvSpPr>
          <p:cNvPr id="270" name="Google Shape;270;p12"/>
          <p:cNvSpPr txBox="1"/>
          <p:nvPr/>
        </p:nvSpPr>
        <p:spPr>
          <a:xfrm>
            <a:off x="6368625" y="3481403"/>
            <a:ext cx="1551600" cy="861744"/>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Consultazioni con esperti locali e portatori di interesse.</a:t>
            </a:r>
            <a:endParaRPr b="0" i="0" sz="1100" u="none" cap="none" strike="noStrike">
              <a:solidFill>
                <a:srgbClr val="708792"/>
              </a:solidFill>
              <a:latin typeface="Trebuchet MS"/>
              <a:ea typeface="Trebuchet MS"/>
              <a:cs typeface="Trebuchet MS"/>
              <a:sym typeface="Trebuchet MS"/>
            </a:endParaRPr>
          </a:p>
        </p:txBody>
      </p:sp>
      <p:sp>
        <p:nvSpPr>
          <p:cNvPr id="271" name="Google Shape;271;p12"/>
          <p:cNvSpPr txBox="1"/>
          <p:nvPr/>
        </p:nvSpPr>
        <p:spPr>
          <a:xfrm>
            <a:off x="4760075" y="3485441"/>
            <a:ext cx="1596000" cy="861744"/>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Dati storici sugli eventi meteorologici estremi</a:t>
            </a:r>
            <a:endParaRPr b="0" i="0" sz="1100" u="none" cap="none" strike="noStrike">
              <a:solidFill>
                <a:srgbClr val="708792"/>
              </a:solidFill>
              <a:latin typeface="Trebuchet MS"/>
              <a:ea typeface="Trebuchet MS"/>
              <a:cs typeface="Trebuchet MS"/>
              <a:sym typeface="Trebuchet MS"/>
            </a:endParaRPr>
          </a:p>
        </p:txBody>
      </p:sp>
      <p:sp>
        <p:nvSpPr>
          <p:cNvPr id="272" name="Google Shape;272;p12"/>
          <p:cNvSpPr txBox="1"/>
          <p:nvPr/>
        </p:nvSpPr>
        <p:spPr>
          <a:xfrm>
            <a:off x="3089125" y="3367102"/>
            <a:ext cx="1551600" cy="1200298"/>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Piani e strategie regionali o nazionali di adattamento ai cambiamenti climatici</a:t>
            </a:r>
            <a:endParaRPr b="0" i="0" sz="1100" u="none" cap="none" strike="noStrike">
              <a:solidFill>
                <a:srgbClr val="708792"/>
              </a:solidFill>
              <a:latin typeface="Trebuchet MS"/>
              <a:ea typeface="Trebuchet MS"/>
              <a:cs typeface="Trebuchet MS"/>
              <a:sym typeface="Trebuchet MS"/>
            </a:endParaRPr>
          </a:p>
        </p:txBody>
      </p:sp>
      <p:sp>
        <p:nvSpPr>
          <p:cNvPr id="273" name="Google Shape;273;p12"/>
          <p:cNvSpPr txBox="1"/>
          <p:nvPr/>
        </p:nvSpPr>
        <p:spPr>
          <a:xfrm>
            <a:off x="1332444" y="3290013"/>
            <a:ext cx="1684750" cy="1107965"/>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60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Piani SECAP esistenti (Piani d’Azione per l’Energia Sostenibile e il Clima)</a:t>
            </a:r>
            <a:endParaRPr b="0" i="0" sz="1100" u="none" cap="none" strike="noStrike">
              <a:solidFill>
                <a:srgbClr val="708792"/>
              </a:solidFill>
              <a:latin typeface="Trebuchet MS"/>
              <a:ea typeface="Trebuchet MS"/>
              <a:cs typeface="Trebuchet MS"/>
              <a:sym typeface="Trebuchet MS"/>
            </a:endParaRPr>
          </a:p>
        </p:txBody>
      </p:sp>
      <p:sp>
        <p:nvSpPr>
          <p:cNvPr id="274" name="Google Shape;274;p12"/>
          <p:cNvSpPr/>
          <p:nvPr/>
        </p:nvSpPr>
        <p:spPr>
          <a:xfrm>
            <a:off x="4772750" y="3260375"/>
            <a:ext cx="1303800" cy="1303800"/>
          </a:xfrm>
          <a:prstGeom prst="ellipse">
            <a:avLst/>
          </a:prstGeom>
          <a:noFill/>
          <a:ln cap="flat" cmpd="sng" w="19050">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12"/>
          <p:cNvSpPr/>
          <p:nvPr/>
        </p:nvSpPr>
        <p:spPr>
          <a:xfrm>
            <a:off x="6368625" y="3260375"/>
            <a:ext cx="1303800" cy="1303800"/>
          </a:xfrm>
          <a:prstGeom prst="ellipse">
            <a:avLst/>
          </a:prstGeom>
          <a:noFill/>
          <a:ln cap="flat" cmpd="sng" w="19050">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12"/>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277" name="Google Shape;277;p12"/>
          <p:cNvSpPr/>
          <p:nvPr/>
        </p:nvSpPr>
        <p:spPr>
          <a:xfrm>
            <a:off x="164850" y="116150"/>
            <a:ext cx="8775175" cy="4907975"/>
          </a:xfrm>
          <a:prstGeom prst="flowChartProcess">
            <a:avLst/>
          </a:prstGeom>
          <a:noFill/>
          <a:ln cap="flat" cmpd="sng" w="1905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278" name="Google Shape;278;p12"/>
          <p:cNvGrpSpPr/>
          <p:nvPr/>
        </p:nvGrpSpPr>
        <p:grpSpPr>
          <a:xfrm>
            <a:off x="8305799" y="4495700"/>
            <a:ext cx="838201" cy="594981"/>
            <a:chOff x="6739053" y="4087216"/>
            <a:chExt cx="838201" cy="594981"/>
          </a:xfrm>
        </p:grpSpPr>
        <p:sp>
          <p:nvSpPr>
            <p:cNvPr id="279" name="Google Shape;279;p12"/>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80" name="Google Shape;280;p12"/>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81" name="Google Shape;281;p12"/>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82" name="Google Shape;282;p12"/>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12</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3"/>
          <p:cNvSpPr txBox="1"/>
          <p:nvPr/>
        </p:nvSpPr>
        <p:spPr>
          <a:xfrm>
            <a:off x="402225" y="40200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s" sz="2800" u="none" cap="none" strike="noStrike">
                <a:solidFill>
                  <a:srgbClr val="F68A42"/>
                </a:solidFill>
                <a:latin typeface="Trebuchet MS"/>
                <a:ea typeface="Trebuchet MS"/>
                <a:cs typeface="Trebuchet MS"/>
                <a:sym typeface="Trebuchet MS"/>
              </a:rPr>
              <a:t>Contestualizzazione dell’RNTool</a:t>
            </a:r>
            <a:endParaRPr b="1" i="0" sz="2800" u="none" cap="none" strike="noStrike">
              <a:solidFill>
                <a:srgbClr val="F68A42"/>
              </a:solidFill>
              <a:latin typeface="Trebuchet MS"/>
              <a:ea typeface="Trebuchet MS"/>
              <a:cs typeface="Trebuchet MS"/>
              <a:sym typeface="Trebuchet MS"/>
            </a:endParaRPr>
          </a:p>
        </p:txBody>
      </p:sp>
      <p:sp>
        <p:nvSpPr>
          <p:cNvPr id="288" name="Google Shape;288;p13"/>
          <p:cNvSpPr txBox="1"/>
          <p:nvPr/>
        </p:nvSpPr>
        <p:spPr>
          <a:xfrm>
            <a:off x="402225" y="1554150"/>
            <a:ext cx="7998000" cy="892522"/>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1" i="0" lang="es" sz="1200" u="none" cap="none" strike="noStrike">
                <a:solidFill>
                  <a:srgbClr val="F68A42"/>
                </a:solidFill>
                <a:latin typeface="Trebuchet MS"/>
                <a:ea typeface="Trebuchet MS"/>
                <a:cs typeface="Trebuchet MS"/>
                <a:sym typeface="Trebuchet MS"/>
              </a:rPr>
              <a:t>Seconda Fase:</a:t>
            </a:r>
            <a:endParaRPr b="0" i="0" sz="1200" u="none" cap="none" strike="noStrike">
              <a:solidFill>
                <a:srgbClr val="F68A42"/>
              </a:solidFill>
              <a:latin typeface="Trebuchet MS"/>
              <a:ea typeface="Trebuchet MS"/>
              <a:cs typeface="Trebuchet MS"/>
              <a:sym typeface="Trebuchet MS"/>
            </a:endParaRPr>
          </a:p>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Per ciascuna Questione selezionata (Pericolo), il passo successivo consiste nell’identificare i Settori urbani (Macro-categorie) esposti e potenzialmente interessati. Questa selezione si basa su:</a:t>
            </a:r>
            <a:endParaRPr b="0" i="0" sz="1200" u="none" cap="none" strike="noStrike">
              <a:solidFill>
                <a:srgbClr val="708792"/>
              </a:solidFill>
              <a:latin typeface="Trebuchet MS"/>
              <a:ea typeface="Trebuchet MS"/>
              <a:cs typeface="Trebuchet MS"/>
              <a:sym typeface="Trebuchet MS"/>
            </a:endParaRPr>
          </a:p>
        </p:txBody>
      </p:sp>
      <p:sp>
        <p:nvSpPr>
          <p:cNvPr id="289" name="Google Shape;289;p13"/>
          <p:cNvSpPr txBox="1"/>
          <p:nvPr/>
        </p:nvSpPr>
        <p:spPr>
          <a:xfrm>
            <a:off x="402225" y="1077650"/>
            <a:ext cx="5199322" cy="630912"/>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1200"/>
              </a:spcAft>
              <a:buClr>
                <a:schemeClr val="dk1"/>
              </a:buClr>
              <a:buSzPts val="1100"/>
              <a:buFont typeface="Arial"/>
              <a:buNone/>
            </a:pPr>
            <a:r>
              <a:rPr b="1" i="0" lang="es" sz="1400" u="none" cap="none" strike="noStrike">
                <a:solidFill>
                  <a:srgbClr val="F68A42"/>
                </a:solidFill>
                <a:latin typeface="Trebuchet MS"/>
                <a:ea typeface="Trebuchet MS"/>
                <a:cs typeface="Trebuchet MS"/>
                <a:sym typeface="Trebuchet MS"/>
              </a:rPr>
              <a:t>5.2.2 Selezione delle Macro-categorie (Settori urbani)</a:t>
            </a:r>
            <a:endParaRPr b="1" i="0" sz="1400" u="none" cap="none" strike="noStrike">
              <a:solidFill>
                <a:srgbClr val="F68A42"/>
              </a:solidFill>
              <a:latin typeface="Trebuchet MS"/>
              <a:ea typeface="Trebuchet MS"/>
              <a:cs typeface="Trebuchet MS"/>
              <a:sym typeface="Trebuchet MS"/>
            </a:endParaRPr>
          </a:p>
        </p:txBody>
      </p:sp>
      <p:sp>
        <p:nvSpPr>
          <p:cNvPr id="290" name="Google Shape;290;p13"/>
          <p:cNvSpPr txBox="1"/>
          <p:nvPr/>
        </p:nvSpPr>
        <p:spPr>
          <a:xfrm>
            <a:off x="6404025" y="2600900"/>
            <a:ext cx="1996200" cy="1292631"/>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La capacità istituzionale di implementare misure di adattamento all’interno di ciascun settore.</a:t>
            </a:r>
            <a:endParaRPr b="0" i="0" sz="1200" u="none" cap="none" strike="noStrike">
              <a:solidFill>
                <a:srgbClr val="708792"/>
              </a:solidFill>
              <a:latin typeface="Trebuchet MS"/>
              <a:ea typeface="Trebuchet MS"/>
              <a:cs typeface="Trebuchet MS"/>
              <a:sym typeface="Trebuchet MS"/>
            </a:endParaRPr>
          </a:p>
        </p:txBody>
      </p:sp>
      <p:sp>
        <p:nvSpPr>
          <p:cNvPr id="291" name="Google Shape;291;p13"/>
          <p:cNvSpPr txBox="1"/>
          <p:nvPr/>
        </p:nvSpPr>
        <p:spPr>
          <a:xfrm>
            <a:off x="2702619" y="2565429"/>
            <a:ext cx="3402392" cy="2062073"/>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La dipendenza dei servizi dall’infrastruttura esposta. Se il corretto funzionamento di un settore (ad es. Salute) dipende da infrastrutture a rischio per un determinato pericolo, allora il settore di tali infrastrutture (ad es. Energia, Acqua, Mobilità) dovrebbe essere incluso nella valutazione, anche se non è l’obiettivo principale del pericolo.</a:t>
            </a:r>
            <a:endParaRPr/>
          </a:p>
          <a:p>
            <a:pPr indent="0" lvl="0" marL="0" marR="215900" rtl="0" algn="just">
              <a:lnSpc>
                <a:spcPct val="100000"/>
              </a:lnSpc>
              <a:spcBef>
                <a:spcPts val="0"/>
              </a:spcBef>
              <a:spcAft>
                <a:spcPts val="0"/>
              </a:spcAft>
              <a:buClr>
                <a:srgbClr val="000000"/>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13"/>
          <p:cNvSpPr txBox="1"/>
          <p:nvPr/>
        </p:nvSpPr>
        <p:spPr>
          <a:xfrm>
            <a:off x="425475" y="2539027"/>
            <a:ext cx="1996200" cy="1184909"/>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La presenza e la criticità delle funzioni urbane nel comune (ad es. Mobilità, Salute, Acqua)</a:t>
            </a:r>
            <a:endParaRPr b="0" i="0" sz="1200" u="none" cap="none" strike="noStrike">
              <a:solidFill>
                <a:srgbClr val="708792"/>
              </a:solidFill>
              <a:latin typeface="Trebuchet MS"/>
              <a:ea typeface="Trebuchet MS"/>
              <a:cs typeface="Trebuchet MS"/>
              <a:sym typeface="Trebuchet MS"/>
            </a:endParaRPr>
          </a:p>
        </p:txBody>
      </p:sp>
      <p:sp>
        <p:nvSpPr>
          <p:cNvPr id="293" name="Google Shape;293;p13"/>
          <p:cNvSpPr/>
          <p:nvPr/>
        </p:nvSpPr>
        <p:spPr>
          <a:xfrm>
            <a:off x="329175" y="2557675"/>
            <a:ext cx="1970700" cy="18897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13"/>
          <p:cNvSpPr/>
          <p:nvPr/>
        </p:nvSpPr>
        <p:spPr>
          <a:xfrm>
            <a:off x="2682300" y="2557675"/>
            <a:ext cx="3181925" cy="18897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13"/>
          <p:cNvSpPr/>
          <p:nvPr/>
        </p:nvSpPr>
        <p:spPr>
          <a:xfrm>
            <a:off x="6317475" y="2557675"/>
            <a:ext cx="1970700" cy="18897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13"/>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297" name="Google Shape;297;p13"/>
          <p:cNvSpPr/>
          <p:nvPr/>
        </p:nvSpPr>
        <p:spPr>
          <a:xfrm>
            <a:off x="164850" y="116150"/>
            <a:ext cx="8775175" cy="4907975"/>
          </a:xfrm>
          <a:prstGeom prst="flowChartProcess">
            <a:avLst/>
          </a:prstGeom>
          <a:noFill/>
          <a:ln cap="flat" cmpd="sng" w="1905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298" name="Google Shape;298;p13"/>
          <p:cNvGrpSpPr/>
          <p:nvPr/>
        </p:nvGrpSpPr>
        <p:grpSpPr>
          <a:xfrm>
            <a:off x="8305799" y="4495700"/>
            <a:ext cx="838201" cy="594981"/>
            <a:chOff x="6739053" y="4087216"/>
            <a:chExt cx="838201" cy="594981"/>
          </a:xfrm>
        </p:grpSpPr>
        <p:sp>
          <p:nvSpPr>
            <p:cNvPr id="299" name="Google Shape;299;p13"/>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300" name="Google Shape;300;p13"/>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301" name="Google Shape;301;p13"/>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302" name="Google Shape;302;p13"/>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13</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4"/>
          <p:cNvSpPr/>
          <p:nvPr/>
        </p:nvSpPr>
        <p:spPr>
          <a:xfrm>
            <a:off x="767400" y="3337025"/>
            <a:ext cx="1632300" cy="400200"/>
          </a:xfrm>
          <a:prstGeom prst="roundRect">
            <a:avLst>
              <a:gd fmla="val 16667" name="adj"/>
            </a:avLst>
          </a:prstGeom>
          <a:solidFill>
            <a:srgbClr val="F68A4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14"/>
          <p:cNvSpPr/>
          <p:nvPr/>
        </p:nvSpPr>
        <p:spPr>
          <a:xfrm>
            <a:off x="3072000" y="3337025"/>
            <a:ext cx="2708700" cy="400200"/>
          </a:xfrm>
          <a:prstGeom prst="roundRect">
            <a:avLst>
              <a:gd fmla="val 16667" name="adj"/>
            </a:avLst>
          </a:prstGeom>
          <a:solidFill>
            <a:srgbClr val="F68A4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14"/>
          <p:cNvSpPr/>
          <p:nvPr/>
        </p:nvSpPr>
        <p:spPr>
          <a:xfrm>
            <a:off x="6432225" y="3337025"/>
            <a:ext cx="1632300" cy="400200"/>
          </a:xfrm>
          <a:prstGeom prst="roundRect">
            <a:avLst>
              <a:gd fmla="val 16667" name="adj"/>
            </a:avLst>
          </a:prstGeom>
          <a:solidFill>
            <a:srgbClr val="F68A4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14"/>
          <p:cNvSpPr txBox="1"/>
          <p:nvPr/>
        </p:nvSpPr>
        <p:spPr>
          <a:xfrm>
            <a:off x="618170" y="28085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Contestualizzazione dell’RNTool </a:t>
            </a:r>
            <a:endParaRPr b="1" i="0" sz="2800" u="none" cap="none" strike="noStrike">
              <a:solidFill>
                <a:srgbClr val="F68A42"/>
              </a:solidFill>
              <a:latin typeface="Trebuchet MS"/>
              <a:ea typeface="Trebuchet MS"/>
              <a:cs typeface="Trebuchet MS"/>
              <a:sym typeface="Trebuchet MS"/>
            </a:endParaRPr>
          </a:p>
        </p:txBody>
      </p:sp>
      <p:sp>
        <p:nvSpPr>
          <p:cNvPr id="311" name="Google Shape;311;p14"/>
          <p:cNvSpPr txBox="1"/>
          <p:nvPr/>
        </p:nvSpPr>
        <p:spPr>
          <a:xfrm>
            <a:off x="593190" y="1524009"/>
            <a:ext cx="7894745" cy="1523464"/>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1" i="0" lang="es" sz="1200" u="none" cap="none" strike="noStrike">
                <a:solidFill>
                  <a:srgbClr val="F68A42"/>
                </a:solidFill>
                <a:latin typeface="Trebuchet MS"/>
                <a:ea typeface="Trebuchet MS"/>
                <a:cs typeface="Trebuchet MS"/>
                <a:sym typeface="Trebuchet MS"/>
              </a:rPr>
              <a:t>Terza fase:</a:t>
            </a:r>
            <a:endParaRPr b="1" i="0" sz="1200" u="none" cap="none" strike="noStrike">
              <a:solidFill>
                <a:srgbClr val="F68A42"/>
              </a:solidFill>
              <a:latin typeface="Trebuchet MS"/>
              <a:ea typeface="Trebuchet MS"/>
              <a:cs typeface="Trebuchet MS"/>
              <a:sym typeface="Trebuchet MS"/>
            </a:endParaRPr>
          </a:p>
          <a:p>
            <a:pPr indent="0" lvl="0" marL="0" marR="215900" rtl="0" algn="just">
              <a:lnSpc>
                <a:spcPct val="100000"/>
              </a:lnSpc>
              <a:spcBef>
                <a:spcPts val="600"/>
              </a:spcBef>
              <a:spcAft>
                <a:spcPts val="0"/>
              </a:spcAft>
              <a:buClr>
                <a:srgbClr val="000000"/>
              </a:buClr>
              <a:buSzPts val="1200"/>
              <a:buFont typeface="Arial"/>
              <a:buNone/>
            </a:pPr>
            <a:r>
              <a:t/>
            </a:r>
            <a:endParaRPr b="1" i="0" sz="1200" u="none" cap="none" strike="noStrike">
              <a:solidFill>
                <a:srgbClr val="F68A42"/>
              </a:solidFill>
              <a:latin typeface="Trebuchet MS"/>
              <a:ea typeface="Trebuchet MS"/>
              <a:cs typeface="Trebuchet MS"/>
              <a:sym typeface="Trebuchet MS"/>
            </a:endParaRPr>
          </a:p>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Una volta selezionati i Settori urbani rilevanti, la fase successiva consiste nel determinare le Categorie di rischio che rappresentano le interazioni specifiche tra pericoli ed elementi esposti, corrispondenti a rischi climatici concreti e valutabili. Dovrebbero essere mantenute solo le Categorie di rischio più rilevanti e valutabili, sulla base di:</a:t>
            </a:r>
            <a:endParaRPr b="0" i="0" sz="1200" u="none" cap="none" strike="noStrike">
              <a:solidFill>
                <a:srgbClr val="708792"/>
              </a:solidFill>
              <a:latin typeface="Trebuchet MS"/>
              <a:ea typeface="Trebuchet MS"/>
              <a:cs typeface="Trebuchet MS"/>
              <a:sym typeface="Trebuchet MS"/>
            </a:endParaRPr>
          </a:p>
        </p:txBody>
      </p:sp>
      <p:sp>
        <p:nvSpPr>
          <p:cNvPr id="312" name="Google Shape;312;p14"/>
          <p:cNvSpPr txBox="1"/>
          <p:nvPr/>
        </p:nvSpPr>
        <p:spPr>
          <a:xfrm>
            <a:off x="618170" y="1025681"/>
            <a:ext cx="4892400" cy="630912"/>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1200"/>
              </a:spcAft>
              <a:buClr>
                <a:srgbClr val="000000"/>
              </a:buClr>
              <a:buSzPts val="1400"/>
              <a:buFont typeface="Arial"/>
              <a:buNone/>
            </a:pPr>
            <a:r>
              <a:rPr b="1" i="0" lang="es" sz="1400" u="none" cap="none" strike="noStrike">
                <a:solidFill>
                  <a:srgbClr val="F68A42"/>
                </a:solidFill>
                <a:latin typeface="Trebuchet MS"/>
                <a:ea typeface="Trebuchet MS"/>
                <a:cs typeface="Trebuchet MS"/>
                <a:sym typeface="Trebuchet MS"/>
              </a:rPr>
              <a:t>5.2.3 Selezione delle Categorie di Rischio</a:t>
            </a:r>
            <a:endParaRPr b="1" i="0" sz="1400" u="none" cap="none" strike="noStrike">
              <a:solidFill>
                <a:srgbClr val="F68A42"/>
              </a:solidFill>
              <a:latin typeface="Trebuchet MS"/>
              <a:ea typeface="Trebuchet MS"/>
              <a:cs typeface="Trebuchet MS"/>
              <a:sym typeface="Trebuchet MS"/>
            </a:endParaRPr>
          </a:p>
        </p:txBody>
      </p:sp>
      <p:sp>
        <p:nvSpPr>
          <p:cNvPr id="313" name="Google Shape;313;p14"/>
          <p:cNvSpPr txBox="1"/>
          <p:nvPr/>
        </p:nvSpPr>
        <p:spPr>
          <a:xfrm>
            <a:off x="6356025" y="3280743"/>
            <a:ext cx="1968000" cy="553968"/>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Priorità dei portatori di interesse</a:t>
            </a:r>
            <a:endParaRPr b="0" i="0" sz="1200" u="none" cap="none" strike="noStrike">
              <a:solidFill>
                <a:schemeClr val="lt1"/>
              </a:solidFill>
              <a:latin typeface="Trebuchet MS"/>
              <a:ea typeface="Trebuchet MS"/>
              <a:cs typeface="Trebuchet MS"/>
              <a:sym typeface="Trebuchet MS"/>
            </a:endParaRPr>
          </a:p>
        </p:txBody>
      </p:sp>
      <p:sp>
        <p:nvSpPr>
          <p:cNvPr id="314" name="Google Shape;314;p14"/>
          <p:cNvSpPr txBox="1"/>
          <p:nvPr/>
        </p:nvSpPr>
        <p:spPr>
          <a:xfrm>
            <a:off x="3072000" y="3267197"/>
            <a:ext cx="3000000" cy="738633"/>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Rilevanza strategica per la pianificazione locale</a:t>
            </a:r>
            <a:endParaRPr/>
          </a:p>
          <a:p>
            <a:pPr indent="0" lvl="0" marL="0" marR="215900" rtl="0" algn="ct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Trebuchet MS"/>
              <a:ea typeface="Trebuchet MS"/>
              <a:cs typeface="Trebuchet MS"/>
              <a:sym typeface="Trebuchet MS"/>
            </a:endParaRPr>
          </a:p>
        </p:txBody>
      </p:sp>
      <p:sp>
        <p:nvSpPr>
          <p:cNvPr id="315" name="Google Shape;315;p14"/>
          <p:cNvSpPr txBox="1"/>
          <p:nvPr/>
        </p:nvSpPr>
        <p:spPr>
          <a:xfrm>
            <a:off x="645075" y="3301062"/>
            <a:ext cx="2066700" cy="446246"/>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60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Disponibilità dei dati</a:t>
            </a:r>
            <a:endParaRPr b="0" i="0" sz="1200" u="none" cap="none" strike="noStrike">
              <a:solidFill>
                <a:schemeClr val="lt1"/>
              </a:solidFill>
              <a:latin typeface="Trebuchet MS"/>
              <a:ea typeface="Trebuchet MS"/>
              <a:cs typeface="Trebuchet MS"/>
              <a:sym typeface="Trebuchet MS"/>
            </a:endParaRPr>
          </a:p>
        </p:txBody>
      </p:sp>
      <p:sp>
        <p:nvSpPr>
          <p:cNvPr id="316" name="Google Shape;316;p14"/>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317" name="Google Shape;317;p14"/>
          <p:cNvSpPr/>
          <p:nvPr/>
        </p:nvSpPr>
        <p:spPr>
          <a:xfrm>
            <a:off x="164850" y="116150"/>
            <a:ext cx="8775175" cy="4907975"/>
          </a:xfrm>
          <a:prstGeom prst="flowChartProcess">
            <a:avLst/>
          </a:prstGeom>
          <a:noFill/>
          <a:ln cap="flat" cmpd="sng" w="1905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318" name="Google Shape;318;p14"/>
          <p:cNvGrpSpPr/>
          <p:nvPr/>
        </p:nvGrpSpPr>
        <p:grpSpPr>
          <a:xfrm>
            <a:off x="8305799" y="4495700"/>
            <a:ext cx="838201" cy="594981"/>
            <a:chOff x="6739053" y="4087216"/>
            <a:chExt cx="838201" cy="594981"/>
          </a:xfrm>
        </p:grpSpPr>
        <p:sp>
          <p:nvSpPr>
            <p:cNvPr id="319" name="Google Shape;319;p14"/>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320" name="Google Shape;320;p14"/>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321" name="Google Shape;321;p14"/>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322" name="Google Shape;322;p14"/>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14</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15"/>
          <p:cNvSpPr txBox="1"/>
          <p:nvPr/>
        </p:nvSpPr>
        <p:spPr>
          <a:xfrm>
            <a:off x="613295" y="3247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Contestualizzazione dell’RNTool</a:t>
            </a:r>
            <a:endParaRPr b="1" i="0" sz="2800" u="none" cap="none" strike="noStrike">
              <a:solidFill>
                <a:srgbClr val="F68A42"/>
              </a:solidFill>
              <a:latin typeface="Trebuchet MS"/>
              <a:ea typeface="Trebuchet MS"/>
              <a:cs typeface="Trebuchet MS"/>
              <a:sym typeface="Trebuchet MS"/>
            </a:endParaRPr>
          </a:p>
        </p:txBody>
      </p:sp>
      <p:sp>
        <p:nvSpPr>
          <p:cNvPr id="328" name="Google Shape;328;p15"/>
          <p:cNvSpPr txBox="1"/>
          <p:nvPr/>
        </p:nvSpPr>
        <p:spPr>
          <a:xfrm>
            <a:off x="613300" y="1304950"/>
            <a:ext cx="7656300" cy="892522"/>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1" i="0" lang="es" sz="1200" u="none" cap="none" strike="noStrike">
                <a:solidFill>
                  <a:srgbClr val="F68A42"/>
                </a:solidFill>
                <a:latin typeface="Trebuchet MS"/>
                <a:ea typeface="Trebuchet MS"/>
                <a:cs typeface="Trebuchet MS"/>
                <a:sym typeface="Trebuchet MS"/>
              </a:rPr>
              <a:t>Quarta fase:</a:t>
            </a:r>
            <a:endParaRPr/>
          </a:p>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Ogni Categoria di rischio viene valutata attraverso un insieme di criteri (pericolo, esposizione e vulnerabilità), ciascuno collegato a un indicatore specifico. Il processo di contestualizzazione richiede:</a:t>
            </a:r>
            <a:endParaRPr b="0" i="0" sz="1200" u="none" cap="none" strike="noStrike">
              <a:solidFill>
                <a:srgbClr val="708792"/>
              </a:solidFill>
              <a:latin typeface="Trebuchet MS"/>
              <a:ea typeface="Trebuchet MS"/>
              <a:cs typeface="Trebuchet MS"/>
              <a:sym typeface="Trebuchet MS"/>
            </a:endParaRPr>
          </a:p>
        </p:txBody>
      </p:sp>
      <p:sp>
        <p:nvSpPr>
          <p:cNvPr id="329" name="Google Shape;329;p15"/>
          <p:cNvSpPr txBox="1"/>
          <p:nvPr/>
        </p:nvSpPr>
        <p:spPr>
          <a:xfrm>
            <a:off x="613300" y="923500"/>
            <a:ext cx="4869300" cy="630912"/>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1200"/>
              </a:spcAft>
              <a:buClr>
                <a:srgbClr val="000000"/>
              </a:buClr>
              <a:buSzPts val="1400"/>
              <a:buFont typeface="Arial"/>
              <a:buNone/>
            </a:pPr>
            <a:r>
              <a:rPr b="1" i="0" lang="es" sz="1400" u="none" cap="none" strike="noStrike">
                <a:solidFill>
                  <a:srgbClr val="F68A42"/>
                </a:solidFill>
                <a:latin typeface="Trebuchet MS"/>
                <a:ea typeface="Trebuchet MS"/>
                <a:cs typeface="Trebuchet MS"/>
                <a:sym typeface="Trebuchet MS"/>
              </a:rPr>
              <a:t>5.2.4 Definizione dei benchmark per i criteri</a:t>
            </a:r>
            <a:endParaRPr b="1" i="0" sz="1400" u="none" cap="none" strike="noStrike">
              <a:solidFill>
                <a:srgbClr val="F68A42"/>
              </a:solidFill>
              <a:latin typeface="Trebuchet MS"/>
              <a:ea typeface="Trebuchet MS"/>
              <a:cs typeface="Trebuchet MS"/>
              <a:sym typeface="Trebuchet MS"/>
            </a:endParaRPr>
          </a:p>
        </p:txBody>
      </p:sp>
      <p:sp>
        <p:nvSpPr>
          <p:cNvPr id="330" name="Google Shape;330;p15"/>
          <p:cNvSpPr txBox="1"/>
          <p:nvPr/>
        </p:nvSpPr>
        <p:spPr>
          <a:xfrm>
            <a:off x="4665200" y="2358775"/>
            <a:ext cx="3381600" cy="738633"/>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Definizione o adattamento del metodo di valutazione per il calcolo del valore dell’indicatore.</a:t>
            </a:r>
            <a:endParaRPr b="0" i="0" sz="1200" u="none" cap="none" strike="noStrike">
              <a:solidFill>
                <a:srgbClr val="708792"/>
              </a:solidFill>
              <a:latin typeface="Trebuchet MS"/>
              <a:ea typeface="Trebuchet MS"/>
              <a:cs typeface="Trebuchet MS"/>
              <a:sym typeface="Trebuchet MS"/>
            </a:endParaRPr>
          </a:p>
        </p:txBody>
      </p:sp>
      <p:sp>
        <p:nvSpPr>
          <p:cNvPr id="331" name="Google Shape;331;p15"/>
          <p:cNvSpPr txBox="1"/>
          <p:nvPr/>
        </p:nvSpPr>
        <p:spPr>
          <a:xfrm>
            <a:off x="665126" y="2352055"/>
            <a:ext cx="3381600" cy="1000244"/>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Assegnazione di benchmark locali (valore 0 per performance ottimale e valore 1 per performance critica)</a:t>
            </a:r>
            <a:endParaRPr/>
          </a:p>
          <a:p>
            <a:pPr indent="0" lvl="0" marL="0" marR="215900" rtl="0" algn="l">
              <a:lnSpc>
                <a:spcPct val="100000"/>
              </a:lnSpc>
              <a:spcBef>
                <a:spcPts val="600"/>
              </a:spcBef>
              <a:spcAft>
                <a:spcPts val="0"/>
              </a:spcAft>
              <a:buClr>
                <a:srgbClr val="000000"/>
              </a:buClr>
              <a:buSzPts val="1200"/>
              <a:buFont typeface="Arial"/>
              <a:buNone/>
            </a:pPr>
            <a:r>
              <a:t/>
            </a:r>
            <a:endParaRPr b="0" i="0" sz="1200" u="none" cap="none" strike="noStrike">
              <a:solidFill>
                <a:srgbClr val="000000"/>
              </a:solidFill>
              <a:latin typeface="Trebuchet MS"/>
              <a:ea typeface="Trebuchet MS"/>
              <a:cs typeface="Trebuchet MS"/>
              <a:sym typeface="Trebuchet MS"/>
            </a:endParaRPr>
          </a:p>
        </p:txBody>
      </p:sp>
      <p:sp>
        <p:nvSpPr>
          <p:cNvPr id="332" name="Google Shape;332;p15"/>
          <p:cNvSpPr txBox="1"/>
          <p:nvPr/>
        </p:nvSpPr>
        <p:spPr>
          <a:xfrm>
            <a:off x="710075" y="3242450"/>
            <a:ext cx="7656300" cy="36930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Nella localizzazione di benchmark e metodi, deve essere rispettata la seguente gerarchia delle fonti:</a:t>
            </a:r>
            <a:endParaRPr/>
          </a:p>
        </p:txBody>
      </p:sp>
      <p:sp>
        <p:nvSpPr>
          <p:cNvPr id="333" name="Google Shape;333;p15"/>
          <p:cNvSpPr txBox="1"/>
          <p:nvPr/>
        </p:nvSpPr>
        <p:spPr>
          <a:xfrm>
            <a:off x="704150" y="3764389"/>
            <a:ext cx="1787400" cy="815578"/>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Normative vincolanti (ad es. codici edilizi, leggi)</a:t>
            </a:r>
            <a:endParaRPr b="0" i="0" sz="1200" u="none" cap="none" strike="noStrike">
              <a:solidFill>
                <a:srgbClr val="708792"/>
              </a:solidFill>
              <a:latin typeface="Trebuchet MS"/>
              <a:ea typeface="Trebuchet MS"/>
              <a:cs typeface="Trebuchet MS"/>
              <a:sym typeface="Trebuchet MS"/>
            </a:endParaRPr>
          </a:p>
        </p:txBody>
      </p:sp>
      <p:sp>
        <p:nvSpPr>
          <p:cNvPr id="334" name="Google Shape;334;p15"/>
          <p:cNvSpPr txBox="1"/>
          <p:nvPr/>
        </p:nvSpPr>
        <p:spPr>
          <a:xfrm>
            <a:off x="2696150" y="3852575"/>
            <a:ext cx="1865700" cy="923299"/>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Norme tecniche riconosciute (ad es. ISO, CEN, norme nazionali)</a:t>
            </a:r>
            <a:endParaRPr b="0" i="0" sz="1200" u="none" cap="none" strike="noStrike">
              <a:solidFill>
                <a:srgbClr val="708792"/>
              </a:solidFill>
              <a:latin typeface="Trebuchet MS"/>
              <a:ea typeface="Trebuchet MS"/>
              <a:cs typeface="Trebuchet MS"/>
              <a:sym typeface="Trebuchet MS"/>
            </a:endParaRPr>
          </a:p>
        </p:txBody>
      </p:sp>
      <p:sp>
        <p:nvSpPr>
          <p:cNvPr id="335" name="Google Shape;335;p15"/>
          <p:cNvSpPr txBox="1"/>
          <p:nvPr/>
        </p:nvSpPr>
        <p:spPr>
          <a:xfrm>
            <a:off x="4836700" y="3857764"/>
            <a:ext cx="1930950" cy="1107965"/>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Linee guida autorevoli (ad es. documenti di pianificazione nazionali, rapporti UE)</a:t>
            </a:r>
            <a:endParaRPr b="0" i="0" sz="1200" u="none" cap="none" strike="noStrike">
              <a:solidFill>
                <a:srgbClr val="708792"/>
              </a:solidFill>
              <a:latin typeface="Trebuchet MS"/>
              <a:ea typeface="Trebuchet MS"/>
              <a:cs typeface="Trebuchet MS"/>
              <a:sym typeface="Trebuchet MS"/>
            </a:endParaRPr>
          </a:p>
        </p:txBody>
      </p:sp>
      <p:sp>
        <p:nvSpPr>
          <p:cNvPr id="336" name="Google Shape;336;p15"/>
          <p:cNvSpPr txBox="1"/>
          <p:nvPr/>
        </p:nvSpPr>
        <p:spPr>
          <a:xfrm>
            <a:off x="7127156" y="3838500"/>
            <a:ext cx="1753062" cy="1138743"/>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Letteratura scientifica peer-reviewed e altri riferimenti tecnici.</a:t>
            </a:r>
            <a:endParaRPr/>
          </a:p>
          <a:p>
            <a:pPr indent="0" lvl="0" marL="0" marR="215900" rtl="0" algn="l">
              <a:lnSpc>
                <a:spcPct val="100000"/>
              </a:lnSpc>
              <a:spcBef>
                <a:spcPts val="0"/>
              </a:spcBef>
              <a:spcAft>
                <a:spcPts val="0"/>
              </a:spcAft>
              <a:buClr>
                <a:srgbClr val="000000"/>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15"/>
          <p:cNvSpPr/>
          <p:nvPr/>
        </p:nvSpPr>
        <p:spPr>
          <a:xfrm>
            <a:off x="710074" y="2313000"/>
            <a:ext cx="3311251" cy="8142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15"/>
          <p:cNvSpPr/>
          <p:nvPr/>
        </p:nvSpPr>
        <p:spPr>
          <a:xfrm>
            <a:off x="4710024" y="2313000"/>
            <a:ext cx="3336775" cy="8142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15"/>
          <p:cNvSpPr txBox="1"/>
          <p:nvPr/>
        </p:nvSpPr>
        <p:spPr>
          <a:xfrm>
            <a:off x="422325" y="4061950"/>
            <a:ext cx="409200" cy="43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1</a:t>
            </a:r>
            <a:endParaRPr b="1" i="0" sz="2800" u="none" cap="none" strike="noStrike">
              <a:solidFill>
                <a:srgbClr val="F68A42"/>
              </a:solidFill>
              <a:latin typeface="Trebuchet MS"/>
              <a:ea typeface="Trebuchet MS"/>
              <a:cs typeface="Trebuchet MS"/>
              <a:sym typeface="Trebuchet MS"/>
            </a:endParaRPr>
          </a:p>
        </p:txBody>
      </p:sp>
      <p:sp>
        <p:nvSpPr>
          <p:cNvPr id="340" name="Google Shape;340;p15"/>
          <p:cNvSpPr txBox="1"/>
          <p:nvPr/>
        </p:nvSpPr>
        <p:spPr>
          <a:xfrm>
            <a:off x="2286950" y="4061950"/>
            <a:ext cx="409200" cy="43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2</a:t>
            </a:r>
            <a:endParaRPr b="1" i="0" sz="2800" u="none" cap="none" strike="noStrike">
              <a:solidFill>
                <a:srgbClr val="F68A42"/>
              </a:solidFill>
              <a:latin typeface="Trebuchet MS"/>
              <a:ea typeface="Trebuchet MS"/>
              <a:cs typeface="Trebuchet MS"/>
              <a:sym typeface="Trebuchet MS"/>
            </a:endParaRPr>
          </a:p>
        </p:txBody>
      </p:sp>
      <p:sp>
        <p:nvSpPr>
          <p:cNvPr id="341" name="Google Shape;341;p15"/>
          <p:cNvSpPr txBox="1"/>
          <p:nvPr/>
        </p:nvSpPr>
        <p:spPr>
          <a:xfrm>
            <a:off x="4527300" y="4061950"/>
            <a:ext cx="409200" cy="43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3</a:t>
            </a:r>
            <a:endParaRPr b="1" i="0" sz="2800" u="none" cap="none" strike="noStrike">
              <a:solidFill>
                <a:srgbClr val="F68A42"/>
              </a:solidFill>
              <a:latin typeface="Trebuchet MS"/>
              <a:ea typeface="Trebuchet MS"/>
              <a:cs typeface="Trebuchet MS"/>
              <a:sym typeface="Trebuchet MS"/>
            </a:endParaRPr>
          </a:p>
        </p:txBody>
      </p:sp>
      <p:sp>
        <p:nvSpPr>
          <p:cNvPr id="342" name="Google Shape;342;p15"/>
          <p:cNvSpPr txBox="1"/>
          <p:nvPr/>
        </p:nvSpPr>
        <p:spPr>
          <a:xfrm>
            <a:off x="6710650" y="4061950"/>
            <a:ext cx="409200" cy="43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4</a:t>
            </a:r>
            <a:endParaRPr b="1" i="0" sz="2800" u="none" cap="none" strike="noStrike">
              <a:solidFill>
                <a:srgbClr val="F68A42"/>
              </a:solidFill>
              <a:latin typeface="Trebuchet MS"/>
              <a:ea typeface="Trebuchet MS"/>
              <a:cs typeface="Trebuchet MS"/>
              <a:sym typeface="Trebuchet MS"/>
            </a:endParaRPr>
          </a:p>
        </p:txBody>
      </p:sp>
      <p:sp>
        <p:nvSpPr>
          <p:cNvPr id="343" name="Google Shape;343;p15"/>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344" name="Google Shape;344;p15"/>
          <p:cNvSpPr/>
          <p:nvPr/>
        </p:nvSpPr>
        <p:spPr>
          <a:xfrm>
            <a:off x="164850" y="116150"/>
            <a:ext cx="8775175" cy="4907975"/>
          </a:xfrm>
          <a:prstGeom prst="flowChartProcess">
            <a:avLst/>
          </a:prstGeom>
          <a:noFill/>
          <a:ln cap="flat" cmpd="sng" w="1905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345" name="Google Shape;345;p15"/>
          <p:cNvGrpSpPr/>
          <p:nvPr/>
        </p:nvGrpSpPr>
        <p:grpSpPr>
          <a:xfrm>
            <a:off x="8305799" y="4495700"/>
            <a:ext cx="838201" cy="594981"/>
            <a:chOff x="6739053" y="4087216"/>
            <a:chExt cx="838201" cy="594981"/>
          </a:xfrm>
        </p:grpSpPr>
        <p:sp>
          <p:nvSpPr>
            <p:cNvPr id="346" name="Google Shape;346;p15"/>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347" name="Google Shape;347;p15"/>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348" name="Google Shape;348;p15"/>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349" name="Google Shape;349;p15"/>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15</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16"/>
          <p:cNvSpPr txBox="1"/>
          <p:nvPr/>
        </p:nvSpPr>
        <p:spPr>
          <a:xfrm>
            <a:off x="613295" y="21267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F68A42"/>
                </a:solidFill>
                <a:latin typeface="Trebuchet MS"/>
                <a:ea typeface="Trebuchet MS"/>
                <a:cs typeface="Trebuchet MS"/>
                <a:sym typeface="Trebuchet MS"/>
              </a:rPr>
              <a:t>Contestualizzazione dell’RNTool </a:t>
            </a:r>
            <a:endParaRPr b="1" i="0" sz="2800" u="none" cap="none" strike="noStrike">
              <a:solidFill>
                <a:srgbClr val="F68A42"/>
              </a:solidFill>
              <a:latin typeface="Trebuchet MS"/>
              <a:ea typeface="Trebuchet MS"/>
              <a:cs typeface="Trebuchet MS"/>
              <a:sym typeface="Trebuchet MS"/>
            </a:endParaRPr>
          </a:p>
        </p:txBody>
      </p:sp>
      <p:sp>
        <p:nvSpPr>
          <p:cNvPr id="355" name="Google Shape;355;p16"/>
          <p:cNvSpPr txBox="1"/>
          <p:nvPr/>
        </p:nvSpPr>
        <p:spPr>
          <a:xfrm>
            <a:off x="662425" y="1422950"/>
            <a:ext cx="7737600" cy="1261854"/>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F68A42"/>
                </a:solidFill>
                <a:latin typeface="Trebuchet MS"/>
                <a:ea typeface="Trebuchet MS"/>
                <a:cs typeface="Trebuchet MS"/>
                <a:sym typeface="Trebuchet MS"/>
              </a:rPr>
              <a:t>Quinta fase:</a:t>
            </a:r>
            <a:endParaRPr/>
          </a:p>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Assegnazione dei pesi a diversi livelli del processo di calcolo del rischio. I pesi influenzano l’importanza relativa dei diversi criteri e componenti del rischio, determinando come vengono calcolati e interpretati i valori finali del rischio. Per garantire trasparenza, coerenza e pertinenza, è necessario seguire i seguenti principi generali nell’assegnazione dei pesi nell’RNTool:</a:t>
            </a:r>
            <a:endParaRPr b="0" i="0" sz="1200" u="none" cap="none" strike="noStrike">
              <a:solidFill>
                <a:srgbClr val="708792"/>
              </a:solidFill>
              <a:latin typeface="Trebuchet MS"/>
              <a:ea typeface="Trebuchet MS"/>
              <a:cs typeface="Trebuchet MS"/>
              <a:sym typeface="Trebuchet MS"/>
            </a:endParaRPr>
          </a:p>
        </p:txBody>
      </p:sp>
      <p:sp>
        <p:nvSpPr>
          <p:cNvPr id="356" name="Google Shape;356;p16"/>
          <p:cNvSpPr txBox="1"/>
          <p:nvPr/>
        </p:nvSpPr>
        <p:spPr>
          <a:xfrm>
            <a:off x="613300" y="926850"/>
            <a:ext cx="3000000" cy="630912"/>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1200"/>
              </a:spcAft>
              <a:buClr>
                <a:srgbClr val="000000"/>
              </a:buClr>
              <a:buSzPts val="1400"/>
              <a:buFont typeface="Arial"/>
              <a:buNone/>
            </a:pPr>
            <a:r>
              <a:rPr b="1" i="0" lang="es" sz="1400" u="none" cap="none" strike="noStrike">
                <a:solidFill>
                  <a:srgbClr val="F68A42"/>
                </a:solidFill>
                <a:latin typeface="Trebuchet MS"/>
                <a:ea typeface="Trebuchet MS"/>
                <a:cs typeface="Trebuchet MS"/>
                <a:sym typeface="Trebuchet MS"/>
              </a:rPr>
              <a:t>5.2.5 Assegnazione dei Pesi</a:t>
            </a:r>
            <a:endParaRPr b="1" i="0" sz="1400" u="none" cap="none" strike="noStrike">
              <a:solidFill>
                <a:srgbClr val="F68A42"/>
              </a:solidFill>
              <a:latin typeface="Trebuchet MS"/>
              <a:ea typeface="Trebuchet MS"/>
              <a:cs typeface="Trebuchet MS"/>
              <a:sym typeface="Trebuchet MS"/>
            </a:endParaRPr>
          </a:p>
        </p:txBody>
      </p:sp>
      <p:sp>
        <p:nvSpPr>
          <p:cNvPr id="357" name="Google Shape;357;p16"/>
          <p:cNvSpPr txBox="1"/>
          <p:nvPr/>
        </p:nvSpPr>
        <p:spPr>
          <a:xfrm>
            <a:off x="5800225" y="3024200"/>
            <a:ext cx="2599800" cy="1107965"/>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Trasparenti. La motivazione di ciascun peso deve essere documentata per consentire aggiornamenti futuri o verifiche.</a:t>
            </a:r>
            <a:endParaRPr b="0" i="0" sz="1200" u="none" cap="none" strike="noStrike">
              <a:solidFill>
                <a:srgbClr val="708792"/>
              </a:solidFill>
              <a:latin typeface="Trebuchet MS"/>
              <a:ea typeface="Trebuchet MS"/>
              <a:cs typeface="Trebuchet MS"/>
              <a:sym typeface="Trebuchet MS"/>
            </a:endParaRPr>
          </a:p>
        </p:txBody>
      </p:sp>
      <p:sp>
        <p:nvSpPr>
          <p:cNvPr id="358" name="Google Shape;358;p16"/>
          <p:cNvSpPr txBox="1"/>
          <p:nvPr/>
        </p:nvSpPr>
        <p:spPr>
          <a:xfrm>
            <a:off x="3272100" y="3024200"/>
            <a:ext cx="2599800" cy="1661963"/>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Partecipativi. I pesi dovrebbero idealmente essere definiti attraverso consultazioni con esperti locali, portatori di interesse e team intersettoriali (ad es. urbanisti, servizi di emergenza, agenzie ambientali).</a:t>
            </a:r>
            <a:endParaRPr b="0" i="0" sz="1200" u="none" cap="none" strike="noStrike">
              <a:solidFill>
                <a:srgbClr val="708792"/>
              </a:solidFill>
              <a:latin typeface="Trebuchet MS"/>
              <a:ea typeface="Trebuchet MS"/>
              <a:cs typeface="Trebuchet MS"/>
              <a:sym typeface="Trebuchet MS"/>
            </a:endParaRPr>
          </a:p>
        </p:txBody>
      </p:sp>
      <p:sp>
        <p:nvSpPr>
          <p:cNvPr id="359" name="Google Shape;359;p16"/>
          <p:cNvSpPr txBox="1"/>
          <p:nvPr/>
        </p:nvSpPr>
        <p:spPr>
          <a:xfrm>
            <a:off x="730850" y="3024200"/>
            <a:ext cx="2599800" cy="1369575"/>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Orientati allo scopo. I pesi dovrebbero riflettere le priorità politiche locali, la gravità percepita degli impatti e l’affidabilità dei dati disponibili.</a:t>
            </a:r>
            <a:endParaRPr b="0" i="0" sz="1200" u="none" cap="none" strike="noStrike">
              <a:solidFill>
                <a:srgbClr val="708792"/>
              </a:solidFill>
              <a:latin typeface="Trebuchet MS"/>
              <a:ea typeface="Trebuchet MS"/>
              <a:cs typeface="Trebuchet MS"/>
              <a:sym typeface="Trebuchet MS"/>
            </a:endParaRPr>
          </a:p>
        </p:txBody>
      </p:sp>
      <p:sp>
        <p:nvSpPr>
          <p:cNvPr id="360" name="Google Shape;360;p16"/>
          <p:cNvSpPr/>
          <p:nvPr/>
        </p:nvSpPr>
        <p:spPr>
          <a:xfrm>
            <a:off x="754125" y="2962950"/>
            <a:ext cx="2375700" cy="18042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16"/>
          <p:cNvSpPr/>
          <p:nvPr/>
        </p:nvSpPr>
        <p:spPr>
          <a:xfrm>
            <a:off x="3277175" y="2962950"/>
            <a:ext cx="2375700" cy="18042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16"/>
          <p:cNvSpPr/>
          <p:nvPr/>
        </p:nvSpPr>
        <p:spPr>
          <a:xfrm>
            <a:off x="5800225" y="2962950"/>
            <a:ext cx="2375700" cy="1804200"/>
          </a:xfrm>
          <a:prstGeom prst="roundRect">
            <a:avLst>
              <a:gd fmla="val 16667" name="adj"/>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16"/>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364" name="Google Shape;364;p16"/>
          <p:cNvSpPr/>
          <p:nvPr/>
        </p:nvSpPr>
        <p:spPr>
          <a:xfrm>
            <a:off x="164850" y="116150"/>
            <a:ext cx="8775175" cy="4907975"/>
          </a:xfrm>
          <a:prstGeom prst="flowChartProcess">
            <a:avLst/>
          </a:prstGeom>
          <a:noFill/>
          <a:ln cap="flat" cmpd="sng" w="1905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365" name="Google Shape;365;p16"/>
          <p:cNvGrpSpPr/>
          <p:nvPr/>
        </p:nvGrpSpPr>
        <p:grpSpPr>
          <a:xfrm>
            <a:off x="8305799" y="4495700"/>
            <a:ext cx="838201" cy="594981"/>
            <a:chOff x="6739053" y="4087216"/>
            <a:chExt cx="838201" cy="594981"/>
          </a:xfrm>
        </p:grpSpPr>
        <p:sp>
          <p:nvSpPr>
            <p:cNvPr id="366" name="Google Shape;366;p16"/>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367" name="Google Shape;367;p16"/>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368" name="Google Shape;368;p16"/>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369" name="Google Shape;369;p16"/>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16</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17"/>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375" name="Google Shape;375;p17"/>
          <p:cNvSpPr/>
          <p:nvPr/>
        </p:nvSpPr>
        <p:spPr>
          <a:xfrm>
            <a:off x="2215425" y="3920413"/>
            <a:ext cx="935700" cy="9357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7"/>
          <p:cNvSpPr/>
          <p:nvPr/>
        </p:nvSpPr>
        <p:spPr>
          <a:xfrm>
            <a:off x="2215425" y="2391788"/>
            <a:ext cx="935700" cy="9357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7"/>
          <p:cNvSpPr txBox="1"/>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s" sz="2900" u="none" cap="none" strike="noStrike">
                <a:solidFill>
                  <a:srgbClr val="F68A42"/>
                </a:solidFill>
                <a:latin typeface="Trebuchet MS"/>
                <a:ea typeface="Trebuchet MS"/>
                <a:cs typeface="Trebuchet MS"/>
                <a:sym typeface="Trebuchet MS"/>
              </a:rPr>
              <a:t>Risultati della valutazione dell’RNTool</a:t>
            </a:r>
            <a:endParaRPr b="1" i="0" sz="2900" u="none" cap="none" strike="noStrike">
              <a:solidFill>
                <a:srgbClr val="F68A4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rgbClr val="F68A42"/>
              </a:solidFill>
              <a:latin typeface="Trebuchet MS"/>
              <a:ea typeface="Trebuchet MS"/>
              <a:cs typeface="Trebuchet MS"/>
              <a:sym typeface="Trebuchet MS"/>
            </a:endParaRPr>
          </a:p>
        </p:txBody>
      </p:sp>
      <p:sp>
        <p:nvSpPr>
          <p:cNvPr id="378" name="Google Shape;378;p17"/>
          <p:cNvSpPr txBox="1"/>
          <p:nvPr/>
        </p:nvSpPr>
        <p:spPr>
          <a:xfrm>
            <a:off x="1248125" y="1239450"/>
            <a:ext cx="2081100" cy="70477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Valori di rischio forniti per</a:t>
            </a:r>
            <a:endParaRPr b="0" i="0" sz="1200" u="none" cap="none" strike="noStrike">
              <a:solidFill>
                <a:srgbClr val="708792"/>
              </a:solidFill>
              <a:latin typeface="Trebuchet MS"/>
              <a:ea typeface="Trebuchet MS"/>
              <a:cs typeface="Trebuchet MS"/>
              <a:sym typeface="Trebuchet MS"/>
            </a:endParaRPr>
          </a:p>
        </p:txBody>
      </p:sp>
      <p:sp>
        <p:nvSpPr>
          <p:cNvPr id="379" name="Google Shape;379;p17"/>
          <p:cNvSpPr txBox="1"/>
          <p:nvPr/>
        </p:nvSpPr>
        <p:spPr>
          <a:xfrm>
            <a:off x="5951025" y="1109100"/>
            <a:ext cx="1081500" cy="70477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Applicazioni</a:t>
            </a:r>
            <a:endParaRPr b="0" i="0" sz="1400" u="none" cap="none" strike="noStrike">
              <a:solidFill>
                <a:srgbClr val="000000"/>
              </a:solidFill>
              <a:latin typeface="Arial"/>
              <a:ea typeface="Arial"/>
              <a:cs typeface="Arial"/>
              <a:sym typeface="Arial"/>
            </a:endParaRPr>
          </a:p>
        </p:txBody>
      </p:sp>
      <p:sp>
        <p:nvSpPr>
          <p:cNvPr id="380" name="Google Shape;380;p17"/>
          <p:cNvSpPr txBox="1"/>
          <p:nvPr/>
        </p:nvSpPr>
        <p:spPr>
          <a:xfrm>
            <a:off x="2143600" y="3905959"/>
            <a:ext cx="1081500" cy="917144"/>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Rischio Complessivo</a:t>
            </a:r>
            <a:endParaRPr b="0" i="0" sz="1400" u="none" cap="none" strike="noStrike">
              <a:solidFill>
                <a:srgbClr val="000000"/>
              </a:solidFill>
              <a:latin typeface="Arial"/>
              <a:ea typeface="Arial"/>
              <a:cs typeface="Arial"/>
              <a:sym typeface="Arial"/>
            </a:endParaRPr>
          </a:p>
        </p:txBody>
      </p:sp>
      <p:sp>
        <p:nvSpPr>
          <p:cNvPr id="381" name="Google Shape;381;p17"/>
          <p:cNvSpPr txBox="1"/>
          <p:nvPr/>
        </p:nvSpPr>
        <p:spPr>
          <a:xfrm>
            <a:off x="998916" y="3281496"/>
            <a:ext cx="935700" cy="70477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Pericoli</a:t>
            </a:r>
            <a:endParaRPr b="0" i="0" sz="1400" u="none" cap="none" strike="noStrike">
              <a:solidFill>
                <a:srgbClr val="000000"/>
              </a:solidFill>
              <a:latin typeface="Arial"/>
              <a:ea typeface="Arial"/>
              <a:cs typeface="Arial"/>
              <a:sym typeface="Arial"/>
            </a:endParaRPr>
          </a:p>
        </p:txBody>
      </p:sp>
      <p:sp>
        <p:nvSpPr>
          <p:cNvPr id="382" name="Google Shape;382;p17"/>
          <p:cNvSpPr txBox="1"/>
          <p:nvPr/>
        </p:nvSpPr>
        <p:spPr>
          <a:xfrm>
            <a:off x="2086575" y="2435236"/>
            <a:ext cx="1193400" cy="917144"/>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Settori    Urbani</a:t>
            </a:r>
            <a:endParaRPr b="0" i="0" sz="1400" u="none" cap="none" strike="noStrike">
              <a:solidFill>
                <a:srgbClr val="000000"/>
              </a:solidFill>
              <a:latin typeface="Arial"/>
              <a:ea typeface="Arial"/>
              <a:cs typeface="Arial"/>
              <a:sym typeface="Arial"/>
            </a:endParaRPr>
          </a:p>
        </p:txBody>
      </p:sp>
      <p:sp>
        <p:nvSpPr>
          <p:cNvPr id="383" name="Google Shape;383;p17"/>
          <p:cNvSpPr txBox="1"/>
          <p:nvPr/>
        </p:nvSpPr>
        <p:spPr>
          <a:xfrm>
            <a:off x="962528" y="1816045"/>
            <a:ext cx="935700" cy="704778"/>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Categorie</a:t>
            </a:r>
            <a:endParaRPr b="0" i="0" sz="1400" u="none" cap="none" strike="noStrike">
              <a:solidFill>
                <a:srgbClr val="000000"/>
              </a:solidFill>
              <a:latin typeface="Arial"/>
              <a:ea typeface="Arial"/>
              <a:cs typeface="Arial"/>
              <a:sym typeface="Arial"/>
            </a:endParaRPr>
          </a:p>
        </p:txBody>
      </p:sp>
      <p:sp>
        <p:nvSpPr>
          <p:cNvPr id="384" name="Google Shape;384;p17"/>
          <p:cNvSpPr/>
          <p:nvPr/>
        </p:nvSpPr>
        <p:spPr>
          <a:xfrm>
            <a:off x="914400" y="1681513"/>
            <a:ext cx="935700" cy="9357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7"/>
          <p:cNvSpPr/>
          <p:nvPr/>
        </p:nvSpPr>
        <p:spPr>
          <a:xfrm>
            <a:off x="878013" y="3148038"/>
            <a:ext cx="935700" cy="9357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86" name="Google Shape;386;p17"/>
          <p:cNvCxnSpPr>
            <a:endCxn id="376" idx="0"/>
          </p:cNvCxnSpPr>
          <p:nvPr/>
        </p:nvCxnSpPr>
        <p:spPr>
          <a:xfrm>
            <a:off x="1850175" y="2149388"/>
            <a:ext cx="833100" cy="242400"/>
          </a:xfrm>
          <a:prstGeom prst="curvedConnector2">
            <a:avLst/>
          </a:prstGeom>
          <a:noFill/>
          <a:ln cap="flat" cmpd="sng" w="9525">
            <a:solidFill>
              <a:srgbClr val="F68A42"/>
            </a:solidFill>
            <a:prstDash val="solid"/>
            <a:round/>
            <a:headEnd len="sm" w="sm" type="none"/>
            <a:tailEnd len="med" w="med" type="stealth"/>
          </a:ln>
        </p:spPr>
      </p:cxnSp>
      <p:cxnSp>
        <p:nvCxnSpPr>
          <p:cNvPr id="387" name="Google Shape;387;p17"/>
          <p:cNvCxnSpPr>
            <a:stCxn id="382" idx="1"/>
            <a:endCxn id="385" idx="0"/>
          </p:cNvCxnSpPr>
          <p:nvPr/>
        </p:nvCxnSpPr>
        <p:spPr>
          <a:xfrm flipH="1">
            <a:off x="1345875" y="2893808"/>
            <a:ext cx="740700" cy="254100"/>
          </a:xfrm>
          <a:prstGeom prst="curvedConnector2">
            <a:avLst/>
          </a:prstGeom>
          <a:noFill/>
          <a:ln cap="flat" cmpd="sng" w="9525">
            <a:solidFill>
              <a:srgbClr val="F68A42"/>
            </a:solidFill>
            <a:prstDash val="solid"/>
            <a:round/>
            <a:headEnd len="sm" w="sm" type="none"/>
            <a:tailEnd len="med" w="med" type="triangle"/>
          </a:ln>
        </p:spPr>
      </p:cxnSp>
      <p:cxnSp>
        <p:nvCxnSpPr>
          <p:cNvPr id="388" name="Google Shape;388;p17"/>
          <p:cNvCxnSpPr>
            <a:stCxn id="385" idx="4"/>
            <a:endCxn id="380" idx="1"/>
          </p:cNvCxnSpPr>
          <p:nvPr/>
        </p:nvCxnSpPr>
        <p:spPr>
          <a:xfrm flipH="1" rot="-5400000">
            <a:off x="1604313" y="3825288"/>
            <a:ext cx="280800" cy="797700"/>
          </a:xfrm>
          <a:prstGeom prst="curvedConnector2">
            <a:avLst/>
          </a:prstGeom>
          <a:noFill/>
          <a:ln cap="flat" cmpd="sng" w="9525">
            <a:solidFill>
              <a:srgbClr val="F68A42"/>
            </a:solidFill>
            <a:prstDash val="solid"/>
            <a:round/>
            <a:headEnd len="sm" w="sm" type="none"/>
            <a:tailEnd len="med" w="med" type="stealth"/>
          </a:ln>
        </p:spPr>
      </p:cxnSp>
      <p:sp>
        <p:nvSpPr>
          <p:cNvPr id="389" name="Google Shape;389;p17"/>
          <p:cNvSpPr txBox="1"/>
          <p:nvPr/>
        </p:nvSpPr>
        <p:spPr>
          <a:xfrm>
            <a:off x="7471308" y="2285884"/>
            <a:ext cx="1597800" cy="917144"/>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Strategie Urbane integrate</a:t>
            </a:r>
            <a:endParaRPr b="0" i="0" sz="1400" u="none" cap="none" strike="noStrike">
              <a:solidFill>
                <a:srgbClr val="000000"/>
              </a:solidFill>
              <a:latin typeface="Arial"/>
              <a:ea typeface="Arial"/>
              <a:cs typeface="Arial"/>
              <a:sym typeface="Arial"/>
            </a:endParaRPr>
          </a:p>
        </p:txBody>
      </p:sp>
      <p:sp>
        <p:nvSpPr>
          <p:cNvPr id="390" name="Google Shape;390;p17"/>
          <p:cNvSpPr txBox="1"/>
          <p:nvPr/>
        </p:nvSpPr>
        <p:spPr>
          <a:xfrm>
            <a:off x="5638619" y="2235734"/>
            <a:ext cx="1597800" cy="112951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Finanziamenti UE o nazionali (es., PNRR)</a:t>
            </a:r>
            <a:endParaRPr b="0" i="0" sz="1400" u="none" cap="none" strike="noStrike">
              <a:solidFill>
                <a:srgbClr val="000000"/>
              </a:solidFill>
              <a:latin typeface="Arial"/>
              <a:ea typeface="Arial"/>
              <a:cs typeface="Arial"/>
              <a:sym typeface="Arial"/>
            </a:endParaRPr>
          </a:p>
        </p:txBody>
      </p:sp>
      <p:sp>
        <p:nvSpPr>
          <p:cNvPr id="391" name="Google Shape;391;p17"/>
          <p:cNvSpPr txBox="1"/>
          <p:nvPr/>
        </p:nvSpPr>
        <p:spPr>
          <a:xfrm>
            <a:off x="4044625" y="2285884"/>
            <a:ext cx="1081500" cy="917144"/>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1200"/>
              </a:spcBef>
              <a:spcAft>
                <a:spcPts val="120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Piani di Adattamento</a:t>
            </a:r>
            <a:endParaRPr b="0" i="0" sz="1200" u="none" cap="none" strike="noStrike">
              <a:solidFill>
                <a:srgbClr val="708792"/>
              </a:solidFill>
              <a:latin typeface="Trebuchet MS"/>
              <a:ea typeface="Trebuchet MS"/>
              <a:cs typeface="Trebuchet MS"/>
              <a:sym typeface="Trebuchet MS"/>
            </a:endParaRPr>
          </a:p>
        </p:txBody>
      </p:sp>
      <p:sp>
        <p:nvSpPr>
          <p:cNvPr id="392" name="Google Shape;392;p17"/>
          <p:cNvSpPr/>
          <p:nvPr/>
        </p:nvSpPr>
        <p:spPr>
          <a:xfrm>
            <a:off x="7673500" y="2108303"/>
            <a:ext cx="1193400" cy="11934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7"/>
          <p:cNvSpPr/>
          <p:nvPr/>
        </p:nvSpPr>
        <p:spPr>
          <a:xfrm>
            <a:off x="5693225" y="1960700"/>
            <a:ext cx="1488600" cy="14886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7"/>
          <p:cNvSpPr/>
          <p:nvPr/>
        </p:nvSpPr>
        <p:spPr>
          <a:xfrm>
            <a:off x="3975300" y="2108303"/>
            <a:ext cx="1193400" cy="1193400"/>
          </a:xfrm>
          <a:prstGeom prst="ellipse">
            <a:avLst/>
          </a:prstGeom>
          <a:noFill/>
          <a:ln cap="flat" cmpd="sng" w="9525">
            <a:solidFill>
              <a:srgbClr val="F68A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95" name="Google Shape;395;p17"/>
          <p:cNvCxnSpPr>
            <a:stCxn id="394" idx="0"/>
          </p:cNvCxnSpPr>
          <p:nvPr/>
        </p:nvCxnSpPr>
        <p:spPr>
          <a:xfrm rot="-5400000">
            <a:off x="4921350" y="1140353"/>
            <a:ext cx="618600" cy="1317300"/>
          </a:xfrm>
          <a:prstGeom prst="curvedConnector2">
            <a:avLst/>
          </a:prstGeom>
          <a:noFill/>
          <a:ln cap="flat" cmpd="sng" w="9525">
            <a:solidFill>
              <a:srgbClr val="F68A42"/>
            </a:solidFill>
            <a:prstDash val="solid"/>
            <a:round/>
            <a:headEnd len="med" w="med" type="stealth"/>
            <a:tailEnd len="sm" w="sm" type="none"/>
          </a:ln>
        </p:spPr>
      </p:cxnSp>
      <p:cxnSp>
        <p:nvCxnSpPr>
          <p:cNvPr id="396" name="Google Shape;396;p17"/>
          <p:cNvCxnSpPr>
            <a:endCxn id="392" idx="0"/>
          </p:cNvCxnSpPr>
          <p:nvPr/>
        </p:nvCxnSpPr>
        <p:spPr>
          <a:xfrm>
            <a:off x="6978400" y="1424003"/>
            <a:ext cx="1291800" cy="684300"/>
          </a:xfrm>
          <a:prstGeom prst="curvedConnector2">
            <a:avLst/>
          </a:prstGeom>
          <a:noFill/>
          <a:ln cap="flat" cmpd="sng" w="9525">
            <a:solidFill>
              <a:srgbClr val="F68A42"/>
            </a:solidFill>
            <a:prstDash val="solid"/>
            <a:round/>
            <a:headEnd len="sm" w="sm" type="none"/>
            <a:tailEnd len="med" w="med" type="stealth"/>
          </a:ln>
        </p:spPr>
      </p:cxnSp>
      <p:cxnSp>
        <p:nvCxnSpPr>
          <p:cNvPr id="397" name="Google Shape;397;p17"/>
          <p:cNvCxnSpPr>
            <a:endCxn id="393" idx="0"/>
          </p:cNvCxnSpPr>
          <p:nvPr/>
        </p:nvCxnSpPr>
        <p:spPr>
          <a:xfrm flipH="1" rot="-5400000">
            <a:off x="6258425" y="1781600"/>
            <a:ext cx="351900" cy="6300"/>
          </a:xfrm>
          <a:prstGeom prst="curvedConnector3">
            <a:avLst>
              <a:gd fmla="val 49993" name="adj1"/>
            </a:avLst>
          </a:prstGeom>
          <a:noFill/>
          <a:ln cap="flat" cmpd="sng" w="9525">
            <a:solidFill>
              <a:srgbClr val="F68A42"/>
            </a:solidFill>
            <a:prstDash val="solid"/>
            <a:round/>
            <a:headEnd len="sm" w="sm" type="none"/>
            <a:tailEnd len="med" w="med" type="stealth"/>
          </a:ln>
        </p:spPr>
      </p:cxnSp>
      <p:sp>
        <p:nvSpPr>
          <p:cNvPr id="398" name="Google Shape;398;p17"/>
          <p:cNvSpPr/>
          <p:nvPr/>
        </p:nvSpPr>
        <p:spPr>
          <a:xfrm>
            <a:off x="164850" y="116150"/>
            <a:ext cx="8775175" cy="4907975"/>
          </a:xfrm>
          <a:prstGeom prst="flowChartProcess">
            <a:avLst/>
          </a:prstGeom>
          <a:noFill/>
          <a:ln cap="flat" cmpd="sng" w="1905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399" name="Google Shape;399;p17"/>
          <p:cNvGrpSpPr/>
          <p:nvPr/>
        </p:nvGrpSpPr>
        <p:grpSpPr>
          <a:xfrm>
            <a:off x="8305799" y="4495700"/>
            <a:ext cx="838201" cy="594981"/>
            <a:chOff x="6739053" y="4087216"/>
            <a:chExt cx="838201" cy="594981"/>
          </a:xfrm>
        </p:grpSpPr>
        <p:sp>
          <p:nvSpPr>
            <p:cNvPr id="400" name="Google Shape;400;p17"/>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401" name="Google Shape;401;p17"/>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402" name="Google Shape;402;p17"/>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03" name="Google Shape;403;p17"/>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17</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18"/>
          <p:cNvSpPr txBox="1"/>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
        <p:nvSpPr>
          <p:cNvPr id="409" name="Google Shape;409;p18"/>
          <p:cNvSpPr txBox="1"/>
          <p:nvPr/>
        </p:nvSpPr>
        <p:spPr>
          <a:xfrm>
            <a:off x="613300" y="1039075"/>
            <a:ext cx="5712300" cy="846355"/>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1</a:t>
            </a:r>
            <a:r>
              <a:rPr b="0" i="0" lang="es" sz="2000" u="none" cap="none" strike="noStrike">
                <a:solidFill>
                  <a:srgbClr val="000000"/>
                </a:solidFill>
                <a:latin typeface="Arial"/>
                <a:ea typeface="Arial"/>
                <a:cs typeface="Arial"/>
                <a:sym typeface="Arial"/>
              </a:rPr>
              <a:t> </a:t>
            </a:r>
            <a:r>
              <a:rPr b="1" i="0" lang="es" sz="1600" u="none" cap="none" strike="noStrike">
                <a:solidFill>
                  <a:srgbClr val="18BAA8"/>
                </a:solidFill>
                <a:latin typeface="Trebuchet MS"/>
                <a:ea typeface="Trebuchet MS"/>
                <a:cs typeface="Trebuchet MS"/>
                <a:sym typeface="Trebuchet MS"/>
              </a:rPr>
              <a:t>Assegnazione dei valori di pericolo ai Temi</a:t>
            </a:r>
            <a:endParaRPr b="1" i="0" sz="1600" u="none" cap="none" strike="noStrike">
              <a:solidFill>
                <a:srgbClr val="18BAA8"/>
              </a:solidFill>
              <a:latin typeface="Trebuchet MS"/>
              <a:ea typeface="Trebuchet MS"/>
              <a:cs typeface="Trebuchet MS"/>
              <a:sym typeface="Trebuchet MS"/>
            </a:endParaRPr>
          </a:p>
        </p:txBody>
      </p:sp>
      <p:sp>
        <p:nvSpPr>
          <p:cNvPr id="410" name="Google Shape;410;p18"/>
          <p:cNvSpPr txBox="1"/>
          <p:nvPr/>
        </p:nvSpPr>
        <p:spPr>
          <a:xfrm>
            <a:off x="613300" y="1901263"/>
            <a:ext cx="4583100" cy="38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s" sz="1200" u="none" cap="none" strike="noStrike">
                <a:solidFill>
                  <a:schemeClr val="dk2"/>
                </a:solidFill>
                <a:latin typeface="Trebuchet MS"/>
                <a:ea typeface="Trebuchet MS"/>
                <a:cs typeface="Trebuchet MS"/>
                <a:sym typeface="Trebuchet MS"/>
              </a:rPr>
              <a:t>1.1 Viene assegnato il valore della probabilità del pericolo (HV).</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2"/>
              </a:solidFill>
              <a:latin typeface="Trebuchet MS"/>
              <a:ea typeface="Trebuchet MS"/>
              <a:cs typeface="Trebuchet MS"/>
              <a:sym typeface="Trebuchet MS"/>
            </a:endParaRPr>
          </a:p>
        </p:txBody>
      </p:sp>
      <p:graphicFrame>
        <p:nvGraphicFramePr>
          <p:cNvPr id="411" name="Google Shape;411;p18"/>
          <p:cNvGraphicFramePr/>
          <p:nvPr/>
        </p:nvGraphicFramePr>
        <p:xfrm>
          <a:off x="777088" y="2583325"/>
          <a:ext cx="3000000" cy="3000000"/>
        </p:xfrm>
        <a:graphic>
          <a:graphicData uri="http://schemas.openxmlformats.org/drawingml/2006/table">
            <a:tbl>
              <a:tblPr>
                <a:noFill/>
                <a:tableStyleId>{3383FCCF-7B96-4F98-820F-0B5E1FBD0305}</a:tableStyleId>
              </a:tblPr>
              <a:tblGrid>
                <a:gridCol w="660575"/>
                <a:gridCol w="2008625"/>
                <a:gridCol w="60307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Codice</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Pericolo</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HV</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A</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Precipitazione Intensa</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0,8</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Temperature Estreme</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0,9</a:t>
                      </a:r>
                      <a:endParaRPr sz="1200" u="none" cap="none" strike="noStrike">
                        <a:solidFill>
                          <a:srgbClr val="708792"/>
                        </a:solidFill>
                        <a:latin typeface="Trebuchet MS"/>
                        <a:ea typeface="Trebuchet MS"/>
                        <a:cs typeface="Trebuchet MS"/>
                        <a:sym typeface="Trebuchet MS"/>
                      </a:endParaRPr>
                    </a:p>
                  </a:txBody>
                  <a:tcPr marT="91425" marB="91425" marR="91425" marL="91425"/>
                </a:tc>
              </a:tr>
            </a:tbl>
          </a:graphicData>
        </a:graphic>
      </p:graphicFrame>
      <p:sp>
        <p:nvSpPr>
          <p:cNvPr id="412" name="Google Shape;412;p18"/>
          <p:cNvSpPr txBox="1"/>
          <p:nvPr/>
        </p:nvSpPr>
        <p:spPr>
          <a:xfrm>
            <a:off x="4999763" y="2788526"/>
            <a:ext cx="3000000" cy="738633"/>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Il valore HV varia da 0 a 1. HV risponde alla domanda: quanto è severo il pericolo?</a:t>
            </a:r>
            <a:endParaRPr b="0" i="0" sz="1200" u="none" cap="none" strike="noStrike">
              <a:solidFill>
                <a:srgbClr val="708792"/>
              </a:solidFill>
              <a:latin typeface="Trebuchet MS"/>
              <a:ea typeface="Trebuchet MS"/>
              <a:cs typeface="Trebuchet MS"/>
              <a:sym typeface="Trebuchet MS"/>
            </a:endParaRPr>
          </a:p>
        </p:txBody>
      </p:sp>
      <p:sp>
        <p:nvSpPr>
          <p:cNvPr id="413" name="Google Shape;413;p18"/>
          <p:cNvSpPr txBox="1"/>
          <p:nvPr/>
        </p:nvSpPr>
        <p:spPr>
          <a:xfrm>
            <a:off x="613300" y="1590495"/>
            <a:ext cx="1120250" cy="431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s" sz="1200" u="none" cap="none" strike="noStrike">
                <a:solidFill>
                  <a:schemeClr val="dk2"/>
                </a:solidFill>
                <a:latin typeface="Trebuchet MS"/>
                <a:ea typeface="Trebuchet MS"/>
                <a:cs typeface="Trebuchet MS"/>
                <a:sym typeface="Trebuchet MS"/>
              </a:rPr>
              <a:t>Opzione  1</a:t>
            </a:r>
            <a:endParaRPr b="1" i="0" sz="1200" u="none" cap="none" strike="noStrike">
              <a:solidFill>
                <a:schemeClr val="dk2"/>
              </a:solidFill>
              <a:latin typeface="Trebuchet MS"/>
              <a:ea typeface="Trebuchet MS"/>
              <a:cs typeface="Trebuchet MS"/>
              <a:sym typeface="Trebuchet MS"/>
            </a:endParaRPr>
          </a:p>
        </p:txBody>
      </p:sp>
      <p:cxnSp>
        <p:nvCxnSpPr>
          <p:cNvPr id="414" name="Google Shape;414;p18"/>
          <p:cNvCxnSpPr>
            <a:endCxn id="412" idx="1"/>
          </p:cNvCxnSpPr>
          <p:nvPr/>
        </p:nvCxnSpPr>
        <p:spPr>
          <a:xfrm>
            <a:off x="4144163" y="3157843"/>
            <a:ext cx="855600" cy="0"/>
          </a:xfrm>
          <a:prstGeom prst="straightConnector1">
            <a:avLst/>
          </a:prstGeom>
          <a:noFill/>
          <a:ln cap="flat" cmpd="sng" w="9525">
            <a:solidFill>
              <a:srgbClr val="18BAA8"/>
            </a:solidFill>
            <a:prstDash val="solid"/>
            <a:round/>
            <a:headEnd len="sm" w="sm" type="none"/>
            <a:tailEnd len="med" w="med" type="triangle"/>
          </a:ln>
        </p:spPr>
      </p:cxnSp>
      <p:sp>
        <p:nvSpPr>
          <p:cNvPr id="415" name="Google Shape;415;p18"/>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416" name="Google Shape;416;p18"/>
          <p:cNvGrpSpPr/>
          <p:nvPr/>
        </p:nvGrpSpPr>
        <p:grpSpPr>
          <a:xfrm>
            <a:off x="8305799" y="4495700"/>
            <a:ext cx="838201" cy="594981"/>
            <a:chOff x="6739053" y="4087216"/>
            <a:chExt cx="838201" cy="594981"/>
          </a:xfrm>
        </p:grpSpPr>
        <p:sp>
          <p:nvSpPr>
            <p:cNvPr id="417" name="Google Shape;417;p18"/>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418" name="Google Shape;418;p18"/>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419" name="Google Shape;419;p18"/>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20" name="Google Shape;420;p18"/>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18</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19"/>
          <p:cNvSpPr txBox="1"/>
          <p:nvPr/>
        </p:nvSpPr>
        <p:spPr>
          <a:xfrm>
            <a:off x="613300" y="1888075"/>
            <a:ext cx="7578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s" sz="1200" u="none" cap="none" strike="noStrike">
                <a:solidFill>
                  <a:schemeClr val="dk2"/>
                </a:solidFill>
                <a:latin typeface="Trebuchet MS"/>
                <a:ea typeface="Trebuchet MS"/>
                <a:cs typeface="Trebuchet MS"/>
                <a:sym typeface="Trebuchet MS"/>
              </a:rPr>
              <a:t>In alternativa, gli indicatori climatici possono essere utilizzati per determinare HV. Di seguito è riportato un esempio per il Pericolo A Precipitazioni Intense.</a:t>
            </a:r>
            <a:endParaRPr/>
          </a:p>
          <a:p>
            <a:pPr indent="0" lvl="0" marL="0" marR="0" rtl="0" algn="l">
              <a:lnSpc>
                <a:spcPct val="100000"/>
              </a:lnSpc>
              <a:spcBef>
                <a:spcPts val="0"/>
              </a:spcBef>
              <a:spcAft>
                <a:spcPts val="0"/>
              </a:spcAft>
              <a:buClr>
                <a:srgbClr val="000000"/>
              </a:buClr>
              <a:buSzPts val="1200"/>
              <a:buFont typeface="Arial"/>
              <a:buNone/>
            </a:pPr>
            <a:r>
              <a:t/>
            </a:r>
            <a:endParaRPr b="0" i="0" sz="1200" u="sng" cap="none" strike="noStrike">
              <a:solidFill>
                <a:schemeClr val="dk2"/>
              </a:solidFill>
              <a:latin typeface="Trebuchet MS"/>
              <a:ea typeface="Trebuchet MS"/>
              <a:cs typeface="Trebuchet MS"/>
              <a:sym typeface="Trebuchet MS"/>
            </a:endParaRPr>
          </a:p>
        </p:txBody>
      </p:sp>
      <p:graphicFrame>
        <p:nvGraphicFramePr>
          <p:cNvPr id="426" name="Google Shape;426;p19"/>
          <p:cNvGraphicFramePr/>
          <p:nvPr/>
        </p:nvGraphicFramePr>
        <p:xfrm>
          <a:off x="952500" y="2681175"/>
          <a:ext cx="3000000" cy="3000000"/>
        </p:xfrm>
        <a:graphic>
          <a:graphicData uri="http://schemas.openxmlformats.org/drawingml/2006/table">
            <a:tbl>
              <a:tblPr>
                <a:noFill/>
                <a:tableStyleId>{3383FCCF-7B96-4F98-820F-0B5E1FBD0305}</a:tableStyleId>
              </a:tblPr>
              <a:tblGrid>
                <a:gridCol w="683925"/>
                <a:gridCol w="1588050"/>
                <a:gridCol w="2071425"/>
                <a:gridCol w="1908375"/>
                <a:gridCol w="98722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Codice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Criteri di pericolo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Indicatore di pericolo </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Unità di misura</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H.A1</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R20</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Numero di giorni con precipitazioni ≥ 20 mm</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numero</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2</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H.A2</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SDII</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Indice di Intensità Giornaliera Semplice</a:t>
                      </a:r>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mm/giorno</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8</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H.A3</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RX1DAY</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Precipitazione totale massima che cade in un singolo giorno</a:t>
                      </a:r>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mm</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60</a:t>
                      </a:r>
                      <a:endParaRPr sz="1200" u="none" cap="none" strike="noStrike">
                        <a:solidFill>
                          <a:srgbClr val="708792"/>
                        </a:solidFill>
                        <a:latin typeface="Trebuchet MS"/>
                        <a:ea typeface="Trebuchet MS"/>
                        <a:cs typeface="Trebuchet MS"/>
                        <a:sym typeface="Trebuchet MS"/>
                      </a:endParaRPr>
                    </a:p>
                  </a:txBody>
                  <a:tcPr marT="91425" marB="91425" marR="91425" marL="91425"/>
                </a:tc>
              </a:tr>
            </a:tbl>
          </a:graphicData>
        </a:graphic>
      </p:graphicFrame>
      <p:sp>
        <p:nvSpPr>
          <p:cNvPr id="427" name="Google Shape;427;p19"/>
          <p:cNvSpPr txBox="1"/>
          <p:nvPr/>
        </p:nvSpPr>
        <p:spPr>
          <a:xfrm>
            <a:off x="649396" y="1039075"/>
            <a:ext cx="10209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1</a:t>
            </a:r>
            <a:endParaRPr b="1" i="0" sz="1600" u="none" cap="none" strike="noStrike">
              <a:solidFill>
                <a:srgbClr val="18BAA8"/>
              </a:solidFill>
              <a:latin typeface="Trebuchet MS"/>
              <a:ea typeface="Trebuchet MS"/>
              <a:cs typeface="Trebuchet MS"/>
              <a:sym typeface="Trebuchet MS"/>
            </a:endParaRPr>
          </a:p>
        </p:txBody>
      </p:sp>
      <p:sp>
        <p:nvSpPr>
          <p:cNvPr id="428" name="Google Shape;428;p19"/>
          <p:cNvSpPr txBox="1"/>
          <p:nvPr/>
        </p:nvSpPr>
        <p:spPr>
          <a:xfrm>
            <a:off x="613300" y="1513988"/>
            <a:ext cx="1263626" cy="431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s" sz="1200" u="none" cap="none" strike="noStrike">
                <a:solidFill>
                  <a:schemeClr val="dk2"/>
                </a:solidFill>
                <a:latin typeface="Trebuchet MS"/>
                <a:ea typeface="Trebuchet MS"/>
                <a:cs typeface="Trebuchet MS"/>
                <a:sym typeface="Trebuchet MS"/>
              </a:rPr>
              <a:t>Opzione 2</a:t>
            </a:r>
            <a:endParaRPr b="1" i="0" sz="1200" u="none" cap="none" strike="noStrike">
              <a:solidFill>
                <a:schemeClr val="dk2"/>
              </a:solidFill>
              <a:latin typeface="Trebuchet MS"/>
              <a:ea typeface="Trebuchet MS"/>
              <a:cs typeface="Trebuchet MS"/>
              <a:sym typeface="Trebuchet MS"/>
            </a:endParaRPr>
          </a:p>
        </p:txBody>
      </p:sp>
      <p:sp>
        <p:nvSpPr>
          <p:cNvPr id="429" name="Google Shape;429;p19"/>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430" name="Google Shape;430;p19"/>
          <p:cNvGrpSpPr/>
          <p:nvPr/>
        </p:nvGrpSpPr>
        <p:grpSpPr>
          <a:xfrm>
            <a:off x="8305799" y="4495700"/>
            <a:ext cx="838201" cy="594981"/>
            <a:chOff x="6739053" y="4087216"/>
            <a:chExt cx="838201" cy="594981"/>
          </a:xfrm>
        </p:grpSpPr>
        <p:sp>
          <p:nvSpPr>
            <p:cNvPr id="431" name="Google Shape;431;p19"/>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432" name="Google Shape;432;p19"/>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433" name="Google Shape;433;p19"/>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34" name="Google Shape;434;p19"/>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19</a:t>
            </a:r>
            <a:endParaRPr b="0" i="0" sz="1400" u="none" cap="none" strike="noStrike">
              <a:solidFill>
                <a:schemeClr val="lt1"/>
              </a:solidFill>
              <a:latin typeface="Arial"/>
              <a:ea typeface="Arial"/>
              <a:cs typeface="Arial"/>
              <a:sym typeface="Arial"/>
            </a:endParaRPr>
          </a:p>
        </p:txBody>
      </p:sp>
      <p:sp>
        <p:nvSpPr>
          <p:cNvPr id="435" name="Google Shape;435;p19"/>
          <p:cNvSpPr txBox="1"/>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20"/>
          <p:cNvSpPr/>
          <p:nvPr/>
        </p:nvSpPr>
        <p:spPr>
          <a:xfrm>
            <a:off x="5974200" y="3661172"/>
            <a:ext cx="1651200" cy="770100"/>
          </a:xfrm>
          <a:prstGeom prst="roundRect">
            <a:avLst>
              <a:gd fmla="val 16667" name="adj"/>
            </a:avLst>
          </a:prstGeom>
          <a:noFill/>
          <a:ln cap="flat" cmpd="sng" w="28575">
            <a:solidFill>
              <a:srgbClr val="48BAA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20"/>
          <p:cNvSpPr txBox="1"/>
          <p:nvPr/>
        </p:nvSpPr>
        <p:spPr>
          <a:xfrm>
            <a:off x="700500" y="1603884"/>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Il valore dei pericoli climatici è normalizzato nell’intervallo (0-1) – Esempio per H.A3</a:t>
            </a:r>
            <a:endParaRPr b="0" i="0" sz="1200" u="none" cap="none" strike="noStrike">
              <a:solidFill>
                <a:srgbClr val="53656D"/>
              </a:solidFill>
              <a:latin typeface="Trebuchet MS"/>
              <a:ea typeface="Trebuchet MS"/>
              <a:cs typeface="Trebuchet MS"/>
              <a:sym typeface="Trebuchet MS"/>
            </a:endParaRPr>
          </a:p>
        </p:txBody>
      </p:sp>
      <p:graphicFrame>
        <p:nvGraphicFramePr>
          <p:cNvPr id="442" name="Google Shape;442;p20"/>
          <p:cNvGraphicFramePr/>
          <p:nvPr/>
        </p:nvGraphicFramePr>
        <p:xfrm>
          <a:off x="952500" y="2015222"/>
          <a:ext cx="3000000" cy="3000000"/>
        </p:xfrm>
        <a:graphic>
          <a:graphicData uri="http://schemas.openxmlformats.org/drawingml/2006/table">
            <a:tbl>
              <a:tblPr>
                <a:noFill/>
                <a:tableStyleId>{3383FCCF-7B96-4F98-820F-0B5E1FBD0305}</a:tableStyleId>
              </a:tblPr>
              <a:tblGrid>
                <a:gridCol w="683925"/>
                <a:gridCol w="1449675"/>
                <a:gridCol w="2670375"/>
                <a:gridCol w="1447800"/>
                <a:gridCol w="98722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Codice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Criteri di Pericolo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Indicatore di Pericolo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Unità di Misura</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H.A3</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RX1DAY</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just">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Precipitazione massima totale in un singolo giorno</a:t>
                      </a:r>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mm</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60</a:t>
                      </a:r>
                      <a:endParaRPr sz="1200" u="none" cap="none" strike="noStrike">
                        <a:solidFill>
                          <a:srgbClr val="53656D"/>
                        </a:solidFill>
                        <a:latin typeface="Trebuchet MS"/>
                        <a:ea typeface="Trebuchet MS"/>
                        <a:cs typeface="Trebuchet MS"/>
                        <a:sym typeface="Trebuchet MS"/>
                      </a:endParaRPr>
                    </a:p>
                  </a:txBody>
                  <a:tcPr marT="91425" marB="91425" marR="91425" marL="91425"/>
                </a:tc>
              </a:tr>
            </a:tbl>
          </a:graphicData>
        </a:graphic>
      </p:graphicFrame>
      <p:graphicFrame>
        <p:nvGraphicFramePr>
          <p:cNvPr id="443" name="Google Shape;443;p20"/>
          <p:cNvGraphicFramePr/>
          <p:nvPr/>
        </p:nvGraphicFramePr>
        <p:xfrm>
          <a:off x="862326" y="3356170"/>
          <a:ext cx="3000000" cy="3000000"/>
        </p:xfrm>
        <a:graphic>
          <a:graphicData uri="http://schemas.openxmlformats.org/drawingml/2006/table">
            <a:tbl>
              <a:tblPr>
                <a:noFill/>
                <a:tableStyleId>{3383FCCF-7B96-4F98-820F-0B5E1FBD0305}</a:tableStyleId>
              </a:tblPr>
              <a:tblGrid>
                <a:gridCol w="2139650"/>
                <a:gridCol w="1750875"/>
                <a:gridCol w="551350"/>
              </a:tblGrid>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Benchmark 1 - Critico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Xmax</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100</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Benchmark 0- Ottimale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Xmin</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20</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 dell’indicatore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Xi</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60</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gridSpan="2">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Valore Normalizzato</a:t>
                      </a:r>
                      <a:endParaRPr sz="1200" u="none" cap="none" strike="noStrike">
                        <a:solidFill>
                          <a:srgbClr val="53656D"/>
                        </a:solidFill>
                        <a:latin typeface="Trebuchet MS"/>
                        <a:ea typeface="Trebuchet MS"/>
                        <a:cs typeface="Trebuchet MS"/>
                        <a:sym typeface="Trebuchet MS"/>
                      </a:endParaRPr>
                    </a:p>
                  </a:txBody>
                  <a:tcPr marT="91425" marB="91425" marR="91425" marL="91425"/>
                </a:tc>
                <a:tc hMerge="1"/>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0,5</a:t>
                      </a:r>
                      <a:endParaRPr sz="1200" u="none" cap="none" strike="noStrike">
                        <a:solidFill>
                          <a:srgbClr val="53656D"/>
                        </a:solidFill>
                        <a:latin typeface="Trebuchet MS"/>
                        <a:ea typeface="Trebuchet MS"/>
                        <a:cs typeface="Trebuchet MS"/>
                        <a:sym typeface="Trebuchet MS"/>
                      </a:endParaRPr>
                    </a:p>
                  </a:txBody>
                  <a:tcPr marT="91425" marB="91425" marR="91425" marL="91425"/>
                </a:tc>
              </a:tr>
            </a:tbl>
          </a:graphicData>
        </a:graphic>
      </p:graphicFrame>
      <p:sp>
        <p:nvSpPr>
          <p:cNvPr id="444" name="Google Shape;444;p20"/>
          <p:cNvSpPr txBox="1"/>
          <p:nvPr/>
        </p:nvSpPr>
        <p:spPr>
          <a:xfrm>
            <a:off x="700500" y="3073675"/>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Tipo: Minore è meglio</a:t>
            </a:r>
            <a:endParaRPr b="0" i="0" sz="1200" u="none" cap="none" strike="noStrike">
              <a:solidFill>
                <a:srgbClr val="53656D"/>
              </a:solidFill>
              <a:latin typeface="Trebuchet MS"/>
              <a:ea typeface="Trebuchet MS"/>
              <a:cs typeface="Trebuchet MS"/>
              <a:sym typeface="Trebuchet MS"/>
            </a:endParaRPr>
          </a:p>
        </p:txBody>
      </p:sp>
      <p:grpSp>
        <p:nvGrpSpPr>
          <p:cNvPr id="445" name="Google Shape;445;p20"/>
          <p:cNvGrpSpPr/>
          <p:nvPr/>
        </p:nvGrpSpPr>
        <p:grpSpPr>
          <a:xfrm>
            <a:off x="6077400" y="3604134"/>
            <a:ext cx="2184300" cy="718850"/>
            <a:chOff x="6077400" y="3760550"/>
            <a:chExt cx="2184300" cy="718850"/>
          </a:xfrm>
        </p:grpSpPr>
        <p:sp>
          <p:nvSpPr>
            <p:cNvPr id="446" name="Google Shape;446;p20"/>
            <p:cNvSpPr txBox="1"/>
            <p:nvPr/>
          </p:nvSpPr>
          <p:spPr>
            <a:xfrm>
              <a:off x="6077400" y="3760550"/>
              <a:ext cx="2184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Nv = Xi - Xmin </a:t>
              </a:r>
              <a:endParaRPr b="0" i="0" sz="1200" u="none" cap="none" strike="noStrike">
                <a:solidFill>
                  <a:srgbClr val="53656D"/>
                </a:solidFill>
                <a:latin typeface="Trebuchet MS"/>
                <a:ea typeface="Trebuchet MS"/>
                <a:cs typeface="Trebuchet MS"/>
                <a:sym typeface="Trebuchet MS"/>
              </a:endParaRPr>
            </a:p>
          </p:txBody>
        </p:sp>
        <p:sp>
          <p:nvSpPr>
            <p:cNvPr id="447" name="Google Shape;447;p20"/>
            <p:cNvSpPr txBox="1"/>
            <p:nvPr/>
          </p:nvSpPr>
          <p:spPr>
            <a:xfrm>
              <a:off x="6374325" y="3996400"/>
              <a:ext cx="1116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Xmax - Xmin </a:t>
              </a:r>
              <a:endParaRPr b="0" i="0" sz="1200" u="none" cap="none" strike="noStrike">
                <a:solidFill>
                  <a:srgbClr val="53656D"/>
                </a:solidFill>
                <a:latin typeface="Trebuchet MS"/>
                <a:ea typeface="Trebuchet MS"/>
                <a:cs typeface="Trebuchet MS"/>
                <a:sym typeface="Trebuchet MS"/>
              </a:endParaRPr>
            </a:p>
          </p:txBody>
        </p:sp>
        <p:cxnSp>
          <p:nvCxnSpPr>
            <p:cNvPr id="448" name="Google Shape;448;p20"/>
            <p:cNvCxnSpPr/>
            <p:nvPr/>
          </p:nvCxnSpPr>
          <p:spPr>
            <a:xfrm>
              <a:off x="6374325" y="4085500"/>
              <a:ext cx="1116300" cy="0"/>
            </a:xfrm>
            <a:prstGeom prst="straightConnector1">
              <a:avLst/>
            </a:prstGeom>
            <a:noFill/>
            <a:ln cap="flat" cmpd="sng" w="9525">
              <a:solidFill>
                <a:schemeClr val="dk2"/>
              </a:solidFill>
              <a:prstDash val="solid"/>
              <a:round/>
              <a:headEnd len="sm" w="sm" type="none"/>
              <a:tailEnd len="sm" w="sm" type="none"/>
            </a:ln>
          </p:spPr>
        </p:cxnSp>
      </p:grpSp>
      <p:sp>
        <p:nvSpPr>
          <p:cNvPr id="449" name="Google Shape;449;p20"/>
          <p:cNvSpPr txBox="1"/>
          <p:nvPr/>
        </p:nvSpPr>
        <p:spPr>
          <a:xfrm>
            <a:off x="637364" y="870627"/>
            <a:ext cx="10209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1</a:t>
            </a:r>
            <a:endParaRPr b="1" i="0" sz="1600" u="none" cap="none" strike="noStrike">
              <a:solidFill>
                <a:srgbClr val="18BAA8"/>
              </a:solidFill>
              <a:latin typeface="Trebuchet MS"/>
              <a:ea typeface="Trebuchet MS"/>
              <a:cs typeface="Trebuchet MS"/>
              <a:sym typeface="Trebuchet MS"/>
            </a:endParaRPr>
          </a:p>
        </p:txBody>
      </p:sp>
      <p:sp>
        <p:nvSpPr>
          <p:cNvPr id="450" name="Google Shape;450;p20"/>
          <p:cNvSpPr txBox="1"/>
          <p:nvPr/>
        </p:nvSpPr>
        <p:spPr>
          <a:xfrm>
            <a:off x="613300" y="1313759"/>
            <a:ext cx="1088500" cy="431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s" sz="1200" u="none" cap="none" strike="noStrike">
                <a:solidFill>
                  <a:schemeClr val="dk2"/>
                </a:solidFill>
                <a:latin typeface="Trebuchet MS"/>
                <a:ea typeface="Trebuchet MS"/>
                <a:cs typeface="Trebuchet MS"/>
                <a:sym typeface="Trebuchet MS"/>
              </a:rPr>
              <a:t>Opzione 2</a:t>
            </a:r>
            <a:endParaRPr b="1" i="0" sz="1200" u="none" cap="none" strike="noStrike">
              <a:solidFill>
                <a:schemeClr val="dk2"/>
              </a:solidFill>
              <a:latin typeface="Trebuchet MS"/>
              <a:ea typeface="Trebuchet MS"/>
              <a:cs typeface="Trebuchet MS"/>
              <a:sym typeface="Trebuchet MS"/>
            </a:endParaRPr>
          </a:p>
        </p:txBody>
      </p:sp>
      <p:sp>
        <p:nvSpPr>
          <p:cNvPr id="451" name="Google Shape;451;p20"/>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452" name="Google Shape;452;p20"/>
          <p:cNvGrpSpPr/>
          <p:nvPr/>
        </p:nvGrpSpPr>
        <p:grpSpPr>
          <a:xfrm>
            <a:off x="8305799" y="4495700"/>
            <a:ext cx="838201" cy="594981"/>
            <a:chOff x="6739053" y="4087216"/>
            <a:chExt cx="838201" cy="594981"/>
          </a:xfrm>
        </p:grpSpPr>
        <p:sp>
          <p:nvSpPr>
            <p:cNvPr id="453" name="Google Shape;453;p20"/>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454" name="Google Shape;454;p20"/>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455" name="Google Shape;455;p20"/>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56" name="Google Shape;456;p20"/>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20</a:t>
            </a:r>
            <a:endParaRPr b="0" i="0" sz="1400" u="none" cap="none" strike="noStrike">
              <a:solidFill>
                <a:schemeClr val="lt1"/>
              </a:solidFill>
              <a:latin typeface="Arial"/>
              <a:ea typeface="Arial"/>
              <a:cs typeface="Arial"/>
              <a:sym typeface="Arial"/>
            </a:endParaRPr>
          </a:p>
        </p:txBody>
      </p:sp>
      <p:sp>
        <p:nvSpPr>
          <p:cNvPr id="457" name="Google Shape;457;p20"/>
          <p:cNvSpPr txBox="1"/>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21"/>
          <p:cNvSpPr txBox="1"/>
          <p:nvPr/>
        </p:nvSpPr>
        <p:spPr>
          <a:xfrm>
            <a:off x="624300" y="1559973"/>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Il valore dei pericoli climatici è normalizzato nell’intervallo (0-1) – Esempio per H.A3</a:t>
            </a:r>
            <a:endParaRPr b="0" i="0" sz="1200" u="none" cap="none" strike="noStrike">
              <a:solidFill>
                <a:srgbClr val="53656D"/>
              </a:solidFill>
              <a:latin typeface="Trebuchet MS"/>
              <a:ea typeface="Trebuchet MS"/>
              <a:cs typeface="Trebuchet MS"/>
              <a:sym typeface="Trebuchet MS"/>
            </a:endParaRPr>
          </a:p>
        </p:txBody>
      </p:sp>
      <p:graphicFrame>
        <p:nvGraphicFramePr>
          <p:cNvPr id="463" name="Google Shape;463;p21"/>
          <p:cNvGraphicFramePr/>
          <p:nvPr/>
        </p:nvGraphicFramePr>
        <p:xfrm>
          <a:off x="750300" y="2071573"/>
          <a:ext cx="3000000" cy="3000000"/>
        </p:xfrm>
        <a:graphic>
          <a:graphicData uri="http://schemas.openxmlformats.org/drawingml/2006/table">
            <a:tbl>
              <a:tblPr>
                <a:noFill/>
                <a:tableStyleId>{3383FCCF-7B96-4F98-820F-0B5E1FBD0305}</a:tableStyleId>
              </a:tblPr>
              <a:tblGrid>
                <a:gridCol w="804050"/>
                <a:gridCol w="1185075"/>
                <a:gridCol w="2440525"/>
                <a:gridCol w="1274050"/>
                <a:gridCol w="868750"/>
                <a:gridCol w="120577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Codice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Criteri di Pericolo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Indicatore di Pericolo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 Normalizzato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 Ponderato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H.A1</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R20</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Numero di giorni con precipitazioni ≥ 20 mm</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0,7</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0,33</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0,23</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H.A2</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SDII</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Indice di intensità giornaliera semplice</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0,7</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0,33</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0,23</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H.A3</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RX1DAY</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Precipitazione massima totale in un singolo giorno</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0,5</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0,33</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0,17</a:t>
                      </a:r>
                      <a:endParaRPr sz="1200" u="none" cap="none" strike="noStrike">
                        <a:solidFill>
                          <a:srgbClr val="53656D"/>
                        </a:solidFill>
                        <a:latin typeface="Trebuchet MS"/>
                        <a:ea typeface="Trebuchet MS"/>
                        <a:cs typeface="Trebuchet MS"/>
                        <a:sym typeface="Trebuchet MS"/>
                      </a:endParaRPr>
                    </a:p>
                  </a:txBody>
                  <a:tcPr marT="91425" marB="91425" marR="91425" marL="91425"/>
                </a:tc>
              </a:tr>
            </a:tbl>
          </a:graphicData>
        </a:graphic>
      </p:graphicFrame>
      <p:sp>
        <p:nvSpPr>
          <p:cNvPr id="464" name="Google Shape;464;p21"/>
          <p:cNvSpPr txBox="1"/>
          <p:nvPr/>
        </p:nvSpPr>
        <p:spPr>
          <a:xfrm>
            <a:off x="7471300" y="4498425"/>
            <a:ext cx="922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HV: 0,63</a:t>
            </a:r>
            <a:endParaRPr b="0" i="0" sz="1200" u="none" cap="none" strike="noStrike">
              <a:solidFill>
                <a:srgbClr val="53656D"/>
              </a:solidFill>
              <a:latin typeface="Trebuchet MS"/>
              <a:ea typeface="Trebuchet MS"/>
              <a:cs typeface="Trebuchet MS"/>
              <a:sym typeface="Trebuchet MS"/>
            </a:endParaRPr>
          </a:p>
        </p:txBody>
      </p:sp>
      <p:sp>
        <p:nvSpPr>
          <p:cNvPr id="465" name="Google Shape;465;p21"/>
          <p:cNvSpPr txBox="1"/>
          <p:nvPr/>
        </p:nvSpPr>
        <p:spPr>
          <a:xfrm>
            <a:off x="750300" y="4314598"/>
            <a:ext cx="527585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s" sz="1200" u="none" cap="none" strike="noStrike">
                <a:solidFill>
                  <a:srgbClr val="18BAA8"/>
                </a:solidFill>
                <a:latin typeface="Trebuchet MS"/>
                <a:ea typeface="Trebuchet MS"/>
                <a:cs typeface="Trebuchet MS"/>
                <a:sym typeface="Trebuchet MS"/>
              </a:rPr>
              <a:t>Nota:</a:t>
            </a:r>
            <a:r>
              <a:rPr b="1" i="0" lang="es" sz="1200" u="none" cap="none" strike="noStrike">
                <a:solidFill>
                  <a:srgbClr val="53656D"/>
                </a:solidFill>
                <a:latin typeface="Trebuchet MS"/>
                <a:ea typeface="Trebuchet MS"/>
                <a:cs typeface="Trebuchet MS"/>
                <a:sym typeface="Trebuchet MS"/>
              </a:rPr>
              <a:t> </a:t>
            </a:r>
            <a:r>
              <a:rPr b="0" i="0" lang="es" sz="1200" u="none" cap="none" strike="noStrike">
                <a:solidFill>
                  <a:srgbClr val="53656D"/>
                </a:solidFill>
                <a:latin typeface="Trebuchet MS"/>
                <a:ea typeface="Trebuchet MS"/>
                <a:cs typeface="Trebuchet MS"/>
                <a:sym typeface="Trebuchet MS"/>
              </a:rPr>
              <a:t>Valore ponderato = valore normalizzato × peso</a:t>
            </a:r>
            <a:endParaRPr/>
          </a:p>
        </p:txBody>
      </p:sp>
      <p:sp>
        <p:nvSpPr>
          <p:cNvPr id="466" name="Google Shape;466;p21"/>
          <p:cNvSpPr txBox="1"/>
          <p:nvPr/>
        </p:nvSpPr>
        <p:spPr>
          <a:xfrm>
            <a:off x="613300" y="810473"/>
            <a:ext cx="10209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1</a:t>
            </a:r>
            <a:endParaRPr b="1" i="0" sz="1600" u="none" cap="none" strike="noStrike">
              <a:solidFill>
                <a:srgbClr val="18BAA8"/>
              </a:solidFill>
              <a:latin typeface="Trebuchet MS"/>
              <a:ea typeface="Trebuchet MS"/>
              <a:cs typeface="Trebuchet MS"/>
              <a:sym typeface="Trebuchet MS"/>
            </a:endParaRPr>
          </a:p>
        </p:txBody>
      </p:sp>
      <p:sp>
        <p:nvSpPr>
          <p:cNvPr id="467" name="Google Shape;467;p21"/>
          <p:cNvSpPr txBox="1"/>
          <p:nvPr/>
        </p:nvSpPr>
        <p:spPr>
          <a:xfrm>
            <a:off x="613300" y="1241573"/>
            <a:ext cx="1196450" cy="431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s" sz="1200" u="none" cap="none" strike="noStrike">
                <a:solidFill>
                  <a:schemeClr val="dk2"/>
                </a:solidFill>
                <a:latin typeface="Trebuchet MS"/>
                <a:ea typeface="Trebuchet MS"/>
                <a:cs typeface="Trebuchet MS"/>
                <a:sym typeface="Trebuchet MS"/>
              </a:rPr>
              <a:t>Opzione 2</a:t>
            </a:r>
            <a:endParaRPr b="1" i="0" sz="1200" u="none" cap="none" strike="noStrike">
              <a:solidFill>
                <a:schemeClr val="dk2"/>
              </a:solidFill>
              <a:latin typeface="Trebuchet MS"/>
              <a:ea typeface="Trebuchet MS"/>
              <a:cs typeface="Trebuchet MS"/>
              <a:sym typeface="Trebuchet MS"/>
            </a:endParaRPr>
          </a:p>
        </p:txBody>
      </p:sp>
      <p:sp>
        <p:nvSpPr>
          <p:cNvPr id="468" name="Google Shape;468;p21"/>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469" name="Google Shape;469;p21"/>
          <p:cNvGrpSpPr/>
          <p:nvPr/>
        </p:nvGrpSpPr>
        <p:grpSpPr>
          <a:xfrm>
            <a:off x="8305799" y="4495700"/>
            <a:ext cx="838201" cy="594981"/>
            <a:chOff x="6739053" y="4087216"/>
            <a:chExt cx="838201" cy="594981"/>
          </a:xfrm>
        </p:grpSpPr>
        <p:sp>
          <p:nvSpPr>
            <p:cNvPr id="470" name="Google Shape;470;p21"/>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471" name="Google Shape;471;p21"/>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472" name="Google Shape;472;p21"/>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73" name="Google Shape;473;p21"/>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21</a:t>
            </a:r>
            <a:endParaRPr b="0" i="0" sz="1400" u="none" cap="none" strike="noStrike">
              <a:solidFill>
                <a:schemeClr val="lt1"/>
              </a:solidFill>
              <a:latin typeface="Arial"/>
              <a:ea typeface="Arial"/>
              <a:cs typeface="Arial"/>
              <a:sym typeface="Arial"/>
            </a:endParaRPr>
          </a:p>
        </p:txBody>
      </p:sp>
      <p:sp>
        <p:nvSpPr>
          <p:cNvPr id="474" name="Google Shape;474;p21"/>
          <p:cNvSpPr txBox="1"/>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22"/>
          <p:cNvSpPr txBox="1"/>
          <p:nvPr/>
        </p:nvSpPr>
        <p:spPr>
          <a:xfrm>
            <a:off x="613300" y="500325"/>
            <a:ext cx="74893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None/>
            </a:pPr>
            <a:r>
              <a:rPr b="1" i="0" lang="es" sz="1600" u="none" cap="none" strike="noStrike">
                <a:solidFill>
                  <a:srgbClr val="18BAA8"/>
                </a:solidFill>
                <a:latin typeface="Trebuchet MS"/>
                <a:ea typeface="Trebuchet MS"/>
                <a:cs typeface="Trebuchet MS"/>
                <a:sym typeface="Trebuchet MS"/>
              </a:rPr>
              <a:t>Punto 2 Calcolo del Valore di esposizione (EV) per le Categorie di rischio</a:t>
            </a:r>
            <a:endParaRPr b="1" i="0" sz="1600" u="none" cap="none" strike="noStrike">
              <a:solidFill>
                <a:srgbClr val="18BAA8"/>
              </a:solidFill>
              <a:latin typeface="Trebuchet MS"/>
              <a:ea typeface="Trebuchet MS"/>
              <a:cs typeface="Trebuchet MS"/>
              <a:sym typeface="Trebuchet MS"/>
            </a:endParaRPr>
          </a:p>
        </p:txBody>
      </p:sp>
      <p:sp>
        <p:nvSpPr>
          <p:cNvPr id="480" name="Google Shape;480;p22"/>
          <p:cNvSpPr txBox="1"/>
          <p:nvPr/>
        </p:nvSpPr>
        <p:spPr>
          <a:xfrm>
            <a:off x="601828" y="989989"/>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Il </a:t>
            </a:r>
            <a:r>
              <a:rPr b="1" i="0" lang="es" sz="1200" u="none" cap="none" strike="noStrike">
                <a:solidFill>
                  <a:srgbClr val="18BAA8"/>
                </a:solidFill>
                <a:latin typeface="Trebuchet MS"/>
                <a:ea typeface="Trebuchet MS"/>
                <a:cs typeface="Trebuchet MS"/>
                <a:sym typeface="Trebuchet MS"/>
              </a:rPr>
              <a:t>valore degli Indicatori di esposizione </a:t>
            </a:r>
            <a:r>
              <a:rPr b="0" i="0" lang="es" sz="1200" u="none" cap="none" strike="noStrike">
                <a:solidFill>
                  <a:srgbClr val="53656D"/>
                </a:solidFill>
                <a:latin typeface="Trebuchet MS"/>
                <a:ea typeface="Trebuchet MS"/>
                <a:cs typeface="Trebuchet MS"/>
                <a:sym typeface="Trebuchet MS"/>
              </a:rPr>
              <a:t>associati alle Categorie di rischio viene calcolato</a:t>
            </a:r>
            <a:endParaRPr b="0" i="0" sz="1200" u="none" cap="none" strike="noStrike">
              <a:solidFill>
                <a:srgbClr val="53656D"/>
              </a:solidFill>
              <a:latin typeface="Trebuchet MS"/>
              <a:ea typeface="Trebuchet MS"/>
              <a:cs typeface="Trebuchet MS"/>
              <a:sym typeface="Trebuchet MS"/>
            </a:endParaRPr>
          </a:p>
        </p:txBody>
      </p:sp>
      <p:graphicFrame>
        <p:nvGraphicFramePr>
          <p:cNvPr id="481" name="Google Shape;481;p22"/>
          <p:cNvGraphicFramePr/>
          <p:nvPr/>
        </p:nvGraphicFramePr>
        <p:xfrm>
          <a:off x="306563" y="1381470"/>
          <a:ext cx="3000000" cy="3000000"/>
        </p:xfrm>
        <a:graphic>
          <a:graphicData uri="http://schemas.openxmlformats.org/drawingml/2006/table">
            <a:tbl>
              <a:tblPr>
                <a:noFill/>
                <a:tableStyleId>{3383FCCF-7B96-4F98-820F-0B5E1FBD0305}</a:tableStyleId>
              </a:tblPr>
              <a:tblGrid>
                <a:gridCol w="618500"/>
                <a:gridCol w="1887900"/>
                <a:gridCol w="708350"/>
                <a:gridCol w="1663200"/>
                <a:gridCol w="2286775"/>
                <a:gridCol w="624500"/>
                <a:gridCol w="741650"/>
              </a:tblGrid>
              <a:tr h="249375">
                <a:tc>
                  <a:txBody>
                    <a:bodyPr/>
                    <a:lstStyle/>
                    <a:p>
                      <a:pPr indent="0" lvl="0" marL="0" marR="0" rtl="0" algn="ctr">
                        <a:lnSpc>
                          <a:spcPct val="100000"/>
                        </a:lnSpc>
                        <a:spcBef>
                          <a:spcPts val="0"/>
                        </a:spcBef>
                        <a:spcAft>
                          <a:spcPts val="0"/>
                        </a:spcAft>
                        <a:buClr>
                          <a:srgbClr val="000000"/>
                        </a:buClr>
                        <a:buSzPts val="1100"/>
                        <a:buFont typeface="Arial"/>
                        <a:buNone/>
                      </a:pPr>
                      <a:r>
                        <a:rPr b="1" lang="es" sz="1100" u="none" cap="none" strike="noStrike">
                          <a:solidFill>
                            <a:schemeClr val="lt1"/>
                          </a:solidFill>
                          <a:latin typeface="Trebuchet MS"/>
                          <a:ea typeface="Trebuchet MS"/>
                          <a:cs typeface="Trebuchet MS"/>
                          <a:sym typeface="Trebuchet MS"/>
                        </a:rPr>
                        <a:t>A</a:t>
                      </a:r>
                      <a:endParaRPr b="1" sz="1100" u="none" cap="none" strike="noStrike">
                        <a:solidFill>
                          <a:schemeClr val="lt1"/>
                        </a:solidFill>
                        <a:latin typeface="Trebuchet MS"/>
                        <a:ea typeface="Trebuchet MS"/>
                        <a:cs typeface="Trebuchet MS"/>
                        <a:sym typeface="Trebuchet MS"/>
                      </a:endParaRPr>
                    </a:p>
                  </a:txBody>
                  <a:tcPr marT="91425" marB="91425" marR="91425" marL="91425">
                    <a:solidFill>
                      <a:srgbClr val="6FA8DC"/>
                    </a:solidFill>
                  </a:tcPr>
                </a:tc>
                <a:tc gridSpan="6">
                  <a:txBody>
                    <a:bodyPr/>
                    <a:lstStyle/>
                    <a:p>
                      <a:pPr indent="0" lvl="0" marL="0" marR="0" rtl="0" algn="ctr">
                        <a:lnSpc>
                          <a:spcPct val="100000"/>
                        </a:lnSpc>
                        <a:spcBef>
                          <a:spcPts val="0"/>
                        </a:spcBef>
                        <a:spcAft>
                          <a:spcPts val="0"/>
                        </a:spcAft>
                        <a:buClr>
                          <a:srgbClr val="000000"/>
                        </a:buClr>
                        <a:buSzPts val="1100"/>
                        <a:buFont typeface="Arial"/>
                        <a:buNone/>
                      </a:pPr>
                      <a:r>
                        <a:rPr b="1" lang="es" sz="1100" u="none" cap="none" strike="noStrike">
                          <a:solidFill>
                            <a:schemeClr val="lt1"/>
                          </a:solidFill>
                          <a:latin typeface="Trebuchet MS"/>
                          <a:ea typeface="Trebuchet MS"/>
                          <a:cs typeface="Trebuchet MS"/>
                          <a:sym typeface="Trebuchet MS"/>
                        </a:rPr>
                        <a:t>Precipitazioni Intense</a:t>
                      </a:r>
                      <a:endParaRPr b="1" sz="1100" u="none" cap="none" strike="noStrike">
                        <a:solidFill>
                          <a:schemeClr val="lt1"/>
                        </a:solidFill>
                        <a:latin typeface="Trebuchet MS"/>
                        <a:ea typeface="Trebuchet MS"/>
                        <a:cs typeface="Trebuchet MS"/>
                        <a:sym typeface="Trebuchet MS"/>
                      </a:endParaRPr>
                    </a:p>
                  </a:txBody>
                  <a:tcPr marT="91425" marB="91425" marR="91425" marL="91425">
                    <a:solidFill>
                      <a:srgbClr val="6FA8DC"/>
                    </a:solidFill>
                  </a:tcPr>
                </a:tc>
                <a:tc hMerge="1"/>
                <a:tc hMerge="1"/>
                <a:tc hMerge="1"/>
                <a:tc hMerge="1"/>
                <a:tc hMerge="1"/>
              </a:tr>
              <a:tr h="315925">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A2</a:t>
                      </a:r>
                      <a:endParaRPr sz="11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Trasporti</a:t>
                      </a:r>
                      <a:endParaRPr sz="11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gridSpan="2">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Criteri di Esposizione</a:t>
                      </a:r>
                      <a:endParaRPr sz="11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hMerge="1"/>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Indicatore di Esposizione</a:t>
                      </a:r>
                      <a:endParaRPr sz="11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Unità </a:t>
                      </a:r>
                      <a:endParaRPr sz="11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Valore</a:t>
                      </a:r>
                      <a:endParaRPr sz="11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A2.1</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 Rischio di danno per le infrastrutture del trasporto pubblico</a:t>
                      </a:r>
                      <a:endParaRPr b="0" i="0"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E.A2.1</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Densità del trasporto pubblico</a:t>
                      </a:r>
                      <a:endParaRPr b="0" i="0"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Lunghezza totale delle tratte del trasporto pubblico per unità di superficie dell’area urbana.</a:t>
                      </a:r>
                      <a:endParaRPr b="0" i="0"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km/km²</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2</a:t>
                      </a:r>
                      <a:endParaRPr sz="11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A2.3</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 Rischio di danno per percorsi ciclabili e pedonali</a:t>
                      </a:r>
                      <a:endParaRPr/>
                    </a:p>
                    <a:p>
                      <a:pPr indent="0" lvl="0" marL="0" marR="0" rtl="0" algn="ctr">
                        <a:lnSpc>
                          <a:spcPct val="100000"/>
                        </a:lnSpc>
                        <a:spcBef>
                          <a:spcPts val="0"/>
                        </a:spcBef>
                        <a:spcAft>
                          <a:spcPts val="0"/>
                        </a:spcAft>
                        <a:buClr>
                          <a:srgbClr val="000000"/>
                        </a:buClr>
                        <a:buSzPts val="1100"/>
                        <a:buFont typeface="Arial"/>
                        <a:buNone/>
                      </a:pPr>
                      <a:r>
                        <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E.A2.3</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Estensione dei percorsi ciclabili e pedonali</a:t>
                      </a:r>
                      <a:endParaRPr b="0" i="0"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Metri di percorsi ciclabili e pedonali per abitante</a:t>
                      </a:r>
                      <a:endParaRPr b="0" i="0"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m/inhabitant</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0,8</a:t>
                      </a:r>
                      <a:endParaRPr sz="11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A2.4</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 </a:t>
                      </a:r>
                      <a:r>
                        <a:rPr b="0" i="0" lang="es" sz="1100" u="none" cap="none" strike="noStrike">
                          <a:solidFill>
                            <a:srgbClr val="708792"/>
                          </a:solidFill>
                          <a:latin typeface="Trebuchet MS"/>
                          <a:ea typeface="Trebuchet MS"/>
                          <a:cs typeface="Trebuchet MS"/>
                          <a:sym typeface="Trebuchet MS"/>
                        </a:rPr>
                        <a:t>Rischio di danno per la rete stradale</a:t>
                      </a:r>
                      <a:endParaRPr b="0" i="0" sz="1100" u="none" cap="none" strike="noStrike">
                        <a:solidFill>
                          <a:srgbClr val="708792"/>
                        </a:solidFill>
                        <a:latin typeface="Trebuchet MS"/>
                        <a:ea typeface="Trebuchet MS"/>
                        <a:cs typeface="Trebuchet MS"/>
                        <a:sym typeface="Trebuchet MS"/>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E.A2.4</a:t>
                      </a:r>
                      <a:endParaRPr sz="1100" u="none" cap="none" strike="noStrike">
                        <a:solidFill>
                          <a:srgbClr val="708792"/>
                        </a:solidFill>
                        <a:latin typeface="Trebuchet MS"/>
                        <a:ea typeface="Trebuchet MS"/>
                        <a:cs typeface="Trebuchet MS"/>
                        <a:sym typeface="Trebuchet MS"/>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Densità stradale</a:t>
                      </a:r>
                      <a:endParaRPr b="0" i="0" sz="1100" u="none" cap="none" strike="noStrike">
                        <a:solidFill>
                          <a:srgbClr val="708792"/>
                        </a:solidFill>
                        <a:latin typeface="Trebuchet MS"/>
                        <a:ea typeface="Trebuchet MS"/>
                        <a:cs typeface="Trebuchet MS"/>
                        <a:sym typeface="Trebuchet MS"/>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Lunghezza totale delle strade divisa per l’area urbana.</a:t>
                      </a:r>
                      <a:endParaRPr b="0" i="0" sz="1100" u="none" cap="none" strike="noStrike">
                        <a:solidFill>
                          <a:srgbClr val="708792"/>
                        </a:solidFill>
                        <a:latin typeface="Trebuchet MS"/>
                        <a:ea typeface="Trebuchet MS"/>
                        <a:cs typeface="Trebuchet MS"/>
                        <a:sym typeface="Trebuchet MS"/>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100"/>
                        <a:buFont typeface="Arial"/>
                        <a:buNone/>
                      </a:pPr>
                      <a:r>
                        <a:rPr lang="es" sz="1100" u="none" cap="none" strike="noStrike">
                          <a:solidFill>
                            <a:srgbClr val="708792"/>
                          </a:solidFill>
                          <a:latin typeface="Trebuchet MS"/>
                          <a:ea typeface="Trebuchet MS"/>
                          <a:cs typeface="Trebuchet MS"/>
                          <a:sym typeface="Trebuchet MS"/>
                        </a:rPr>
                        <a:t>km/km²</a:t>
                      </a:r>
                      <a:endParaRPr sz="1100" u="none" cap="none" strike="noStrike">
                        <a:solidFill>
                          <a:srgbClr val="708792"/>
                        </a:solidFill>
                        <a:latin typeface="Trebuchet MS"/>
                        <a:ea typeface="Trebuchet MS"/>
                        <a:cs typeface="Trebuchet MS"/>
                        <a:sym typeface="Trebuchet MS"/>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2,8</a:t>
                      </a:r>
                      <a:endParaRPr sz="1100" u="none" cap="none" strike="noStrike">
                        <a:solidFill>
                          <a:srgbClr val="708792"/>
                        </a:solidFill>
                        <a:latin typeface="Trebuchet MS"/>
                        <a:ea typeface="Trebuchet MS"/>
                        <a:cs typeface="Trebuchet MS"/>
                        <a:sym typeface="Trebuchet MS"/>
                      </a:endParaRPr>
                    </a:p>
                  </a:txBody>
                  <a:tcPr marT="91425" marB="91425" marR="91425" marL="91425">
                    <a:lnB cap="flat" cmpd="sng" w="9525">
                      <a:solidFill>
                        <a:srgbClr val="9E9E9E"/>
                      </a:solidFill>
                      <a:prstDash val="solid"/>
                      <a:round/>
                      <a:headEnd len="sm" w="sm" type="none"/>
                      <a:tailEnd len="sm" w="sm" type="none"/>
                    </a:lnB>
                  </a:tcPr>
                </a:tc>
              </a:tr>
              <a:tr h="291125">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A3</a:t>
                      </a:r>
                      <a:endParaRPr sz="1100" u="none" cap="none" strike="noStrike">
                        <a:solidFill>
                          <a:schemeClr val="lt1"/>
                        </a:solidFill>
                        <a:latin typeface="Trebuchet MS"/>
                        <a:ea typeface="Trebuchet MS"/>
                        <a:cs typeface="Trebuchet MS"/>
                        <a:sym typeface="Trebuchet MS"/>
                      </a:endParaRPr>
                    </a:p>
                  </a:txBody>
                  <a:tcPr marT="91425" marB="91425" marR="91425" marL="91425">
                    <a:lnR cap="flat" cmpd="sng" w="9525">
                      <a:solidFill>
                        <a:srgbClr val="9E9E9E"/>
                      </a:solidFill>
                      <a:prstDash val="solid"/>
                      <a:round/>
                      <a:headEnd len="sm" w="sm" type="none"/>
                      <a:tailEnd len="sm" w="sm" type="none"/>
                    </a:lnR>
                    <a:solidFill>
                      <a:srgbClr val="90ABB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Energia</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90ABB1"/>
                    </a:solidFill>
                  </a:tcPr>
                </a:tc>
                <a:tc gridSpan="2">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Criteri di Esposizione</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90ABB1"/>
                    </a:solidFill>
                  </a:tcPr>
                </a:tc>
                <a:tc hMerge="1"/>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Indicatore di Esposizione</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Unità </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Valore</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A3.1</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Rischio di danno per le linee elettriche</a:t>
                      </a:r>
                      <a:endParaRPr b="0" i="0" sz="1100" u="none" cap="none" strike="noStrike">
                        <a:solidFill>
                          <a:srgbClr val="708792"/>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E.A3.1</a:t>
                      </a:r>
                      <a:endParaRPr sz="1100" u="none" cap="none" strike="noStrike">
                        <a:solidFill>
                          <a:srgbClr val="708792"/>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Linee elettriche esposte</a:t>
                      </a:r>
                      <a:endParaRPr b="0" i="0" sz="1100" u="none" cap="none" strike="noStrike">
                        <a:solidFill>
                          <a:srgbClr val="708792"/>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Quota di linee elettriche esposte</a:t>
                      </a:r>
                      <a:endParaRPr b="0" i="0" sz="1100" u="none" cap="none" strike="noStrike">
                        <a:solidFill>
                          <a:srgbClr val="708792"/>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a:t>
                      </a:r>
                      <a:endParaRPr sz="1100" u="none" cap="none" strike="noStrike">
                        <a:solidFill>
                          <a:srgbClr val="708792"/>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90</a:t>
                      </a:r>
                      <a:endParaRPr sz="1100" u="none" cap="none" strike="noStrike">
                        <a:solidFill>
                          <a:srgbClr val="708792"/>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r>
            </a:tbl>
          </a:graphicData>
        </a:graphic>
      </p:graphicFrame>
      <p:sp>
        <p:nvSpPr>
          <p:cNvPr id="482" name="Google Shape;482;p22"/>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483" name="Google Shape;483;p22"/>
          <p:cNvGrpSpPr/>
          <p:nvPr/>
        </p:nvGrpSpPr>
        <p:grpSpPr>
          <a:xfrm>
            <a:off x="8305799" y="4495700"/>
            <a:ext cx="838201" cy="594981"/>
            <a:chOff x="6739053" y="4087216"/>
            <a:chExt cx="838201" cy="594981"/>
          </a:xfrm>
        </p:grpSpPr>
        <p:sp>
          <p:nvSpPr>
            <p:cNvPr id="484" name="Google Shape;484;p22"/>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485" name="Google Shape;485;p22"/>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486" name="Google Shape;486;p22"/>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87" name="Google Shape;487;p22"/>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22</a:t>
            </a:r>
            <a:endParaRPr b="0" i="0" sz="1400" u="none" cap="none" strike="noStrike">
              <a:solidFill>
                <a:schemeClr val="lt1"/>
              </a:solidFill>
              <a:latin typeface="Arial"/>
              <a:ea typeface="Arial"/>
              <a:cs typeface="Arial"/>
              <a:sym typeface="Arial"/>
            </a:endParaRPr>
          </a:p>
        </p:txBody>
      </p:sp>
      <p:sp>
        <p:nvSpPr>
          <p:cNvPr id="488" name="Google Shape;488;p22"/>
          <p:cNvSpPr txBox="1"/>
          <p:nvPr/>
        </p:nvSpPr>
        <p:spPr>
          <a:xfrm>
            <a:off x="638700" y="17535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23"/>
          <p:cNvSpPr txBox="1"/>
          <p:nvPr/>
        </p:nvSpPr>
        <p:spPr>
          <a:xfrm>
            <a:off x="613300" y="690825"/>
            <a:ext cx="65436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2 </a:t>
            </a:r>
            <a:endParaRPr b="1" i="0" sz="1600" u="none" cap="none" strike="noStrike">
              <a:solidFill>
                <a:srgbClr val="18BAA8"/>
              </a:solidFill>
              <a:latin typeface="Trebuchet MS"/>
              <a:ea typeface="Trebuchet MS"/>
              <a:cs typeface="Trebuchet MS"/>
              <a:sym typeface="Trebuchet MS"/>
            </a:endParaRPr>
          </a:p>
        </p:txBody>
      </p:sp>
      <p:sp>
        <p:nvSpPr>
          <p:cNvPr id="494" name="Google Shape;494;p23"/>
          <p:cNvSpPr txBox="1"/>
          <p:nvPr/>
        </p:nvSpPr>
        <p:spPr>
          <a:xfrm>
            <a:off x="612800" y="1091588"/>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s" sz="1200" u="none" cap="none" strike="noStrike">
                <a:solidFill>
                  <a:srgbClr val="53656D"/>
                </a:solidFill>
                <a:latin typeface="Trebuchet MS"/>
                <a:ea typeface="Trebuchet MS"/>
                <a:cs typeface="Trebuchet MS"/>
                <a:sym typeface="Trebuchet MS"/>
              </a:rPr>
              <a:t>Il valore degli Indicatori di esposizione associati alle Categorie di rischio viene calcolato</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53656D"/>
              </a:solidFill>
              <a:latin typeface="Trebuchet MS"/>
              <a:ea typeface="Trebuchet MS"/>
              <a:cs typeface="Trebuchet MS"/>
              <a:sym typeface="Trebuchet MS"/>
            </a:endParaRPr>
          </a:p>
        </p:txBody>
      </p:sp>
      <p:graphicFrame>
        <p:nvGraphicFramePr>
          <p:cNvPr id="495" name="Google Shape;495;p23"/>
          <p:cNvGraphicFramePr/>
          <p:nvPr/>
        </p:nvGraphicFramePr>
        <p:xfrm>
          <a:off x="306563" y="1530150"/>
          <a:ext cx="3000000" cy="3000000"/>
        </p:xfrm>
        <a:graphic>
          <a:graphicData uri="http://schemas.openxmlformats.org/drawingml/2006/table">
            <a:tbl>
              <a:tblPr>
                <a:noFill/>
                <a:tableStyleId>{3383FCCF-7B96-4F98-820F-0B5E1FBD0305}</a:tableStyleId>
              </a:tblPr>
              <a:tblGrid>
                <a:gridCol w="618500"/>
                <a:gridCol w="1887900"/>
                <a:gridCol w="708350"/>
                <a:gridCol w="1663200"/>
                <a:gridCol w="2286775"/>
                <a:gridCol w="683975"/>
                <a:gridCol w="682175"/>
              </a:tblGrid>
              <a:tr h="249375">
                <a:tc>
                  <a:txBody>
                    <a:bodyPr/>
                    <a:lstStyle/>
                    <a:p>
                      <a:pPr indent="0" lvl="0" marL="0" marR="0" rtl="0" algn="ctr">
                        <a:lnSpc>
                          <a:spcPct val="100000"/>
                        </a:lnSpc>
                        <a:spcBef>
                          <a:spcPts val="0"/>
                        </a:spcBef>
                        <a:spcAft>
                          <a:spcPts val="0"/>
                        </a:spcAft>
                        <a:buClr>
                          <a:srgbClr val="000000"/>
                        </a:buClr>
                        <a:buSzPts val="1100"/>
                        <a:buFont typeface="Arial"/>
                        <a:buNone/>
                      </a:pPr>
                      <a:r>
                        <a:rPr b="1" lang="es" sz="1100" u="none" cap="none" strike="noStrike">
                          <a:solidFill>
                            <a:schemeClr val="lt1"/>
                          </a:solidFill>
                          <a:latin typeface="Trebuchet MS"/>
                          <a:ea typeface="Trebuchet MS"/>
                          <a:cs typeface="Trebuchet MS"/>
                          <a:sym typeface="Trebuchet MS"/>
                        </a:rPr>
                        <a:t>C</a:t>
                      </a:r>
                      <a:endParaRPr b="1" sz="1100" u="none" cap="none" strike="noStrike">
                        <a:solidFill>
                          <a:schemeClr val="lt1"/>
                        </a:solidFill>
                        <a:latin typeface="Trebuchet MS"/>
                        <a:ea typeface="Trebuchet MS"/>
                        <a:cs typeface="Trebuchet MS"/>
                        <a:sym typeface="Trebuchet MS"/>
                      </a:endParaRPr>
                    </a:p>
                  </a:txBody>
                  <a:tcPr marT="91425" marB="91425" marR="91425" marL="91425">
                    <a:solidFill>
                      <a:srgbClr val="F6B26B"/>
                    </a:solidFill>
                  </a:tcPr>
                </a:tc>
                <a:tc gridSpan="6">
                  <a:txBody>
                    <a:bodyPr/>
                    <a:lstStyle/>
                    <a:p>
                      <a:pPr indent="0" lvl="0" marL="0" marR="0" rtl="0" algn="ctr">
                        <a:lnSpc>
                          <a:spcPct val="100000"/>
                        </a:lnSpc>
                        <a:spcBef>
                          <a:spcPts val="0"/>
                        </a:spcBef>
                        <a:spcAft>
                          <a:spcPts val="0"/>
                        </a:spcAft>
                        <a:buClr>
                          <a:srgbClr val="000000"/>
                        </a:buClr>
                        <a:buSzPts val="1100"/>
                        <a:buFont typeface="Arial"/>
                        <a:buNone/>
                      </a:pPr>
                      <a:r>
                        <a:rPr b="1" lang="es" sz="1100" u="none" cap="none" strike="noStrike">
                          <a:solidFill>
                            <a:schemeClr val="lt1"/>
                          </a:solidFill>
                          <a:latin typeface="Trebuchet MS"/>
                          <a:ea typeface="Trebuchet MS"/>
                          <a:cs typeface="Trebuchet MS"/>
                          <a:sym typeface="Trebuchet MS"/>
                        </a:rPr>
                        <a:t>Caldo Estremo</a:t>
                      </a:r>
                      <a:endParaRPr b="1" sz="1100" u="none" cap="none" strike="noStrike">
                        <a:solidFill>
                          <a:schemeClr val="lt1"/>
                        </a:solidFill>
                        <a:latin typeface="Trebuchet MS"/>
                        <a:ea typeface="Trebuchet MS"/>
                        <a:cs typeface="Trebuchet MS"/>
                        <a:sym typeface="Trebuchet MS"/>
                      </a:endParaRPr>
                    </a:p>
                  </a:txBody>
                  <a:tcPr marT="91425" marB="91425" marR="91425" marL="91425">
                    <a:solidFill>
                      <a:srgbClr val="F6B26B"/>
                    </a:solidFill>
                  </a:tcPr>
                </a:tc>
                <a:tc hMerge="1"/>
                <a:tc hMerge="1"/>
                <a:tc hMerge="1"/>
                <a:tc hMerge="1"/>
                <a:tc hMerge="1"/>
              </a:tr>
              <a:tr h="315925">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C3</a:t>
                      </a:r>
                      <a:endParaRPr sz="11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Energia</a:t>
                      </a:r>
                      <a:endParaRPr sz="11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gridSpan="2">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Criteri di Esposizione</a:t>
                      </a:r>
                      <a:endParaRPr sz="11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hMerge="1"/>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Indicatore di Esposizione</a:t>
                      </a:r>
                      <a:endParaRPr sz="11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Unità </a:t>
                      </a:r>
                      <a:endParaRPr sz="11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Valore</a:t>
                      </a:r>
                      <a:endParaRPr sz="11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C3.1</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 </a:t>
                      </a:r>
                      <a:r>
                        <a:rPr b="0" i="0" lang="es" sz="1100" u="none" cap="none" strike="noStrike">
                          <a:solidFill>
                            <a:srgbClr val="708792"/>
                          </a:solidFill>
                          <a:latin typeface="Trebuchet MS"/>
                          <a:ea typeface="Trebuchet MS"/>
                          <a:cs typeface="Trebuchet MS"/>
                          <a:sym typeface="Trebuchet MS"/>
                        </a:rPr>
                        <a:t>Rischio di danno per le infrastrutture della rete elettrica</a:t>
                      </a:r>
                      <a:endParaRPr b="0" i="0"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E.C3.1</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Densità della rete</a:t>
                      </a:r>
                      <a:endParaRPr b="0" i="0"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Lunghezza totale delle linee di trasmissione e distribuzione per unità di superficie.</a:t>
                      </a:r>
                      <a:endParaRPr b="0" i="0"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km/km²</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5,2</a:t>
                      </a:r>
                      <a:endParaRPr sz="11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C3.2</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Rischio di danno per le installazioni di energie rinnovabili (fotovoltaico)</a:t>
                      </a:r>
                      <a:endParaRPr b="0" i="0"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E.C3.2</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Densità di potenza fotovoltaica</a:t>
                      </a:r>
                      <a:endParaRPr b="0" i="0"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Densità di potenza fotovoltaica per unità di superficie</a:t>
                      </a:r>
                      <a:endParaRPr b="0" i="0"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kWp/km2</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50</a:t>
                      </a:r>
                      <a:endParaRPr sz="1100" u="none" cap="none" strike="noStrike">
                        <a:solidFill>
                          <a:srgbClr val="708792"/>
                        </a:solidFill>
                        <a:latin typeface="Trebuchet MS"/>
                        <a:ea typeface="Trebuchet MS"/>
                        <a:cs typeface="Trebuchet MS"/>
                        <a:sym typeface="Trebuchet MS"/>
                      </a:endParaRPr>
                    </a:p>
                  </a:txBody>
                  <a:tcPr marT="91425" marB="91425" marR="91425" marL="91425"/>
                </a:tc>
              </a:tr>
              <a:tr h="291125">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C8</a:t>
                      </a:r>
                      <a:endParaRPr sz="1100" u="none" cap="none" strike="noStrike">
                        <a:solidFill>
                          <a:schemeClr val="lt1"/>
                        </a:solidFill>
                        <a:latin typeface="Trebuchet MS"/>
                        <a:ea typeface="Trebuchet MS"/>
                        <a:cs typeface="Trebuchet MS"/>
                        <a:sym typeface="Trebuchet MS"/>
                      </a:endParaRPr>
                    </a:p>
                  </a:txBody>
                  <a:tcPr marT="91425" marB="91425" marR="91425" marL="91425">
                    <a:lnR cap="flat" cmpd="sng" w="9525">
                      <a:solidFill>
                        <a:srgbClr val="9E9E9E"/>
                      </a:solidFill>
                      <a:prstDash val="solid"/>
                      <a:round/>
                      <a:headEnd len="sm" w="sm" type="none"/>
                      <a:tailEnd len="sm" w="sm" type="none"/>
                    </a:lnR>
                    <a:solidFill>
                      <a:srgbClr val="90ABB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Salute</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solidFill>
                      <a:srgbClr val="90ABB1"/>
                    </a:solidFill>
                  </a:tcPr>
                </a:tc>
                <a:tc gridSpan="2">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Criteri di Esposizione</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solidFill>
                      <a:srgbClr val="90ABB1"/>
                    </a:solidFill>
                  </a:tcPr>
                </a:tc>
                <a:tc hMerge="1"/>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Indicatore di Esposizione</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Unit </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chemeClr val="lt1"/>
                          </a:solidFill>
                          <a:latin typeface="Trebuchet MS"/>
                          <a:ea typeface="Trebuchet MS"/>
                          <a:cs typeface="Trebuchet MS"/>
                          <a:sym typeface="Trebuchet MS"/>
                        </a:rPr>
                        <a:t>Value</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C8.1</a:t>
                      </a:r>
                      <a:endParaRPr sz="11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Rischio per la salute degli abitanti</a:t>
                      </a:r>
                      <a:endParaRPr b="0" i="0" sz="1100" u="none" cap="none" strike="noStrike">
                        <a:solidFill>
                          <a:srgbClr val="708792"/>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E.C8.1</a:t>
                      </a:r>
                      <a:endParaRPr sz="1100" u="none" cap="none" strike="noStrike">
                        <a:solidFill>
                          <a:srgbClr val="708792"/>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Densità di popolazione</a:t>
                      </a:r>
                      <a:endParaRPr b="0" i="0" sz="1100" u="none" cap="none" strike="noStrike">
                        <a:solidFill>
                          <a:srgbClr val="708792"/>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s" sz="1100" u="none" cap="none" strike="noStrike">
                          <a:solidFill>
                            <a:srgbClr val="708792"/>
                          </a:solidFill>
                          <a:latin typeface="Trebuchet MS"/>
                          <a:ea typeface="Trebuchet MS"/>
                          <a:cs typeface="Trebuchet MS"/>
                          <a:sym typeface="Trebuchet MS"/>
                        </a:rPr>
                        <a:t>Numero totale di abitanti diviso per l’area totale della zona urbana</a:t>
                      </a:r>
                      <a:endParaRPr/>
                    </a:p>
                    <a:p>
                      <a:pPr indent="0" lvl="0" marL="0" marR="0" rtl="0" algn="ctr">
                        <a:lnSpc>
                          <a:spcPct val="100000"/>
                        </a:lnSpc>
                        <a:spcBef>
                          <a:spcPts val="0"/>
                        </a:spcBef>
                        <a:spcAft>
                          <a:spcPts val="0"/>
                        </a:spcAft>
                        <a:buClr>
                          <a:srgbClr val="000000"/>
                        </a:buClr>
                        <a:buSzPts val="1100"/>
                        <a:buFont typeface="Arial"/>
                        <a:buNone/>
                      </a:pPr>
                      <a:r>
                        <a:t/>
                      </a:r>
                      <a:endParaRPr sz="1100" u="none" cap="none" strike="noStrike">
                        <a:solidFill>
                          <a:srgbClr val="708792"/>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n/km2</a:t>
                      </a:r>
                      <a:endParaRPr sz="1100" u="none" cap="none" strike="noStrike">
                        <a:solidFill>
                          <a:srgbClr val="708792"/>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100"/>
                        <a:buFont typeface="Arial"/>
                        <a:buNone/>
                      </a:pPr>
                      <a:r>
                        <a:rPr lang="es" sz="1100" u="none" cap="none" strike="noStrike">
                          <a:solidFill>
                            <a:srgbClr val="708792"/>
                          </a:solidFill>
                          <a:latin typeface="Trebuchet MS"/>
                          <a:ea typeface="Trebuchet MS"/>
                          <a:cs typeface="Trebuchet MS"/>
                          <a:sym typeface="Trebuchet MS"/>
                        </a:rPr>
                        <a:t>6590</a:t>
                      </a:r>
                      <a:endParaRPr sz="1100" u="none" cap="none" strike="noStrike">
                        <a:solidFill>
                          <a:srgbClr val="708792"/>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r>
            </a:tbl>
          </a:graphicData>
        </a:graphic>
      </p:graphicFrame>
      <p:sp>
        <p:nvSpPr>
          <p:cNvPr id="496" name="Google Shape;496;p23"/>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497" name="Google Shape;497;p23"/>
          <p:cNvGrpSpPr/>
          <p:nvPr/>
        </p:nvGrpSpPr>
        <p:grpSpPr>
          <a:xfrm>
            <a:off x="8305799" y="4495700"/>
            <a:ext cx="838201" cy="594981"/>
            <a:chOff x="6739053" y="4087216"/>
            <a:chExt cx="838201" cy="594981"/>
          </a:xfrm>
        </p:grpSpPr>
        <p:sp>
          <p:nvSpPr>
            <p:cNvPr id="498" name="Google Shape;498;p23"/>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499" name="Google Shape;499;p23"/>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500" name="Google Shape;500;p23"/>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01" name="Google Shape;501;p23"/>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23</a:t>
            </a:r>
            <a:endParaRPr b="0" i="0" sz="1400" u="none" cap="none" strike="noStrike">
              <a:solidFill>
                <a:schemeClr val="lt1"/>
              </a:solidFill>
              <a:latin typeface="Arial"/>
              <a:ea typeface="Arial"/>
              <a:cs typeface="Arial"/>
              <a:sym typeface="Arial"/>
            </a:endParaRPr>
          </a:p>
        </p:txBody>
      </p:sp>
      <p:sp>
        <p:nvSpPr>
          <p:cNvPr id="502" name="Google Shape;502;p23"/>
          <p:cNvSpPr txBox="1"/>
          <p:nvPr/>
        </p:nvSpPr>
        <p:spPr>
          <a:xfrm>
            <a:off x="638700" y="17535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24"/>
          <p:cNvSpPr/>
          <p:nvPr/>
        </p:nvSpPr>
        <p:spPr>
          <a:xfrm>
            <a:off x="6153500" y="3740613"/>
            <a:ext cx="1651200" cy="770100"/>
          </a:xfrm>
          <a:prstGeom prst="roundRect">
            <a:avLst>
              <a:gd fmla="val 16667" name="adj"/>
            </a:avLst>
          </a:prstGeom>
          <a:noFill/>
          <a:ln cap="flat" cmpd="sng" w="28575">
            <a:solidFill>
              <a:srgbClr val="48BAA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24"/>
          <p:cNvSpPr txBox="1"/>
          <p:nvPr/>
        </p:nvSpPr>
        <p:spPr>
          <a:xfrm>
            <a:off x="611600" y="1419675"/>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s" sz="1200" u="none" cap="none" strike="noStrike">
                <a:solidFill>
                  <a:srgbClr val="53656D"/>
                </a:solidFill>
                <a:latin typeface="Trebuchet MS"/>
                <a:ea typeface="Trebuchet MS"/>
                <a:cs typeface="Trebuchet MS"/>
                <a:sym typeface="Trebuchet MS"/>
              </a:rPr>
              <a:t>Il valore degli Indicatori di esposizione è </a:t>
            </a:r>
            <a:r>
              <a:rPr b="1" i="0" lang="es" sz="1200" u="none" cap="none" strike="noStrike">
                <a:solidFill>
                  <a:srgbClr val="18BAA8"/>
                </a:solidFill>
                <a:latin typeface="Trebuchet MS"/>
                <a:ea typeface="Trebuchet MS"/>
                <a:cs typeface="Trebuchet MS"/>
                <a:sym typeface="Trebuchet MS"/>
              </a:rPr>
              <a:t>normalizzato</a:t>
            </a:r>
            <a:r>
              <a:rPr b="0" i="0" lang="es" sz="1200" u="none" cap="none" strike="noStrike">
                <a:solidFill>
                  <a:srgbClr val="53656D"/>
                </a:solidFill>
                <a:latin typeface="Trebuchet MS"/>
                <a:ea typeface="Trebuchet MS"/>
                <a:cs typeface="Trebuchet MS"/>
                <a:sym typeface="Trebuchet MS"/>
              </a:rPr>
              <a:t> nell’intervallo 0-1 per calcolare il Valore di esposizione (EV).</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53656D"/>
              </a:solidFill>
              <a:latin typeface="Trebuchet MS"/>
              <a:ea typeface="Trebuchet MS"/>
              <a:cs typeface="Trebuchet MS"/>
              <a:sym typeface="Trebuchet MS"/>
            </a:endParaRPr>
          </a:p>
        </p:txBody>
      </p:sp>
      <p:graphicFrame>
        <p:nvGraphicFramePr>
          <p:cNvPr id="509" name="Google Shape;509;p24"/>
          <p:cNvGraphicFramePr/>
          <p:nvPr/>
        </p:nvGraphicFramePr>
        <p:xfrm>
          <a:off x="700500" y="1780816"/>
          <a:ext cx="3000000" cy="3000000"/>
        </p:xfrm>
        <a:graphic>
          <a:graphicData uri="http://schemas.openxmlformats.org/drawingml/2006/table">
            <a:tbl>
              <a:tblPr>
                <a:noFill/>
                <a:tableStyleId>{3383FCCF-7B96-4F98-820F-0B5E1FBD0305}</a:tableStyleId>
              </a:tblPr>
              <a:tblGrid>
                <a:gridCol w="652675"/>
                <a:gridCol w="1285175"/>
                <a:gridCol w="1769550"/>
                <a:gridCol w="2258775"/>
                <a:gridCol w="942150"/>
                <a:gridCol w="942150"/>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C8</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Salute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Criterio di Esposizione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Indicatore di Esposizione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Unità</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C8.1</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Rischio sanitario per gli abitanti</a:t>
                      </a:r>
                      <a:endParaRPr b="0" i="0"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Densità di popolazione</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Numero totale di abitanti diviso per l’area totale della zona urbana</a:t>
                      </a:r>
                      <a:endParaRPr/>
                    </a:p>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n/km2</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6590</a:t>
                      </a:r>
                      <a:endParaRPr sz="1200" u="none" cap="none" strike="noStrike">
                        <a:solidFill>
                          <a:srgbClr val="53656D"/>
                        </a:solidFill>
                        <a:latin typeface="Trebuchet MS"/>
                        <a:ea typeface="Trebuchet MS"/>
                        <a:cs typeface="Trebuchet MS"/>
                        <a:sym typeface="Trebuchet MS"/>
                      </a:endParaRPr>
                    </a:p>
                  </a:txBody>
                  <a:tcPr marT="91425" marB="91425" marR="91425" marL="91425"/>
                </a:tc>
              </a:tr>
            </a:tbl>
          </a:graphicData>
        </a:graphic>
      </p:graphicFrame>
      <p:graphicFrame>
        <p:nvGraphicFramePr>
          <p:cNvPr id="510" name="Google Shape;510;p24"/>
          <p:cNvGraphicFramePr/>
          <p:nvPr/>
        </p:nvGraphicFramePr>
        <p:xfrm>
          <a:off x="700500" y="3423823"/>
          <a:ext cx="3000000" cy="3000000"/>
        </p:xfrm>
        <a:graphic>
          <a:graphicData uri="http://schemas.openxmlformats.org/drawingml/2006/table">
            <a:tbl>
              <a:tblPr>
                <a:noFill/>
                <a:tableStyleId>{3383FCCF-7B96-4F98-820F-0B5E1FBD0305}</a:tableStyleId>
              </a:tblPr>
              <a:tblGrid>
                <a:gridCol w="2231625"/>
                <a:gridCol w="1223775"/>
                <a:gridCol w="1177425"/>
              </a:tblGrid>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Benchmark 1 - Critico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Xmax</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10000</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Benchmark 0- Ottimale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Xmin</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1000</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 dell’indicatore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Xi</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6590</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gridSpan="2">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Valore Normalizzato</a:t>
                      </a:r>
                      <a:endParaRPr sz="1200" u="none" cap="none" strike="noStrike">
                        <a:solidFill>
                          <a:srgbClr val="53656D"/>
                        </a:solidFill>
                        <a:latin typeface="Trebuchet MS"/>
                        <a:ea typeface="Trebuchet MS"/>
                        <a:cs typeface="Trebuchet MS"/>
                        <a:sym typeface="Trebuchet MS"/>
                      </a:endParaRPr>
                    </a:p>
                  </a:txBody>
                  <a:tcPr marT="91425" marB="91425" marR="91425" marL="91425"/>
                </a:tc>
                <a:tc hMerge="1"/>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0,6</a:t>
                      </a:r>
                      <a:endParaRPr sz="1200" u="none" cap="none" strike="noStrike">
                        <a:solidFill>
                          <a:srgbClr val="53656D"/>
                        </a:solidFill>
                        <a:latin typeface="Trebuchet MS"/>
                        <a:ea typeface="Trebuchet MS"/>
                        <a:cs typeface="Trebuchet MS"/>
                        <a:sym typeface="Trebuchet MS"/>
                      </a:endParaRPr>
                    </a:p>
                  </a:txBody>
                  <a:tcPr marT="91425" marB="91425" marR="91425" marL="91425"/>
                </a:tc>
              </a:tr>
            </a:tbl>
          </a:graphicData>
        </a:graphic>
      </p:graphicFrame>
      <p:sp>
        <p:nvSpPr>
          <p:cNvPr id="511" name="Google Shape;511;p24"/>
          <p:cNvSpPr txBox="1"/>
          <p:nvPr/>
        </p:nvSpPr>
        <p:spPr>
          <a:xfrm>
            <a:off x="700500" y="3049611"/>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Tipo: Minore è meglio</a:t>
            </a:r>
            <a:endParaRPr b="0" i="0" sz="1200" u="none" cap="none" strike="noStrike">
              <a:solidFill>
                <a:srgbClr val="53656D"/>
              </a:solidFill>
              <a:latin typeface="Trebuchet MS"/>
              <a:ea typeface="Trebuchet MS"/>
              <a:cs typeface="Trebuchet MS"/>
              <a:sym typeface="Trebuchet MS"/>
            </a:endParaRPr>
          </a:p>
        </p:txBody>
      </p:sp>
      <p:grpSp>
        <p:nvGrpSpPr>
          <p:cNvPr id="512" name="Google Shape;512;p24"/>
          <p:cNvGrpSpPr/>
          <p:nvPr/>
        </p:nvGrpSpPr>
        <p:grpSpPr>
          <a:xfrm>
            <a:off x="6256700" y="3791863"/>
            <a:ext cx="2184300" cy="718850"/>
            <a:chOff x="6077400" y="3760550"/>
            <a:chExt cx="2184300" cy="718850"/>
          </a:xfrm>
        </p:grpSpPr>
        <p:sp>
          <p:nvSpPr>
            <p:cNvPr id="513" name="Google Shape;513;p24"/>
            <p:cNvSpPr txBox="1"/>
            <p:nvPr/>
          </p:nvSpPr>
          <p:spPr>
            <a:xfrm>
              <a:off x="6077400" y="3760550"/>
              <a:ext cx="2184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Nv = Xi - Xmin </a:t>
              </a:r>
              <a:endParaRPr b="0" i="0" sz="1200" u="none" cap="none" strike="noStrike">
                <a:solidFill>
                  <a:srgbClr val="53656D"/>
                </a:solidFill>
                <a:latin typeface="Trebuchet MS"/>
                <a:ea typeface="Trebuchet MS"/>
                <a:cs typeface="Trebuchet MS"/>
                <a:sym typeface="Trebuchet MS"/>
              </a:endParaRPr>
            </a:p>
          </p:txBody>
        </p:sp>
        <p:sp>
          <p:nvSpPr>
            <p:cNvPr id="514" name="Google Shape;514;p24"/>
            <p:cNvSpPr txBox="1"/>
            <p:nvPr/>
          </p:nvSpPr>
          <p:spPr>
            <a:xfrm>
              <a:off x="6374325" y="3996400"/>
              <a:ext cx="1116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Xmax - Xmin </a:t>
              </a:r>
              <a:endParaRPr b="0" i="0" sz="1200" u="none" cap="none" strike="noStrike">
                <a:solidFill>
                  <a:srgbClr val="53656D"/>
                </a:solidFill>
                <a:latin typeface="Trebuchet MS"/>
                <a:ea typeface="Trebuchet MS"/>
                <a:cs typeface="Trebuchet MS"/>
                <a:sym typeface="Trebuchet MS"/>
              </a:endParaRPr>
            </a:p>
          </p:txBody>
        </p:sp>
        <p:cxnSp>
          <p:nvCxnSpPr>
            <p:cNvPr id="515" name="Google Shape;515;p24"/>
            <p:cNvCxnSpPr/>
            <p:nvPr/>
          </p:nvCxnSpPr>
          <p:spPr>
            <a:xfrm>
              <a:off x="6374325" y="4085500"/>
              <a:ext cx="1116300" cy="0"/>
            </a:xfrm>
            <a:prstGeom prst="straightConnector1">
              <a:avLst/>
            </a:prstGeom>
            <a:noFill/>
            <a:ln cap="flat" cmpd="sng" w="9525">
              <a:solidFill>
                <a:schemeClr val="dk2"/>
              </a:solidFill>
              <a:prstDash val="solid"/>
              <a:round/>
              <a:headEnd len="sm" w="sm" type="none"/>
              <a:tailEnd len="sm" w="sm" type="none"/>
            </a:ln>
          </p:spPr>
        </p:cxnSp>
      </p:grpSp>
      <p:sp>
        <p:nvSpPr>
          <p:cNvPr id="516" name="Google Shape;516;p24"/>
          <p:cNvSpPr txBox="1"/>
          <p:nvPr/>
        </p:nvSpPr>
        <p:spPr>
          <a:xfrm>
            <a:off x="613300" y="785075"/>
            <a:ext cx="10209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2</a:t>
            </a:r>
            <a:endParaRPr b="1" i="0" sz="1600" u="none" cap="none" strike="noStrike">
              <a:solidFill>
                <a:srgbClr val="18BAA8"/>
              </a:solidFill>
              <a:latin typeface="Trebuchet MS"/>
              <a:ea typeface="Trebuchet MS"/>
              <a:cs typeface="Trebuchet MS"/>
              <a:sym typeface="Trebuchet MS"/>
            </a:endParaRPr>
          </a:p>
        </p:txBody>
      </p:sp>
      <p:sp>
        <p:nvSpPr>
          <p:cNvPr id="517" name="Google Shape;517;p24"/>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518" name="Google Shape;518;p24"/>
          <p:cNvGrpSpPr/>
          <p:nvPr/>
        </p:nvGrpSpPr>
        <p:grpSpPr>
          <a:xfrm>
            <a:off x="8305799" y="4495700"/>
            <a:ext cx="838201" cy="594981"/>
            <a:chOff x="6739053" y="4087216"/>
            <a:chExt cx="838201" cy="594981"/>
          </a:xfrm>
        </p:grpSpPr>
        <p:sp>
          <p:nvSpPr>
            <p:cNvPr id="519" name="Google Shape;519;p24"/>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520" name="Google Shape;520;p24"/>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521" name="Google Shape;521;p24"/>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22" name="Google Shape;522;p24"/>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24</a:t>
            </a:r>
            <a:endParaRPr b="0" i="0" sz="1400" u="none" cap="none" strike="noStrike">
              <a:solidFill>
                <a:schemeClr val="lt1"/>
              </a:solidFill>
              <a:latin typeface="Arial"/>
              <a:ea typeface="Arial"/>
              <a:cs typeface="Arial"/>
              <a:sym typeface="Arial"/>
            </a:endParaRPr>
          </a:p>
        </p:txBody>
      </p:sp>
      <p:sp>
        <p:nvSpPr>
          <p:cNvPr id="523" name="Google Shape;523;p24"/>
          <p:cNvSpPr txBox="1"/>
          <p:nvPr/>
        </p:nvSpPr>
        <p:spPr>
          <a:xfrm>
            <a:off x="638700" y="27695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25"/>
          <p:cNvSpPr txBox="1"/>
          <p:nvPr/>
        </p:nvSpPr>
        <p:spPr>
          <a:xfrm>
            <a:off x="605866" y="1375533"/>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Tabella con i Valori di esposizione calcolati per tutte le Categorie di rischio</a:t>
            </a:r>
            <a:endParaRPr b="0" i="0" sz="1200" u="none" cap="none" strike="noStrike">
              <a:solidFill>
                <a:srgbClr val="53656D"/>
              </a:solidFill>
              <a:latin typeface="Trebuchet MS"/>
              <a:ea typeface="Trebuchet MS"/>
              <a:cs typeface="Trebuchet MS"/>
              <a:sym typeface="Trebuchet MS"/>
            </a:endParaRPr>
          </a:p>
        </p:txBody>
      </p:sp>
      <p:graphicFrame>
        <p:nvGraphicFramePr>
          <p:cNvPr id="529" name="Google Shape;529;p25"/>
          <p:cNvGraphicFramePr/>
          <p:nvPr/>
        </p:nvGraphicFramePr>
        <p:xfrm>
          <a:off x="1239700" y="1826463"/>
          <a:ext cx="3000000" cy="3000000"/>
        </p:xfrm>
        <a:graphic>
          <a:graphicData uri="http://schemas.openxmlformats.org/drawingml/2006/table">
            <a:tbl>
              <a:tblPr>
                <a:noFill/>
                <a:tableStyleId>{3383FCCF-7B96-4F98-820F-0B5E1FBD0305}</a:tableStyleId>
              </a:tblPr>
              <a:tblGrid>
                <a:gridCol w="652675"/>
                <a:gridCol w="4784650"/>
                <a:gridCol w="133347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b="1" lang="es" sz="1200" u="none" cap="none" strike="noStrike">
                          <a:solidFill>
                            <a:schemeClr val="lt1"/>
                          </a:solidFill>
                          <a:latin typeface="Trebuchet MS"/>
                          <a:ea typeface="Trebuchet MS"/>
                          <a:cs typeface="Trebuchet MS"/>
                          <a:sym typeface="Trebuchet MS"/>
                        </a:rPr>
                        <a:t>A</a:t>
                      </a:r>
                      <a:endParaRPr b="1" sz="1200" u="none" cap="none" strike="noStrike">
                        <a:solidFill>
                          <a:schemeClr val="lt1"/>
                        </a:solidFill>
                        <a:latin typeface="Trebuchet MS"/>
                        <a:ea typeface="Trebuchet MS"/>
                        <a:cs typeface="Trebuchet MS"/>
                        <a:sym typeface="Trebuchet MS"/>
                      </a:endParaRPr>
                    </a:p>
                  </a:txBody>
                  <a:tcPr marT="91425" marB="91425" marR="91425" marL="91425">
                    <a:solidFill>
                      <a:srgbClr val="6FA8DC"/>
                    </a:solidFill>
                  </a:tcPr>
                </a:tc>
                <a:tc gridSpan="2">
                  <a:txBody>
                    <a:bodyPr/>
                    <a:lstStyle/>
                    <a:p>
                      <a:pPr indent="0" lvl="0" marL="0" marR="0" rtl="0" algn="ctr">
                        <a:lnSpc>
                          <a:spcPct val="100000"/>
                        </a:lnSpc>
                        <a:spcBef>
                          <a:spcPts val="0"/>
                        </a:spcBef>
                        <a:spcAft>
                          <a:spcPts val="0"/>
                        </a:spcAft>
                        <a:buClr>
                          <a:srgbClr val="000000"/>
                        </a:buClr>
                        <a:buSzPts val="1200"/>
                        <a:buFont typeface="Arial"/>
                        <a:buNone/>
                      </a:pPr>
                      <a:r>
                        <a:rPr b="1" lang="es" sz="1200" u="none" cap="none" strike="noStrike">
                          <a:solidFill>
                            <a:schemeClr val="lt1"/>
                          </a:solidFill>
                          <a:latin typeface="Trebuchet MS"/>
                          <a:ea typeface="Trebuchet MS"/>
                          <a:cs typeface="Trebuchet MS"/>
                          <a:sym typeface="Trebuchet MS"/>
                        </a:rPr>
                        <a:t>Precipitazione intensa</a:t>
                      </a:r>
                      <a:endParaRPr b="1" sz="1200" u="none" cap="none" strike="noStrike">
                        <a:solidFill>
                          <a:schemeClr val="lt1"/>
                        </a:solidFill>
                        <a:latin typeface="Trebuchet MS"/>
                        <a:ea typeface="Trebuchet MS"/>
                        <a:cs typeface="Trebuchet MS"/>
                        <a:sym typeface="Trebuchet MS"/>
                      </a:endParaRPr>
                    </a:p>
                  </a:txBody>
                  <a:tcPr marT="91425" marB="91425" marR="91425" marL="91425">
                    <a:solidFill>
                      <a:srgbClr val="6FA8DC"/>
                    </a:solidFill>
                  </a:tcPr>
                </a:tc>
                <a:tc hMerge="1"/>
              </a:tr>
              <a:tr h="381000">
                <a:tc>
                  <a:txBody>
                    <a:bodyPr/>
                    <a:lstStyle/>
                    <a:p>
                      <a:pPr indent="0" lvl="0" marL="0" marR="0" rtl="0" algn="ctr">
                        <a:lnSpc>
                          <a:spcPct val="100000"/>
                        </a:lnSpc>
                        <a:spcBef>
                          <a:spcPts val="0"/>
                        </a:spcBef>
                        <a:spcAft>
                          <a:spcPts val="0"/>
                        </a:spcAft>
                        <a:buClr>
                          <a:srgbClr val="000000"/>
                        </a:buClr>
                        <a:buSzPts val="1200"/>
                        <a:buFont typeface="Arial"/>
                        <a:buNone/>
                      </a:pPr>
                      <a:r>
                        <a:rPr b="1" lang="es" sz="1200" u="none" cap="none" strike="noStrike">
                          <a:solidFill>
                            <a:schemeClr val="lt1"/>
                          </a:solidFill>
                          <a:latin typeface="Trebuchet MS"/>
                          <a:ea typeface="Trebuchet MS"/>
                          <a:cs typeface="Trebuchet MS"/>
                          <a:sym typeface="Trebuchet MS"/>
                        </a:rPr>
                        <a:t>A2</a:t>
                      </a:r>
                      <a:endParaRPr b="1"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s" sz="1200" u="none" cap="none" strike="noStrike">
                          <a:solidFill>
                            <a:schemeClr val="lt1"/>
                          </a:solidFill>
                          <a:latin typeface="Trebuchet MS"/>
                          <a:ea typeface="Trebuchet MS"/>
                          <a:cs typeface="Trebuchet MS"/>
                          <a:sym typeface="Trebuchet MS"/>
                        </a:rPr>
                        <a:t>Trasporti</a:t>
                      </a:r>
                      <a:endParaRPr b="1" sz="1400" u="none" cap="none" strike="noStrike">
                        <a:solidFill>
                          <a:schemeClr val="lt1"/>
                        </a:solidFill>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1" lang="es" sz="1200" u="none" cap="none" strike="noStrike">
                          <a:solidFill>
                            <a:schemeClr val="lt1"/>
                          </a:solidFill>
                          <a:latin typeface="Trebuchet MS"/>
                          <a:ea typeface="Trebuchet MS"/>
                          <a:cs typeface="Trebuchet MS"/>
                          <a:sym typeface="Trebuchet MS"/>
                        </a:rPr>
                        <a:t>EV</a:t>
                      </a:r>
                      <a:endParaRPr b="1" sz="1400" u="none" cap="none" strike="noStrike">
                        <a:solidFill>
                          <a:schemeClr val="lt1"/>
                        </a:solidFill>
                      </a:endParaRPr>
                    </a:p>
                  </a:txBody>
                  <a:tcPr marT="91425" marB="91425" marR="91425" marL="91425">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A2.1</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Rischio di danno per le infrastrutture del trasporto pubblico</a:t>
                      </a:r>
                      <a:endParaRPr/>
                    </a:p>
                    <a:p>
                      <a:pPr indent="0" lvl="0" marL="0" marR="0" rtl="0" algn="l">
                        <a:lnSpc>
                          <a:spcPct val="100000"/>
                        </a:lnSpc>
                        <a:spcBef>
                          <a:spcPts val="0"/>
                        </a:spcBef>
                        <a:spcAft>
                          <a:spcPts val="0"/>
                        </a:spcAft>
                        <a:buClr>
                          <a:srgbClr val="000000"/>
                        </a:buClr>
                        <a:buSzPts val="1200"/>
                        <a:buFont typeface="Arial"/>
                        <a:buNone/>
                      </a:pPr>
                      <a:r>
                        <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0,8</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A2.3</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 </a:t>
                      </a:r>
                      <a:r>
                        <a:rPr b="0" i="0" lang="es" sz="1200" u="none" cap="none" strike="noStrike">
                          <a:solidFill>
                            <a:srgbClr val="53656D"/>
                          </a:solidFill>
                          <a:latin typeface="Trebuchet MS"/>
                          <a:ea typeface="Trebuchet MS"/>
                          <a:cs typeface="Trebuchet MS"/>
                          <a:sym typeface="Trebuchet MS"/>
                        </a:rPr>
                        <a:t>Rischio di danno per percorsi ciclabili e pedonali</a:t>
                      </a:r>
                      <a:endParaRPr b="0" i="0"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0,6</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A2.4</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 </a:t>
                      </a:r>
                      <a:r>
                        <a:rPr b="0" i="0" lang="es" sz="1200" u="none" cap="none" strike="noStrike">
                          <a:solidFill>
                            <a:srgbClr val="53656D"/>
                          </a:solidFill>
                          <a:latin typeface="Trebuchet MS"/>
                          <a:ea typeface="Trebuchet MS"/>
                          <a:cs typeface="Trebuchet MS"/>
                          <a:sym typeface="Trebuchet MS"/>
                        </a:rPr>
                        <a:t>Rischio di danno per la rete stradale</a:t>
                      </a:r>
                      <a:endParaRPr b="0" i="0"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0,7</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b="1" lang="es" sz="1200" u="none" cap="none" strike="noStrike">
                          <a:solidFill>
                            <a:schemeClr val="lt1"/>
                          </a:solidFill>
                          <a:latin typeface="Trebuchet MS"/>
                          <a:ea typeface="Trebuchet MS"/>
                          <a:cs typeface="Trebuchet MS"/>
                          <a:sym typeface="Trebuchet MS"/>
                        </a:rPr>
                        <a:t>A3</a:t>
                      </a:r>
                      <a:endParaRPr b="1"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s" sz="1200" u="none" cap="none" strike="noStrike">
                          <a:solidFill>
                            <a:schemeClr val="lt1"/>
                          </a:solidFill>
                          <a:latin typeface="Trebuchet MS"/>
                          <a:ea typeface="Trebuchet MS"/>
                          <a:cs typeface="Trebuchet MS"/>
                          <a:sym typeface="Trebuchet MS"/>
                        </a:rPr>
                        <a:t>Energia</a:t>
                      </a:r>
                      <a:endParaRPr b="1"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s" sz="1200" u="none" cap="none" strike="noStrike">
                          <a:solidFill>
                            <a:schemeClr val="lt1"/>
                          </a:solidFill>
                          <a:latin typeface="Trebuchet MS"/>
                          <a:ea typeface="Trebuchet MS"/>
                          <a:cs typeface="Trebuchet MS"/>
                          <a:sym typeface="Trebuchet MS"/>
                        </a:rPr>
                        <a:t>EV</a:t>
                      </a:r>
                      <a:endParaRPr b="1"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A3.1</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Rischio di danno per le linee elettriche</a:t>
                      </a:r>
                      <a:endParaRPr b="0" i="0"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0,8</a:t>
                      </a:r>
                      <a:endParaRPr sz="1200" u="none" cap="none" strike="noStrike">
                        <a:solidFill>
                          <a:srgbClr val="53656D"/>
                        </a:solidFill>
                        <a:latin typeface="Trebuchet MS"/>
                        <a:ea typeface="Trebuchet MS"/>
                        <a:cs typeface="Trebuchet MS"/>
                        <a:sym typeface="Trebuchet MS"/>
                      </a:endParaRPr>
                    </a:p>
                  </a:txBody>
                  <a:tcPr marT="91425" marB="91425" marR="91425" marL="91425"/>
                </a:tc>
              </a:tr>
            </a:tbl>
          </a:graphicData>
        </a:graphic>
      </p:graphicFrame>
      <p:sp>
        <p:nvSpPr>
          <p:cNvPr id="530" name="Google Shape;530;p25"/>
          <p:cNvSpPr txBox="1"/>
          <p:nvPr/>
        </p:nvSpPr>
        <p:spPr>
          <a:xfrm>
            <a:off x="613300" y="848575"/>
            <a:ext cx="10209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2</a:t>
            </a:r>
            <a:endParaRPr b="1" i="0" sz="1600" u="none" cap="none" strike="noStrike">
              <a:solidFill>
                <a:srgbClr val="18BAA8"/>
              </a:solidFill>
              <a:latin typeface="Trebuchet MS"/>
              <a:ea typeface="Trebuchet MS"/>
              <a:cs typeface="Trebuchet MS"/>
              <a:sym typeface="Trebuchet MS"/>
            </a:endParaRPr>
          </a:p>
        </p:txBody>
      </p:sp>
      <p:sp>
        <p:nvSpPr>
          <p:cNvPr id="531" name="Google Shape;531;p25"/>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532" name="Google Shape;532;p25"/>
          <p:cNvGrpSpPr/>
          <p:nvPr/>
        </p:nvGrpSpPr>
        <p:grpSpPr>
          <a:xfrm>
            <a:off x="8305799" y="4495700"/>
            <a:ext cx="838201" cy="594981"/>
            <a:chOff x="6739053" y="4087216"/>
            <a:chExt cx="838201" cy="594981"/>
          </a:xfrm>
        </p:grpSpPr>
        <p:sp>
          <p:nvSpPr>
            <p:cNvPr id="533" name="Google Shape;533;p25"/>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534" name="Google Shape;534;p25"/>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535" name="Google Shape;535;p25"/>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36" name="Google Shape;536;p25"/>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25</a:t>
            </a:r>
            <a:endParaRPr b="0" i="0" sz="1400" u="none" cap="none" strike="noStrike">
              <a:solidFill>
                <a:schemeClr val="lt1"/>
              </a:solidFill>
              <a:latin typeface="Arial"/>
              <a:ea typeface="Arial"/>
              <a:cs typeface="Arial"/>
              <a:sym typeface="Arial"/>
            </a:endParaRPr>
          </a:p>
        </p:txBody>
      </p:sp>
      <p:sp>
        <p:nvSpPr>
          <p:cNvPr id="537" name="Google Shape;537;p25"/>
          <p:cNvSpPr txBox="1"/>
          <p:nvPr/>
        </p:nvSpPr>
        <p:spPr>
          <a:xfrm>
            <a:off x="638700" y="27695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 name="Shape 541"/>
        <p:cNvGrpSpPr/>
        <p:nvPr/>
      </p:nvGrpSpPr>
      <p:grpSpPr>
        <a:xfrm>
          <a:off x="0" y="0"/>
          <a:ext cx="0" cy="0"/>
          <a:chOff x="0" y="0"/>
          <a:chExt cx="0" cy="0"/>
        </a:xfrm>
      </p:grpSpPr>
      <p:sp>
        <p:nvSpPr>
          <p:cNvPr id="542" name="Google Shape;542;p26"/>
          <p:cNvSpPr txBox="1"/>
          <p:nvPr/>
        </p:nvSpPr>
        <p:spPr>
          <a:xfrm>
            <a:off x="638700" y="1428429"/>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Tabella con i valori di esposizione calcolati per tutte le Categorie di rischio</a:t>
            </a:r>
            <a:endParaRPr b="0" i="0" sz="1200" u="none" cap="none" strike="noStrike">
              <a:solidFill>
                <a:srgbClr val="53656D"/>
              </a:solidFill>
              <a:latin typeface="Trebuchet MS"/>
              <a:ea typeface="Trebuchet MS"/>
              <a:cs typeface="Trebuchet MS"/>
              <a:sym typeface="Trebuchet MS"/>
            </a:endParaRPr>
          </a:p>
        </p:txBody>
      </p:sp>
      <p:graphicFrame>
        <p:nvGraphicFramePr>
          <p:cNvPr id="543" name="Google Shape;543;p26"/>
          <p:cNvGraphicFramePr/>
          <p:nvPr/>
        </p:nvGraphicFramePr>
        <p:xfrm>
          <a:off x="1239700" y="1826463"/>
          <a:ext cx="3000000" cy="3000000"/>
        </p:xfrm>
        <a:graphic>
          <a:graphicData uri="http://schemas.openxmlformats.org/drawingml/2006/table">
            <a:tbl>
              <a:tblPr>
                <a:noFill/>
                <a:tableStyleId>{3383FCCF-7B96-4F98-820F-0B5E1FBD0305}</a:tableStyleId>
              </a:tblPr>
              <a:tblGrid>
                <a:gridCol w="652675"/>
                <a:gridCol w="3778975"/>
                <a:gridCol w="2339150"/>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b="1" lang="es" sz="1200" u="none" cap="none" strike="noStrike">
                          <a:solidFill>
                            <a:schemeClr val="lt1"/>
                          </a:solidFill>
                          <a:latin typeface="Trebuchet MS"/>
                          <a:ea typeface="Trebuchet MS"/>
                          <a:cs typeface="Trebuchet MS"/>
                          <a:sym typeface="Trebuchet MS"/>
                        </a:rPr>
                        <a:t>C</a:t>
                      </a:r>
                      <a:endParaRPr b="1" sz="1200" u="none" cap="none" strike="noStrike">
                        <a:solidFill>
                          <a:schemeClr val="lt1"/>
                        </a:solidFill>
                        <a:latin typeface="Trebuchet MS"/>
                        <a:ea typeface="Trebuchet MS"/>
                        <a:cs typeface="Trebuchet MS"/>
                        <a:sym typeface="Trebuchet MS"/>
                      </a:endParaRPr>
                    </a:p>
                  </a:txBody>
                  <a:tcPr marT="91425" marB="91425" marR="91425" marL="91425">
                    <a:solidFill>
                      <a:srgbClr val="F6B26B"/>
                    </a:solidFill>
                  </a:tcPr>
                </a:tc>
                <a:tc gridSpan="2">
                  <a:txBody>
                    <a:bodyPr/>
                    <a:lstStyle/>
                    <a:p>
                      <a:pPr indent="0" lvl="0" marL="0" marR="0" rtl="0" algn="ctr">
                        <a:lnSpc>
                          <a:spcPct val="100000"/>
                        </a:lnSpc>
                        <a:spcBef>
                          <a:spcPts val="0"/>
                        </a:spcBef>
                        <a:spcAft>
                          <a:spcPts val="0"/>
                        </a:spcAft>
                        <a:buClr>
                          <a:srgbClr val="000000"/>
                        </a:buClr>
                        <a:buSzPts val="1200"/>
                        <a:buFont typeface="Arial"/>
                        <a:buNone/>
                      </a:pPr>
                      <a:r>
                        <a:rPr b="1" lang="es" sz="1200" u="none" cap="none" strike="noStrike">
                          <a:solidFill>
                            <a:schemeClr val="lt1"/>
                          </a:solidFill>
                          <a:latin typeface="Trebuchet MS"/>
                          <a:ea typeface="Trebuchet MS"/>
                          <a:cs typeface="Trebuchet MS"/>
                          <a:sym typeface="Trebuchet MS"/>
                        </a:rPr>
                        <a:t>Temperature Estreme</a:t>
                      </a:r>
                      <a:endParaRPr b="1" sz="1200" u="none" cap="none" strike="noStrike">
                        <a:solidFill>
                          <a:schemeClr val="lt1"/>
                        </a:solidFill>
                        <a:latin typeface="Trebuchet MS"/>
                        <a:ea typeface="Trebuchet MS"/>
                        <a:cs typeface="Trebuchet MS"/>
                        <a:sym typeface="Trebuchet MS"/>
                      </a:endParaRPr>
                    </a:p>
                  </a:txBody>
                  <a:tcPr marT="91425" marB="91425" marR="91425" marL="91425">
                    <a:solidFill>
                      <a:srgbClr val="F6B26B"/>
                    </a:solidFill>
                  </a:tcPr>
                </a:tc>
                <a:tc hMerge="1"/>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C3</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Energia</a:t>
                      </a:r>
                      <a:endParaRPr sz="1400" u="none" cap="none" strike="noStrike">
                        <a:solidFill>
                          <a:schemeClr val="lt1"/>
                        </a:solidFill>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EV</a:t>
                      </a:r>
                      <a:endParaRPr sz="1400" u="none" cap="none" strike="noStrike">
                        <a:solidFill>
                          <a:schemeClr val="lt1"/>
                        </a:solidFill>
                      </a:endParaRPr>
                    </a:p>
                  </a:txBody>
                  <a:tcPr marT="91425" marB="91425" marR="91425" marL="91425">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C3.1</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Rischio di danno per le infrastrutture della rete elettrica</a:t>
                      </a:r>
                      <a:endParaRPr b="0" i="0"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0,9</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C3.2</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Rischio di danno per le installazioni di energie rinnovabili</a:t>
                      </a:r>
                      <a:endParaRPr b="0" i="0"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0,7</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C8</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 Health</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s" sz="1200" u="none" cap="none" strike="noStrike">
                          <a:solidFill>
                            <a:schemeClr val="lt1"/>
                          </a:solidFill>
                          <a:latin typeface="Trebuchet MS"/>
                          <a:ea typeface="Trebuchet MS"/>
                          <a:cs typeface="Trebuchet MS"/>
                          <a:sym typeface="Trebuchet MS"/>
                        </a:rPr>
                        <a:t>EV</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C8.1</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Rischio sanitario per gli abitanti</a:t>
                      </a:r>
                      <a:endParaRPr b="0" i="0"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0,6</a:t>
                      </a:r>
                      <a:endParaRPr sz="1200" u="none" cap="none" strike="noStrike">
                        <a:solidFill>
                          <a:srgbClr val="53656D"/>
                        </a:solidFill>
                        <a:latin typeface="Trebuchet MS"/>
                        <a:ea typeface="Trebuchet MS"/>
                        <a:cs typeface="Trebuchet MS"/>
                        <a:sym typeface="Trebuchet MS"/>
                      </a:endParaRPr>
                    </a:p>
                  </a:txBody>
                  <a:tcPr marT="91425" marB="91425" marR="91425" marL="91425"/>
                </a:tc>
              </a:tr>
            </a:tbl>
          </a:graphicData>
        </a:graphic>
      </p:graphicFrame>
      <p:sp>
        <p:nvSpPr>
          <p:cNvPr id="544" name="Google Shape;544;p26"/>
          <p:cNvSpPr txBox="1"/>
          <p:nvPr/>
        </p:nvSpPr>
        <p:spPr>
          <a:xfrm>
            <a:off x="641875" y="829525"/>
            <a:ext cx="10209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2</a:t>
            </a:r>
            <a:endParaRPr b="1" i="0" sz="1600" u="none" cap="none" strike="noStrike">
              <a:solidFill>
                <a:srgbClr val="18BAA8"/>
              </a:solidFill>
              <a:latin typeface="Trebuchet MS"/>
              <a:ea typeface="Trebuchet MS"/>
              <a:cs typeface="Trebuchet MS"/>
              <a:sym typeface="Trebuchet MS"/>
            </a:endParaRPr>
          </a:p>
        </p:txBody>
      </p:sp>
      <p:sp>
        <p:nvSpPr>
          <p:cNvPr id="545" name="Google Shape;545;p26"/>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546" name="Google Shape;546;p26"/>
          <p:cNvGrpSpPr/>
          <p:nvPr/>
        </p:nvGrpSpPr>
        <p:grpSpPr>
          <a:xfrm>
            <a:off x="8305799" y="4495700"/>
            <a:ext cx="838201" cy="594981"/>
            <a:chOff x="6739053" y="4087216"/>
            <a:chExt cx="838201" cy="594981"/>
          </a:xfrm>
        </p:grpSpPr>
        <p:sp>
          <p:nvSpPr>
            <p:cNvPr id="547" name="Google Shape;547;p26"/>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548" name="Google Shape;548;p26"/>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549" name="Google Shape;549;p26"/>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50" name="Google Shape;550;p26"/>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26</a:t>
            </a:r>
            <a:endParaRPr b="0" i="0" sz="1400" u="none" cap="none" strike="noStrike">
              <a:solidFill>
                <a:schemeClr val="lt1"/>
              </a:solidFill>
              <a:latin typeface="Arial"/>
              <a:ea typeface="Arial"/>
              <a:cs typeface="Arial"/>
              <a:sym typeface="Arial"/>
            </a:endParaRPr>
          </a:p>
        </p:txBody>
      </p:sp>
      <p:sp>
        <p:nvSpPr>
          <p:cNvPr id="551" name="Google Shape;551;p26"/>
          <p:cNvSpPr txBox="1"/>
          <p:nvPr/>
        </p:nvSpPr>
        <p:spPr>
          <a:xfrm>
            <a:off x="638700" y="27695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27"/>
          <p:cNvSpPr txBox="1"/>
          <p:nvPr/>
        </p:nvSpPr>
        <p:spPr>
          <a:xfrm>
            <a:off x="613300" y="776097"/>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Il valore degli Indicatori di vulnerabilità delle Categorie di rischio viene calcolato (esempio per la Categoria di rischio C8.1)</a:t>
            </a:r>
            <a:endParaRPr b="0" i="0" sz="1200" u="none" cap="none" strike="noStrike">
              <a:solidFill>
                <a:srgbClr val="53656D"/>
              </a:solidFill>
              <a:latin typeface="Trebuchet MS"/>
              <a:ea typeface="Trebuchet MS"/>
              <a:cs typeface="Trebuchet MS"/>
              <a:sym typeface="Trebuchet MS"/>
            </a:endParaRPr>
          </a:p>
        </p:txBody>
      </p:sp>
      <p:sp>
        <p:nvSpPr>
          <p:cNvPr id="557" name="Google Shape;557;p27"/>
          <p:cNvSpPr txBox="1"/>
          <p:nvPr/>
        </p:nvSpPr>
        <p:spPr>
          <a:xfrm>
            <a:off x="613300" y="271204"/>
            <a:ext cx="768367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None/>
            </a:pPr>
            <a:r>
              <a:rPr b="1" i="0" lang="es" sz="1600" u="none" cap="none" strike="noStrike">
                <a:solidFill>
                  <a:srgbClr val="18BAA8"/>
                </a:solidFill>
                <a:latin typeface="Trebuchet MS"/>
                <a:ea typeface="Trebuchet MS"/>
                <a:cs typeface="Trebuchet MS"/>
                <a:sym typeface="Trebuchet MS"/>
              </a:rPr>
              <a:t>Punto 3/4/5 Calcolo dei valori di vulnerabilità per le Categorie di rischio</a:t>
            </a:r>
            <a:endParaRPr/>
          </a:p>
        </p:txBody>
      </p:sp>
      <p:graphicFrame>
        <p:nvGraphicFramePr>
          <p:cNvPr id="558" name="Google Shape;558;p27"/>
          <p:cNvGraphicFramePr/>
          <p:nvPr/>
        </p:nvGraphicFramePr>
        <p:xfrm>
          <a:off x="199204" y="1270077"/>
          <a:ext cx="3000000" cy="3000000"/>
        </p:xfrm>
        <a:graphic>
          <a:graphicData uri="http://schemas.openxmlformats.org/drawingml/2006/table">
            <a:tbl>
              <a:tblPr>
                <a:noFill/>
                <a:tableStyleId>{3383FCCF-7B96-4F98-820F-0B5E1FBD0305}</a:tableStyleId>
              </a:tblPr>
              <a:tblGrid>
                <a:gridCol w="1383375"/>
                <a:gridCol w="867425"/>
                <a:gridCol w="2546950"/>
                <a:gridCol w="2647800"/>
                <a:gridCol w="563500"/>
                <a:gridCol w="754025"/>
              </a:tblGrid>
              <a:tr h="381000">
                <a:tc rowSpan="7">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C8.1 </a:t>
                      </a:r>
                      <a:r>
                        <a:rPr b="0" i="0" lang="es" sz="1200" u="none" cap="none" strike="noStrike">
                          <a:solidFill>
                            <a:schemeClr val="lt1"/>
                          </a:solidFill>
                          <a:latin typeface="Trebuchet MS"/>
                          <a:ea typeface="Trebuchet MS"/>
                          <a:cs typeface="Trebuchet MS"/>
                          <a:sym typeface="Trebuchet MS"/>
                        </a:rPr>
                        <a:t>Rischio sanitario per gli abitanti</a:t>
                      </a:r>
                      <a:endParaRPr b="0" i="0"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Codice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Criterio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Indicatore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Unità </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C8.1.1</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Capacità delle superfici pavimentate di riflettere la radiazione solare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SRI medio</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n</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16</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C8.1.2</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Capacità dei tetti di riflettere la radiazione solare</a:t>
                      </a:r>
                      <a:endParaRPr/>
                    </a:p>
                    <a:p>
                      <a:pPr indent="0" lvl="0" marL="0" marR="0" rtl="0" algn="l">
                        <a:lnSpc>
                          <a:spcPct val="100000"/>
                        </a:lnSpc>
                        <a:spcBef>
                          <a:spcPts val="0"/>
                        </a:spcBef>
                        <a:spcAft>
                          <a:spcPts val="0"/>
                        </a:spcAft>
                        <a:buClr>
                          <a:srgbClr val="000000"/>
                        </a:buClr>
                        <a:buSzPts val="1200"/>
                        <a:buFont typeface="Arial"/>
                        <a:buNone/>
                      </a:pPr>
                      <a:r>
                        <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SRI medio</a:t>
                      </a:r>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n</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37</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C8.1.3</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Riflettività dell’area urbana</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Albedo medio</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n</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0,27</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C8.1.4</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Ombreggiatura delle superfici pavimentate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Quota di superfici pavimentate ombreggiate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20</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C8.1.5</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Visibilità del cielo</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Fattore medio di visibilità del cielo </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n</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0,74</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Disponibilità di aree verdi</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Quota di aree verdi sull’area totale della zona urbana</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19</a:t>
                      </a:r>
                      <a:endParaRPr sz="1200" u="none" cap="none" strike="noStrike">
                        <a:solidFill>
                          <a:srgbClr val="708792"/>
                        </a:solidFill>
                        <a:latin typeface="Trebuchet MS"/>
                        <a:ea typeface="Trebuchet MS"/>
                        <a:cs typeface="Trebuchet MS"/>
                        <a:sym typeface="Trebuchet MS"/>
                      </a:endParaRPr>
                    </a:p>
                  </a:txBody>
                  <a:tcPr marT="91425" marB="91425" marR="91425" marL="91425"/>
                </a:tc>
              </a:tr>
            </a:tbl>
          </a:graphicData>
        </a:graphic>
      </p:graphicFrame>
      <p:sp>
        <p:nvSpPr>
          <p:cNvPr id="559" name="Google Shape;559;p27"/>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560" name="Google Shape;560;p27"/>
          <p:cNvGrpSpPr/>
          <p:nvPr/>
        </p:nvGrpSpPr>
        <p:grpSpPr>
          <a:xfrm>
            <a:off x="8305799" y="4495700"/>
            <a:ext cx="838201" cy="594981"/>
            <a:chOff x="6739053" y="4087216"/>
            <a:chExt cx="838201" cy="594981"/>
          </a:xfrm>
        </p:grpSpPr>
        <p:sp>
          <p:nvSpPr>
            <p:cNvPr id="561" name="Google Shape;561;p27"/>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562" name="Google Shape;562;p27"/>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563" name="Google Shape;563;p27"/>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64" name="Google Shape;564;p27"/>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27</a:t>
            </a:r>
            <a:endParaRPr b="0" i="0" sz="1400" u="none" cap="none" strike="noStrike">
              <a:solidFill>
                <a:schemeClr val="lt1"/>
              </a:solidFill>
              <a:latin typeface="Arial"/>
              <a:ea typeface="Arial"/>
              <a:cs typeface="Arial"/>
              <a:sym typeface="Arial"/>
            </a:endParaRPr>
          </a:p>
        </p:txBody>
      </p:sp>
      <p:sp>
        <p:nvSpPr>
          <p:cNvPr id="565" name="Google Shape;565;p27"/>
          <p:cNvSpPr txBox="1"/>
          <p:nvPr/>
        </p:nvSpPr>
        <p:spPr>
          <a:xfrm>
            <a:off x="638700" y="-2385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28"/>
          <p:cNvSpPr txBox="1"/>
          <p:nvPr/>
        </p:nvSpPr>
        <p:spPr>
          <a:xfrm>
            <a:off x="651043" y="1106229"/>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s" sz="1200" u="none" cap="none" strike="noStrike">
                <a:solidFill>
                  <a:srgbClr val="53656D"/>
                </a:solidFill>
                <a:latin typeface="Trebuchet MS"/>
                <a:ea typeface="Trebuchet MS"/>
                <a:cs typeface="Trebuchet MS"/>
                <a:sym typeface="Trebuchet MS"/>
              </a:rPr>
              <a:t>Il valore degli Indicatori di vulnerabilità delle Categorie di rischio è normalizzato nell’intervallo 0-1 (esempio per il criterio C8.1.1)</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53656D"/>
              </a:solidFill>
              <a:latin typeface="Trebuchet MS"/>
              <a:ea typeface="Trebuchet MS"/>
              <a:cs typeface="Trebuchet MS"/>
              <a:sym typeface="Trebuchet MS"/>
            </a:endParaRPr>
          </a:p>
        </p:txBody>
      </p:sp>
      <p:sp>
        <p:nvSpPr>
          <p:cNvPr id="571" name="Google Shape;571;p28"/>
          <p:cNvSpPr txBox="1"/>
          <p:nvPr/>
        </p:nvSpPr>
        <p:spPr>
          <a:xfrm>
            <a:off x="613299" y="589645"/>
            <a:ext cx="7532079"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3/4/5 Calcolo dei valori di vulnerabilità per le Categorie di rischio</a:t>
            </a:r>
            <a:endParaRPr b="1" i="0" sz="1600" u="none" cap="none" strike="noStrike">
              <a:solidFill>
                <a:srgbClr val="18BAA8"/>
              </a:solidFill>
              <a:latin typeface="Trebuchet MS"/>
              <a:ea typeface="Trebuchet MS"/>
              <a:cs typeface="Trebuchet MS"/>
              <a:sym typeface="Trebuchet MS"/>
            </a:endParaRPr>
          </a:p>
        </p:txBody>
      </p:sp>
      <p:graphicFrame>
        <p:nvGraphicFramePr>
          <p:cNvPr id="572" name="Google Shape;572;p28"/>
          <p:cNvGraphicFramePr/>
          <p:nvPr/>
        </p:nvGraphicFramePr>
        <p:xfrm>
          <a:off x="613300" y="1765997"/>
          <a:ext cx="3000000" cy="3000000"/>
        </p:xfrm>
        <a:graphic>
          <a:graphicData uri="http://schemas.openxmlformats.org/drawingml/2006/table">
            <a:tbl>
              <a:tblPr>
                <a:noFill/>
                <a:tableStyleId>{3383FCCF-7B96-4F98-820F-0B5E1FBD0305}</a:tableStyleId>
              </a:tblPr>
              <a:tblGrid>
                <a:gridCol w="2755550"/>
                <a:gridCol w="870375"/>
                <a:gridCol w="563500"/>
                <a:gridCol w="67557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Criterio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Indicatore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Unità </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Capacità delle superfici pavimentate di riflettere la radiazione solare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SRI medio</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n</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16</a:t>
                      </a:r>
                      <a:endParaRPr sz="1200" u="none" cap="none" strike="noStrike">
                        <a:solidFill>
                          <a:srgbClr val="708792"/>
                        </a:solidFill>
                        <a:latin typeface="Trebuchet MS"/>
                        <a:ea typeface="Trebuchet MS"/>
                        <a:cs typeface="Trebuchet MS"/>
                        <a:sym typeface="Trebuchet MS"/>
                      </a:endParaRPr>
                    </a:p>
                  </a:txBody>
                  <a:tcPr marT="91425" marB="91425" marR="91425" marL="91425"/>
                </a:tc>
              </a:tr>
            </a:tbl>
          </a:graphicData>
        </a:graphic>
      </p:graphicFrame>
      <p:sp>
        <p:nvSpPr>
          <p:cNvPr id="573" name="Google Shape;573;p28"/>
          <p:cNvSpPr/>
          <p:nvPr/>
        </p:nvSpPr>
        <p:spPr>
          <a:xfrm>
            <a:off x="6369450" y="3519972"/>
            <a:ext cx="1651200" cy="770100"/>
          </a:xfrm>
          <a:prstGeom prst="roundRect">
            <a:avLst>
              <a:gd fmla="val 16667" name="adj"/>
            </a:avLst>
          </a:prstGeom>
          <a:noFill/>
          <a:ln cap="flat" cmpd="sng" w="28575">
            <a:solidFill>
              <a:srgbClr val="48BAA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574" name="Google Shape;574;p28"/>
          <p:cNvGraphicFramePr/>
          <p:nvPr/>
        </p:nvGraphicFramePr>
        <p:xfrm>
          <a:off x="635660" y="3223297"/>
          <a:ext cx="3000000" cy="3000000"/>
        </p:xfrm>
        <a:graphic>
          <a:graphicData uri="http://schemas.openxmlformats.org/drawingml/2006/table">
            <a:tbl>
              <a:tblPr>
                <a:noFill/>
                <a:tableStyleId>{3383FCCF-7B96-4F98-820F-0B5E1FBD0305}</a:tableStyleId>
              </a:tblPr>
              <a:tblGrid>
                <a:gridCol w="2231625"/>
                <a:gridCol w="1223775"/>
                <a:gridCol w="1177425"/>
              </a:tblGrid>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Benchmark 1 - Critico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Xmax</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58</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Benchmark 0- Ottimale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Xmin</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 dell’indicatore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Xi</a:t>
                      </a:r>
                      <a:endParaRPr sz="1200" u="none" cap="none" strike="noStrike">
                        <a:solidFill>
                          <a:srgbClr val="53656D"/>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16</a:t>
                      </a:r>
                      <a:endParaRPr sz="1200" u="none" cap="none" strike="noStrike">
                        <a:solidFill>
                          <a:srgbClr val="53656D"/>
                        </a:solidFill>
                        <a:latin typeface="Trebuchet MS"/>
                        <a:ea typeface="Trebuchet MS"/>
                        <a:cs typeface="Trebuchet MS"/>
                        <a:sym typeface="Trebuchet MS"/>
                      </a:endParaRPr>
                    </a:p>
                  </a:txBody>
                  <a:tcPr marT="91425" marB="91425" marR="91425" marL="91425"/>
                </a:tc>
              </a:tr>
              <a:tr h="381000">
                <a:tc gridSpan="2">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Valore normalizzato</a:t>
                      </a:r>
                      <a:endParaRPr sz="1200" u="none" cap="none" strike="noStrike">
                        <a:solidFill>
                          <a:srgbClr val="53656D"/>
                        </a:solidFill>
                        <a:latin typeface="Trebuchet MS"/>
                        <a:ea typeface="Trebuchet MS"/>
                        <a:cs typeface="Trebuchet MS"/>
                        <a:sym typeface="Trebuchet MS"/>
                      </a:endParaRPr>
                    </a:p>
                  </a:txBody>
                  <a:tcPr marT="91425" marB="91425" marR="91425" marL="91425"/>
                </a:tc>
                <a:tc h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53656D"/>
                          </a:solidFill>
                          <a:latin typeface="Trebuchet MS"/>
                          <a:ea typeface="Trebuchet MS"/>
                          <a:cs typeface="Trebuchet MS"/>
                          <a:sym typeface="Trebuchet MS"/>
                        </a:rPr>
                        <a:t>0,7</a:t>
                      </a:r>
                      <a:endParaRPr sz="1200" u="none" cap="none" strike="noStrike">
                        <a:solidFill>
                          <a:srgbClr val="53656D"/>
                        </a:solidFill>
                        <a:latin typeface="Trebuchet MS"/>
                        <a:ea typeface="Trebuchet MS"/>
                        <a:cs typeface="Trebuchet MS"/>
                        <a:sym typeface="Trebuchet MS"/>
                      </a:endParaRPr>
                    </a:p>
                  </a:txBody>
                  <a:tcPr marT="91425" marB="91425" marR="91425" marL="91425"/>
                </a:tc>
              </a:tr>
            </a:tbl>
          </a:graphicData>
        </a:graphic>
      </p:graphicFrame>
      <p:sp>
        <p:nvSpPr>
          <p:cNvPr id="575" name="Google Shape;575;p28"/>
          <p:cNvSpPr txBox="1"/>
          <p:nvPr/>
        </p:nvSpPr>
        <p:spPr>
          <a:xfrm>
            <a:off x="624300" y="2849085"/>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Tipo: Maggiore è meglio</a:t>
            </a:r>
            <a:endParaRPr b="0" i="0" sz="1200" u="none" cap="none" strike="noStrike">
              <a:solidFill>
                <a:srgbClr val="53656D"/>
              </a:solidFill>
              <a:latin typeface="Trebuchet MS"/>
              <a:ea typeface="Trebuchet MS"/>
              <a:cs typeface="Trebuchet MS"/>
              <a:sym typeface="Trebuchet MS"/>
            </a:endParaRPr>
          </a:p>
        </p:txBody>
      </p:sp>
      <p:grpSp>
        <p:nvGrpSpPr>
          <p:cNvPr id="576" name="Google Shape;576;p28"/>
          <p:cNvGrpSpPr/>
          <p:nvPr/>
        </p:nvGrpSpPr>
        <p:grpSpPr>
          <a:xfrm>
            <a:off x="6458400" y="3580072"/>
            <a:ext cx="2184300" cy="718850"/>
            <a:chOff x="6077400" y="3760550"/>
            <a:chExt cx="2184300" cy="718850"/>
          </a:xfrm>
        </p:grpSpPr>
        <p:sp>
          <p:nvSpPr>
            <p:cNvPr id="577" name="Google Shape;577;p28"/>
            <p:cNvSpPr txBox="1"/>
            <p:nvPr/>
          </p:nvSpPr>
          <p:spPr>
            <a:xfrm>
              <a:off x="6077400" y="3760550"/>
              <a:ext cx="2184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Nv = Xi - Xmin </a:t>
              </a:r>
              <a:endParaRPr b="0" i="0" sz="1200" u="none" cap="none" strike="noStrike">
                <a:solidFill>
                  <a:srgbClr val="53656D"/>
                </a:solidFill>
                <a:latin typeface="Trebuchet MS"/>
                <a:ea typeface="Trebuchet MS"/>
                <a:cs typeface="Trebuchet MS"/>
                <a:sym typeface="Trebuchet MS"/>
              </a:endParaRPr>
            </a:p>
          </p:txBody>
        </p:sp>
        <p:sp>
          <p:nvSpPr>
            <p:cNvPr id="578" name="Google Shape;578;p28"/>
            <p:cNvSpPr txBox="1"/>
            <p:nvPr/>
          </p:nvSpPr>
          <p:spPr>
            <a:xfrm>
              <a:off x="6374325" y="3996400"/>
              <a:ext cx="11163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Xmax - Xmin </a:t>
              </a:r>
              <a:endParaRPr b="0" i="0" sz="1200" u="none" cap="none" strike="noStrike">
                <a:solidFill>
                  <a:srgbClr val="53656D"/>
                </a:solidFill>
                <a:latin typeface="Trebuchet MS"/>
                <a:ea typeface="Trebuchet MS"/>
                <a:cs typeface="Trebuchet MS"/>
                <a:sym typeface="Trebuchet MS"/>
              </a:endParaRPr>
            </a:p>
          </p:txBody>
        </p:sp>
        <p:cxnSp>
          <p:nvCxnSpPr>
            <p:cNvPr id="579" name="Google Shape;579;p28"/>
            <p:cNvCxnSpPr/>
            <p:nvPr/>
          </p:nvCxnSpPr>
          <p:spPr>
            <a:xfrm>
              <a:off x="6374325" y="4085500"/>
              <a:ext cx="1116300" cy="0"/>
            </a:xfrm>
            <a:prstGeom prst="straightConnector1">
              <a:avLst/>
            </a:prstGeom>
            <a:noFill/>
            <a:ln cap="flat" cmpd="sng" w="9525">
              <a:solidFill>
                <a:schemeClr val="dk2"/>
              </a:solidFill>
              <a:prstDash val="solid"/>
              <a:round/>
              <a:headEnd len="sm" w="sm" type="none"/>
              <a:tailEnd len="sm" w="sm" type="none"/>
            </a:ln>
          </p:spPr>
        </p:cxnSp>
      </p:grpSp>
      <p:sp>
        <p:nvSpPr>
          <p:cNvPr id="580" name="Google Shape;580;p28"/>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581" name="Google Shape;581;p28"/>
          <p:cNvGrpSpPr/>
          <p:nvPr/>
        </p:nvGrpSpPr>
        <p:grpSpPr>
          <a:xfrm>
            <a:off x="8305799" y="4495700"/>
            <a:ext cx="838201" cy="594981"/>
            <a:chOff x="6739053" y="4087216"/>
            <a:chExt cx="838201" cy="594981"/>
          </a:xfrm>
        </p:grpSpPr>
        <p:sp>
          <p:nvSpPr>
            <p:cNvPr id="582" name="Google Shape;582;p28"/>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583" name="Google Shape;583;p28"/>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584" name="Google Shape;584;p28"/>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85" name="Google Shape;585;p28"/>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28</a:t>
            </a:r>
            <a:endParaRPr b="0" i="0" sz="1400" u="none" cap="none" strike="noStrike">
              <a:solidFill>
                <a:schemeClr val="lt1"/>
              </a:solidFill>
              <a:latin typeface="Arial"/>
              <a:ea typeface="Arial"/>
              <a:cs typeface="Arial"/>
              <a:sym typeface="Arial"/>
            </a:endParaRPr>
          </a:p>
        </p:txBody>
      </p:sp>
      <p:sp>
        <p:nvSpPr>
          <p:cNvPr id="586" name="Google Shape;586;p28"/>
          <p:cNvSpPr txBox="1"/>
          <p:nvPr/>
        </p:nvSpPr>
        <p:spPr>
          <a:xfrm>
            <a:off x="638700" y="60374"/>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29"/>
          <p:cNvSpPr txBox="1"/>
          <p:nvPr/>
        </p:nvSpPr>
        <p:spPr>
          <a:xfrm>
            <a:off x="613300" y="1357339"/>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Per calcolare il Valore di vulnerabilità (VV) per le Categorie di rischio, deve essere assegnato un peso agli Indicatori di vulnerabilità (esempio per la Categoria di rischio C8).</a:t>
            </a:r>
            <a:endParaRPr b="0" i="0" sz="1200" u="none" cap="none" strike="noStrike">
              <a:solidFill>
                <a:srgbClr val="53656D"/>
              </a:solidFill>
              <a:latin typeface="Trebuchet MS"/>
              <a:ea typeface="Trebuchet MS"/>
              <a:cs typeface="Trebuchet MS"/>
              <a:sym typeface="Trebuchet MS"/>
            </a:endParaRPr>
          </a:p>
        </p:txBody>
      </p:sp>
      <p:sp>
        <p:nvSpPr>
          <p:cNvPr id="592" name="Google Shape;592;p29"/>
          <p:cNvSpPr txBox="1"/>
          <p:nvPr/>
        </p:nvSpPr>
        <p:spPr>
          <a:xfrm>
            <a:off x="613300" y="770125"/>
            <a:ext cx="6307500" cy="1058721"/>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3/4/5 Vulnerability Values calculation for RISCHIO Categories</a:t>
            </a:r>
            <a:endParaRPr b="1" i="0" sz="1600" u="none" cap="none" strike="noStrike">
              <a:solidFill>
                <a:srgbClr val="18BAA8"/>
              </a:solidFill>
              <a:latin typeface="Trebuchet MS"/>
              <a:ea typeface="Trebuchet MS"/>
              <a:cs typeface="Trebuchet MS"/>
              <a:sym typeface="Trebuchet MS"/>
            </a:endParaRPr>
          </a:p>
        </p:txBody>
      </p:sp>
      <p:graphicFrame>
        <p:nvGraphicFramePr>
          <p:cNvPr id="593" name="Google Shape;593;p29"/>
          <p:cNvGraphicFramePr/>
          <p:nvPr/>
        </p:nvGraphicFramePr>
        <p:xfrm>
          <a:off x="322550" y="2087625"/>
          <a:ext cx="3000000" cy="3000000"/>
        </p:xfrm>
        <a:graphic>
          <a:graphicData uri="http://schemas.openxmlformats.org/drawingml/2006/table">
            <a:tbl>
              <a:tblPr>
                <a:noFill/>
                <a:tableStyleId>{3383FCCF-7B96-4F98-820F-0B5E1FBD0305}</a:tableStyleId>
              </a:tblPr>
              <a:tblGrid>
                <a:gridCol w="1383375"/>
                <a:gridCol w="867425"/>
                <a:gridCol w="3768400"/>
                <a:gridCol w="2479700"/>
              </a:tblGrid>
              <a:tr h="381000">
                <a:tc rowSpan="7">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C8.1 </a:t>
                      </a:r>
                      <a:r>
                        <a:rPr b="0" i="0" lang="es" sz="1200" u="none" cap="none" strike="noStrike">
                          <a:solidFill>
                            <a:schemeClr val="lt1"/>
                          </a:solidFill>
                          <a:latin typeface="Trebuchet MS"/>
                          <a:ea typeface="Trebuchet MS"/>
                          <a:cs typeface="Trebuchet MS"/>
                          <a:sym typeface="Trebuchet MS"/>
                        </a:rPr>
                        <a:t>Rischio sanitario per gli abitanti</a:t>
                      </a:r>
                      <a:endParaRPr/>
                    </a:p>
                    <a:p>
                      <a:pPr indent="0" lvl="0" marL="0" marR="0" rtl="0" algn="l">
                        <a:lnSpc>
                          <a:spcPct val="100000"/>
                        </a:lnSpc>
                        <a:spcBef>
                          <a:spcPts val="0"/>
                        </a:spcBef>
                        <a:spcAft>
                          <a:spcPts val="0"/>
                        </a:spcAft>
                        <a:buClr>
                          <a:srgbClr val="000000"/>
                        </a:buClr>
                        <a:buSzPts val="1200"/>
                        <a:buFont typeface="Arial"/>
                        <a:buNone/>
                      </a:pPr>
                      <a:r>
                        <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Codice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Criterio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 normalizzato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C8.1.1</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Capacità delle superfici pavimentate di riflettere la radiazione solare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0,7</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C8.1.2</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Capacità dei tetti di riflettere la radiazione solare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0,36</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C8.1.3</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Riflettività dell’area urbana</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0,66</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C8.1.4</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Ombreggiatura delle superfici pavimentate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0,6</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C8.1.5</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Visibilità del cielo</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0,26</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Disponibilità di aree verdi</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0,74</a:t>
                      </a:r>
                      <a:endParaRPr sz="1200" u="none" cap="none" strike="noStrike">
                        <a:solidFill>
                          <a:srgbClr val="708792"/>
                        </a:solidFill>
                        <a:latin typeface="Trebuchet MS"/>
                        <a:ea typeface="Trebuchet MS"/>
                        <a:cs typeface="Trebuchet MS"/>
                        <a:sym typeface="Trebuchet MS"/>
                      </a:endParaRPr>
                    </a:p>
                  </a:txBody>
                  <a:tcPr marT="91425" marB="91425" marR="91425" marL="91425"/>
                </a:tc>
              </a:tr>
            </a:tbl>
          </a:graphicData>
        </a:graphic>
      </p:graphicFrame>
      <p:sp>
        <p:nvSpPr>
          <p:cNvPr id="594" name="Google Shape;594;p29"/>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595" name="Google Shape;595;p29"/>
          <p:cNvGrpSpPr/>
          <p:nvPr/>
        </p:nvGrpSpPr>
        <p:grpSpPr>
          <a:xfrm>
            <a:off x="8305799" y="4495700"/>
            <a:ext cx="838201" cy="594981"/>
            <a:chOff x="6739053" y="4087216"/>
            <a:chExt cx="838201" cy="594981"/>
          </a:xfrm>
        </p:grpSpPr>
        <p:sp>
          <p:nvSpPr>
            <p:cNvPr id="596" name="Google Shape;596;p29"/>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597" name="Google Shape;597;p29"/>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598" name="Google Shape;598;p29"/>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99" name="Google Shape;599;p29"/>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29</a:t>
            </a:r>
            <a:endParaRPr b="0" i="0" sz="1400" u="none" cap="none" strike="noStrike">
              <a:solidFill>
                <a:schemeClr val="lt1"/>
              </a:solidFill>
              <a:latin typeface="Arial"/>
              <a:ea typeface="Arial"/>
              <a:cs typeface="Arial"/>
              <a:sym typeface="Arial"/>
            </a:endParaRPr>
          </a:p>
        </p:txBody>
      </p:sp>
      <p:sp>
        <p:nvSpPr>
          <p:cNvPr id="600" name="Google Shape;600;p29"/>
          <p:cNvSpPr txBox="1"/>
          <p:nvPr/>
        </p:nvSpPr>
        <p:spPr>
          <a:xfrm>
            <a:off x="613300" y="9644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30"/>
          <p:cNvSpPr txBox="1"/>
          <p:nvPr/>
        </p:nvSpPr>
        <p:spPr>
          <a:xfrm>
            <a:off x="613300" y="1377775"/>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Viene calcolato il valore degli Indicatori di vulnerabilità delle Categorie di rischio (esempio per la Categoria di rischio C8.1)</a:t>
            </a:r>
            <a:endParaRPr b="0" i="0" sz="1200" u="none" cap="none" strike="noStrike">
              <a:solidFill>
                <a:srgbClr val="53656D"/>
              </a:solidFill>
              <a:latin typeface="Trebuchet MS"/>
              <a:ea typeface="Trebuchet MS"/>
              <a:cs typeface="Trebuchet MS"/>
              <a:sym typeface="Trebuchet MS"/>
            </a:endParaRPr>
          </a:p>
        </p:txBody>
      </p:sp>
      <p:sp>
        <p:nvSpPr>
          <p:cNvPr id="606" name="Google Shape;606;p30"/>
          <p:cNvSpPr txBox="1"/>
          <p:nvPr/>
        </p:nvSpPr>
        <p:spPr>
          <a:xfrm>
            <a:off x="613299" y="336987"/>
            <a:ext cx="7368175" cy="846355"/>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3/4/5</a:t>
            </a:r>
            <a:r>
              <a:rPr b="0" i="0" lang="es" sz="2000" u="none" cap="none" strike="noStrike">
                <a:solidFill>
                  <a:srgbClr val="000000"/>
                </a:solidFill>
                <a:latin typeface="Arial"/>
                <a:ea typeface="Arial"/>
                <a:cs typeface="Arial"/>
                <a:sym typeface="Arial"/>
              </a:rPr>
              <a:t> </a:t>
            </a:r>
            <a:r>
              <a:rPr b="1" i="0" lang="es" sz="1600" u="none" cap="none" strike="noStrike">
                <a:solidFill>
                  <a:srgbClr val="18BAA8"/>
                </a:solidFill>
                <a:latin typeface="Trebuchet MS"/>
                <a:ea typeface="Trebuchet MS"/>
                <a:cs typeface="Trebuchet MS"/>
                <a:sym typeface="Trebuchet MS"/>
              </a:rPr>
              <a:t>Calcolo dei valori di vulnerabilità per le Categorie di rischio</a:t>
            </a:r>
            <a:endParaRPr b="1" i="0" sz="1600" u="none" cap="none" strike="noStrike">
              <a:solidFill>
                <a:srgbClr val="18BAA8"/>
              </a:solidFill>
              <a:latin typeface="Trebuchet MS"/>
              <a:ea typeface="Trebuchet MS"/>
              <a:cs typeface="Trebuchet MS"/>
              <a:sym typeface="Trebuchet MS"/>
            </a:endParaRPr>
          </a:p>
        </p:txBody>
      </p:sp>
      <p:graphicFrame>
        <p:nvGraphicFramePr>
          <p:cNvPr id="607" name="Google Shape;607;p30"/>
          <p:cNvGraphicFramePr/>
          <p:nvPr/>
        </p:nvGraphicFramePr>
        <p:xfrm>
          <a:off x="322538" y="2037325"/>
          <a:ext cx="3000000" cy="3000000"/>
        </p:xfrm>
        <a:graphic>
          <a:graphicData uri="http://schemas.openxmlformats.org/drawingml/2006/table">
            <a:tbl>
              <a:tblPr>
                <a:noFill/>
                <a:tableStyleId>{3383FCCF-7B96-4F98-820F-0B5E1FBD0305}</a:tableStyleId>
              </a:tblPr>
              <a:tblGrid>
                <a:gridCol w="1070925"/>
                <a:gridCol w="962850"/>
                <a:gridCol w="3690450"/>
                <a:gridCol w="1561025"/>
                <a:gridCol w="1213675"/>
              </a:tblGrid>
              <a:tr h="381000">
                <a:tc rowSpan="7">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C8.1 </a:t>
                      </a:r>
                      <a:r>
                        <a:rPr b="0" i="0" lang="es" sz="1200" u="none" cap="none" strike="noStrike">
                          <a:solidFill>
                            <a:schemeClr val="lt1"/>
                          </a:solidFill>
                          <a:latin typeface="Trebuchet MS"/>
                          <a:ea typeface="Trebuchet MS"/>
                          <a:cs typeface="Trebuchet MS"/>
                          <a:sym typeface="Trebuchet MS"/>
                        </a:rPr>
                        <a:t>Rischio sanitario per gli abitanti</a:t>
                      </a:r>
                      <a:endParaRPr/>
                    </a:p>
                    <a:p>
                      <a:pPr indent="0" lvl="0" marL="0" marR="0" rtl="0" algn="l">
                        <a:lnSpc>
                          <a:spcPct val="100000"/>
                        </a:lnSpc>
                        <a:spcBef>
                          <a:spcPts val="0"/>
                        </a:spcBef>
                        <a:spcAft>
                          <a:spcPts val="0"/>
                        </a:spcAft>
                        <a:buClr>
                          <a:srgbClr val="000000"/>
                        </a:buClr>
                        <a:buSzPts val="1200"/>
                        <a:buFont typeface="Arial"/>
                        <a:buNone/>
                      </a:pPr>
                      <a:r>
                        <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Codice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Criterio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 normalizzato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C8.1.1</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Capacità delle superfici pavimentate di riflettere la radiazione solare</a:t>
                      </a:r>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0,7</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0,25</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C8.1.2</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Capacità dei tetti di riflettere la radiazione solare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0,36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0,15</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C8.1.3</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Riflettività dell’area urbana</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0,66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C8.1.4</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Ombreggiatura delle superfici pavimentate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0,1</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C8.1.5</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Visibilità del cielo</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0,1</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Disponibilità di aree verdi</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0,74</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a:t>
                      </a:r>
                      <a:endParaRPr sz="1200" u="none" cap="none" strike="noStrike">
                        <a:solidFill>
                          <a:srgbClr val="708792"/>
                        </a:solidFill>
                        <a:latin typeface="Trebuchet MS"/>
                        <a:ea typeface="Trebuchet MS"/>
                        <a:cs typeface="Trebuchet MS"/>
                        <a:sym typeface="Trebuchet MS"/>
                      </a:endParaRPr>
                    </a:p>
                  </a:txBody>
                  <a:tcPr marT="91425" marB="91425" marR="91425" marL="91425"/>
                </a:tc>
              </a:tr>
            </a:tbl>
          </a:graphicData>
        </a:graphic>
      </p:graphicFrame>
      <p:sp>
        <p:nvSpPr>
          <p:cNvPr id="608" name="Google Shape;608;p30"/>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609" name="Google Shape;609;p30"/>
          <p:cNvGrpSpPr/>
          <p:nvPr/>
        </p:nvGrpSpPr>
        <p:grpSpPr>
          <a:xfrm>
            <a:off x="8305799" y="4495700"/>
            <a:ext cx="838201" cy="594981"/>
            <a:chOff x="6739053" y="4087216"/>
            <a:chExt cx="838201" cy="594981"/>
          </a:xfrm>
        </p:grpSpPr>
        <p:sp>
          <p:nvSpPr>
            <p:cNvPr id="610" name="Google Shape;610;p30"/>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611" name="Google Shape;611;p30"/>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612" name="Google Shape;612;p30"/>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613" name="Google Shape;613;p30"/>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30</a:t>
            </a:r>
            <a:endParaRPr b="0" i="0" sz="1400" u="none" cap="none" strike="noStrike">
              <a:solidFill>
                <a:schemeClr val="lt1"/>
              </a:solidFill>
              <a:latin typeface="Arial"/>
              <a:ea typeface="Arial"/>
              <a:cs typeface="Arial"/>
              <a:sym typeface="Arial"/>
            </a:endParaRPr>
          </a:p>
        </p:txBody>
      </p:sp>
      <p:sp>
        <p:nvSpPr>
          <p:cNvPr id="614" name="Google Shape;614;p30"/>
          <p:cNvSpPr txBox="1"/>
          <p:nvPr/>
        </p:nvSpPr>
        <p:spPr>
          <a:xfrm>
            <a:off x="613300" y="9644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graphicFrame>
        <p:nvGraphicFramePr>
          <p:cNvPr id="619" name="Google Shape;619;p31"/>
          <p:cNvGraphicFramePr/>
          <p:nvPr/>
        </p:nvGraphicFramePr>
        <p:xfrm>
          <a:off x="255300" y="1554174"/>
          <a:ext cx="3000000" cy="3000000"/>
        </p:xfrm>
        <a:graphic>
          <a:graphicData uri="http://schemas.openxmlformats.org/drawingml/2006/table">
            <a:tbl>
              <a:tblPr>
                <a:noFill/>
                <a:tableStyleId>{3383FCCF-7B96-4F98-820F-0B5E1FBD0305}</a:tableStyleId>
              </a:tblPr>
              <a:tblGrid>
                <a:gridCol w="1071575"/>
                <a:gridCol w="842525"/>
                <a:gridCol w="3229300"/>
                <a:gridCol w="1365950"/>
                <a:gridCol w="1062025"/>
                <a:gridCol w="1062025"/>
              </a:tblGrid>
              <a:tr h="381000">
                <a:tc rowSpan="7">
                  <a:txBody>
                    <a:bodyPr/>
                    <a:lstStyle/>
                    <a:p>
                      <a:pPr indent="0" lvl="0" marL="0" marR="0" rtl="0" algn="l">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C8.1 </a:t>
                      </a:r>
                      <a:r>
                        <a:rPr b="0" i="0" lang="es" sz="1200" u="none" cap="none" strike="noStrike">
                          <a:solidFill>
                            <a:schemeClr val="lt1"/>
                          </a:solidFill>
                          <a:latin typeface="Trebuchet MS"/>
                          <a:ea typeface="Trebuchet MS"/>
                          <a:cs typeface="Trebuchet MS"/>
                          <a:sym typeface="Trebuchet MS"/>
                        </a:rPr>
                        <a:t>Rischio sanitario per gli abitanti</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Codice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Criterio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 normalizzato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 del peso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C8.1.1</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Capacità delle superfici pavimentate di riflettere la radiazione solare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0,7</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0,25</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C8.1.2</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Capacità dei tetti di riflettere la radiazione solare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0,36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0,15</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0,1</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C8.1.3</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Riflettività dell’area urbana</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0,66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0,1</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C8.1.4</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Ombreggiatura delle superfici pavimentate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0,1</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0,1</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C8.1.5</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Visibilità del cielo</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0,1</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0,02</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v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C8.1.6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Disponibilità di aree verdi</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0,74</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0,1</a:t>
                      </a:r>
                      <a:endParaRPr sz="1200" u="none" cap="none" strike="noStrike">
                        <a:solidFill>
                          <a:srgbClr val="708792"/>
                        </a:solidFill>
                        <a:latin typeface="Trebuchet MS"/>
                        <a:ea typeface="Trebuchet MS"/>
                        <a:cs typeface="Trebuchet MS"/>
                        <a:sym typeface="Trebuchet MS"/>
                      </a:endParaRPr>
                    </a:p>
                  </a:txBody>
                  <a:tcPr marT="91425" marB="91425" marR="91425" marL="91425"/>
                </a:tc>
              </a:tr>
            </a:tbl>
          </a:graphicData>
        </a:graphic>
      </p:graphicFrame>
      <p:sp>
        <p:nvSpPr>
          <p:cNvPr id="620" name="Google Shape;620;p31"/>
          <p:cNvSpPr txBox="1"/>
          <p:nvPr/>
        </p:nvSpPr>
        <p:spPr>
          <a:xfrm>
            <a:off x="7808791" y="4675676"/>
            <a:ext cx="638400" cy="483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s" sz="1400" u="none" cap="none" strike="noStrike">
                <a:solidFill>
                  <a:srgbClr val="18BAA8"/>
                </a:solidFill>
                <a:latin typeface="Trebuchet MS"/>
                <a:ea typeface="Trebuchet MS"/>
                <a:cs typeface="Trebuchet MS"/>
                <a:sym typeface="Trebuchet MS"/>
              </a:rPr>
              <a:t>0,6</a:t>
            </a:r>
            <a:endParaRPr b="1" i="0" sz="1400" u="none" cap="none" strike="noStrike">
              <a:solidFill>
                <a:srgbClr val="18BAA8"/>
              </a:solidFill>
              <a:latin typeface="Trebuchet MS"/>
              <a:ea typeface="Trebuchet MS"/>
              <a:cs typeface="Trebuchet MS"/>
              <a:sym typeface="Trebuchet MS"/>
            </a:endParaRPr>
          </a:p>
        </p:txBody>
      </p:sp>
      <p:sp>
        <p:nvSpPr>
          <p:cNvPr id="621" name="Google Shape;621;p31"/>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622" name="Google Shape;622;p31"/>
          <p:cNvGrpSpPr/>
          <p:nvPr/>
        </p:nvGrpSpPr>
        <p:grpSpPr>
          <a:xfrm>
            <a:off x="8305799" y="4495700"/>
            <a:ext cx="838201" cy="594981"/>
            <a:chOff x="6739053" y="4087216"/>
            <a:chExt cx="838201" cy="594981"/>
          </a:xfrm>
        </p:grpSpPr>
        <p:sp>
          <p:nvSpPr>
            <p:cNvPr id="623" name="Google Shape;623;p31"/>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624" name="Google Shape;624;p31"/>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625" name="Google Shape;625;p31"/>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626" name="Google Shape;626;p31"/>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31</a:t>
            </a:r>
            <a:endParaRPr b="0" i="0" sz="1400" u="none" cap="none" strike="noStrike">
              <a:solidFill>
                <a:schemeClr val="lt1"/>
              </a:solidFill>
              <a:latin typeface="Arial"/>
              <a:ea typeface="Arial"/>
              <a:cs typeface="Arial"/>
              <a:sym typeface="Arial"/>
            </a:endParaRPr>
          </a:p>
        </p:txBody>
      </p:sp>
      <p:sp>
        <p:nvSpPr>
          <p:cNvPr id="627" name="Google Shape;627;p31"/>
          <p:cNvSpPr txBox="1"/>
          <p:nvPr/>
        </p:nvSpPr>
        <p:spPr>
          <a:xfrm>
            <a:off x="613300" y="9644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
        <p:nvSpPr>
          <p:cNvPr id="628" name="Google Shape;628;p31"/>
          <p:cNvSpPr txBox="1"/>
          <p:nvPr/>
        </p:nvSpPr>
        <p:spPr>
          <a:xfrm>
            <a:off x="585000" y="476204"/>
            <a:ext cx="7368175" cy="846355"/>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3/4/5</a:t>
            </a:r>
            <a:r>
              <a:rPr b="0" i="0" lang="es" sz="2000" u="none" cap="none" strike="noStrike">
                <a:solidFill>
                  <a:srgbClr val="000000"/>
                </a:solidFill>
                <a:latin typeface="Arial"/>
                <a:ea typeface="Arial"/>
                <a:cs typeface="Arial"/>
                <a:sym typeface="Arial"/>
              </a:rPr>
              <a:t> </a:t>
            </a:r>
            <a:r>
              <a:rPr b="1" i="0" lang="es" sz="1600" u="none" cap="none" strike="noStrike">
                <a:solidFill>
                  <a:srgbClr val="18BAA8"/>
                </a:solidFill>
                <a:latin typeface="Trebuchet MS"/>
                <a:ea typeface="Trebuchet MS"/>
                <a:cs typeface="Trebuchet MS"/>
                <a:sym typeface="Trebuchet MS"/>
              </a:rPr>
              <a:t>Calcolo dei valori di vulnerabilità per le Categorie di rischio</a:t>
            </a:r>
            <a:endParaRPr b="1" i="0" sz="1600" u="none" cap="none" strike="noStrike">
              <a:solidFill>
                <a:srgbClr val="18BAA8"/>
              </a:solidFill>
              <a:latin typeface="Trebuchet MS"/>
              <a:ea typeface="Trebuchet MS"/>
              <a:cs typeface="Trebuchet MS"/>
              <a:sym typeface="Trebuchet MS"/>
            </a:endParaRPr>
          </a:p>
        </p:txBody>
      </p:sp>
      <p:sp>
        <p:nvSpPr>
          <p:cNvPr id="629" name="Google Shape;629;p31"/>
          <p:cNvSpPr txBox="1"/>
          <p:nvPr/>
        </p:nvSpPr>
        <p:spPr>
          <a:xfrm>
            <a:off x="613300" y="968687"/>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Viene calcolato il valore degli Indicatori di vulnerabilità delle Categorie di rischio (esempio per la Categoria di rischio C8.1)</a:t>
            </a:r>
            <a:endParaRPr b="0" i="0" sz="1200" u="none" cap="none" strike="noStrike">
              <a:solidFill>
                <a:srgbClr val="53656D"/>
              </a:solidFill>
              <a:latin typeface="Trebuchet MS"/>
              <a:ea typeface="Trebuchet MS"/>
              <a:cs typeface="Trebuchet MS"/>
              <a:sym typeface="Trebuchet M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32"/>
          <p:cNvSpPr txBox="1"/>
          <p:nvPr/>
        </p:nvSpPr>
        <p:spPr>
          <a:xfrm>
            <a:off x="613300" y="1338756"/>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Il Valore di rischio delle Categorie di rischio viene calcolato come media geometrica ponderata di HV, EV e VV (esempio per la Categoria di rischio C8).</a:t>
            </a:r>
            <a:endParaRPr b="0" i="0" sz="1200" u="none" cap="none" strike="noStrike">
              <a:solidFill>
                <a:srgbClr val="53656D"/>
              </a:solidFill>
              <a:latin typeface="Trebuchet MS"/>
              <a:ea typeface="Trebuchet MS"/>
              <a:cs typeface="Trebuchet MS"/>
              <a:sym typeface="Trebuchet MS"/>
            </a:endParaRPr>
          </a:p>
        </p:txBody>
      </p:sp>
      <p:sp>
        <p:nvSpPr>
          <p:cNvPr id="635" name="Google Shape;635;p32"/>
          <p:cNvSpPr txBox="1"/>
          <p:nvPr/>
        </p:nvSpPr>
        <p:spPr>
          <a:xfrm>
            <a:off x="613300" y="617725"/>
            <a:ext cx="63075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6 Calcolo del Valore di rischio per le Categorie di rischio</a:t>
            </a:r>
            <a:endParaRPr b="1" i="0" sz="1600" u="none" cap="none" strike="noStrike">
              <a:solidFill>
                <a:srgbClr val="18BAA8"/>
              </a:solidFill>
              <a:latin typeface="Trebuchet MS"/>
              <a:ea typeface="Trebuchet MS"/>
              <a:cs typeface="Trebuchet MS"/>
              <a:sym typeface="Trebuchet MS"/>
            </a:endParaRPr>
          </a:p>
        </p:txBody>
      </p:sp>
      <p:graphicFrame>
        <p:nvGraphicFramePr>
          <p:cNvPr id="636" name="Google Shape;636;p32"/>
          <p:cNvGraphicFramePr/>
          <p:nvPr/>
        </p:nvGraphicFramePr>
        <p:xfrm>
          <a:off x="2757450" y="2038888"/>
          <a:ext cx="3000000" cy="3000000"/>
        </p:xfrm>
        <a:graphic>
          <a:graphicData uri="http://schemas.openxmlformats.org/drawingml/2006/table">
            <a:tbl>
              <a:tblPr>
                <a:noFill/>
                <a:tableStyleId>{3383FCCF-7B96-4F98-820F-0B5E1FBD0305}</a:tableStyleId>
              </a:tblPr>
              <a:tblGrid>
                <a:gridCol w="1679700"/>
                <a:gridCol w="893925"/>
                <a:gridCol w="91637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C8</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Salute</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Peso </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Pericolo (HV)</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0,9</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0,25</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Esposizione (EV)</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0,25</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Vulnerabilità (VV)</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0,6</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0,5</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gridSpan="2">
                  <a:txBody>
                    <a:bodyPr/>
                    <a:lstStyle/>
                    <a:p>
                      <a:pPr indent="0" lvl="0" marL="0" marR="0" rtl="0" algn="ctr">
                        <a:lnSpc>
                          <a:spcPct val="100000"/>
                        </a:lnSpc>
                        <a:spcBef>
                          <a:spcPts val="0"/>
                        </a:spcBef>
                        <a:spcAft>
                          <a:spcPts val="0"/>
                        </a:spcAft>
                        <a:buClr>
                          <a:srgbClr val="000000"/>
                        </a:buClr>
                        <a:buSzPts val="1200"/>
                        <a:buFont typeface="Arial"/>
                        <a:buNone/>
                      </a:pPr>
                      <a:r>
                        <a:rPr b="1" lang="es" sz="1200" u="none" cap="none" strike="noStrike">
                          <a:solidFill>
                            <a:srgbClr val="18BAA8"/>
                          </a:solidFill>
                          <a:latin typeface="Trebuchet MS"/>
                          <a:ea typeface="Trebuchet MS"/>
                          <a:cs typeface="Trebuchet MS"/>
                          <a:sym typeface="Trebuchet MS"/>
                        </a:rPr>
                        <a:t>Valore della Categoria di Rischio</a:t>
                      </a:r>
                      <a:endParaRPr b="1" sz="1200" u="none" cap="none" strike="noStrike">
                        <a:solidFill>
                          <a:srgbClr val="18BAA8"/>
                        </a:solidFill>
                        <a:latin typeface="Trebuchet MS"/>
                        <a:ea typeface="Trebuchet MS"/>
                        <a:cs typeface="Trebuchet MS"/>
                        <a:sym typeface="Trebuchet MS"/>
                      </a:endParaRPr>
                    </a:p>
                  </a:txBody>
                  <a:tcPr marT="91425" marB="91425" marR="91425" marL="91425"/>
                </a:tc>
                <a:tc h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0,67</a:t>
                      </a:r>
                      <a:endParaRPr sz="1200" u="none" cap="none" strike="noStrike">
                        <a:solidFill>
                          <a:srgbClr val="708792"/>
                        </a:solidFill>
                        <a:latin typeface="Trebuchet MS"/>
                        <a:ea typeface="Trebuchet MS"/>
                        <a:cs typeface="Trebuchet MS"/>
                        <a:sym typeface="Trebuchet MS"/>
                      </a:endParaRPr>
                    </a:p>
                  </a:txBody>
                  <a:tcPr marT="91425" marB="91425" marR="91425" marL="91425"/>
                </a:tc>
              </a:tr>
            </a:tbl>
          </a:graphicData>
        </a:graphic>
      </p:graphicFrame>
      <p:sp>
        <p:nvSpPr>
          <p:cNvPr id="637" name="Google Shape;637;p32"/>
          <p:cNvSpPr txBox="1"/>
          <p:nvPr/>
        </p:nvSpPr>
        <p:spPr>
          <a:xfrm>
            <a:off x="613300" y="4509998"/>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s" sz="1200" u="none" cap="none" strike="noStrike">
                <a:solidFill>
                  <a:srgbClr val="18BAA8"/>
                </a:solidFill>
                <a:latin typeface="Trebuchet MS"/>
                <a:ea typeface="Trebuchet MS"/>
                <a:cs typeface="Trebuchet MS"/>
                <a:sym typeface="Trebuchet MS"/>
              </a:rPr>
              <a:t>Nota:</a:t>
            </a:r>
            <a:r>
              <a:rPr b="0" i="0" lang="es" sz="1200" u="none" cap="none" strike="noStrike">
                <a:solidFill>
                  <a:srgbClr val="53656D"/>
                </a:solidFill>
                <a:latin typeface="Trebuchet MS"/>
                <a:ea typeface="Trebuchet MS"/>
                <a:cs typeface="Trebuchet MS"/>
                <a:sym typeface="Trebuchet MS"/>
              </a:rPr>
              <a:t> </a:t>
            </a:r>
            <a:r>
              <a:rPr b="0" i="0" lang="es" sz="1200" u="none" cap="none" strike="noStrike">
                <a:solidFill>
                  <a:srgbClr val="708792"/>
                </a:solidFill>
                <a:latin typeface="Trebuchet MS"/>
                <a:ea typeface="Trebuchet MS"/>
                <a:cs typeface="Trebuchet MS"/>
                <a:sym typeface="Trebuchet MS"/>
              </a:rPr>
              <a:t>I pesi sono assegnati dall’utente; il valore totale deve essere pari a 1.</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708792"/>
              </a:solidFill>
              <a:latin typeface="Trebuchet MS"/>
              <a:ea typeface="Trebuchet MS"/>
              <a:cs typeface="Trebuchet MS"/>
              <a:sym typeface="Trebuchet MS"/>
            </a:endParaRPr>
          </a:p>
        </p:txBody>
      </p:sp>
      <p:sp>
        <p:nvSpPr>
          <p:cNvPr id="638" name="Google Shape;638;p32"/>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639" name="Google Shape;639;p32"/>
          <p:cNvGrpSpPr/>
          <p:nvPr/>
        </p:nvGrpSpPr>
        <p:grpSpPr>
          <a:xfrm>
            <a:off x="8305799" y="4495700"/>
            <a:ext cx="838201" cy="594981"/>
            <a:chOff x="6739053" y="4087216"/>
            <a:chExt cx="838201" cy="594981"/>
          </a:xfrm>
        </p:grpSpPr>
        <p:sp>
          <p:nvSpPr>
            <p:cNvPr id="640" name="Google Shape;640;p32"/>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641" name="Google Shape;641;p32"/>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642" name="Google Shape;642;p32"/>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643" name="Google Shape;643;p32"/>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32</a:t>
            </a:r>
            <a:endParaRPr b="0" i="0" sz="1400" u="none" cap="none" strike="noStrike">
              <a:solidFill>
                <a:schemeClr val="lt1"/>
              </a:solidFill>
              <a:latin typeface="Arial"/>
              <a:ea typeface="Arial"/>
              <a:cs typeface="Arial"/>
              <a:sym typeface="Arial"/>
            </a:endParaRPr>
          </a:p>
        </p:txBody>
      </p:sp>
      <p:sp>
        <p:nvSpPr>
          <p:cNvPr id="644" name="Google Shape;644;p32"/>
          <p:cNvSpPr txBox="1"/>
          <p:nvPr/>
        </p:nvSpPr>
        <p:spPr>
          <a:xfrm>
            <a:off x="613300" y="9644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33"/>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650" name="Google Shape;650;p33"/>
          <p:cNvSpPr txBox="1"/>
          <p:nvPr/>
        </p:nvSpPr>
        <p:spPr>
          <a:xfrm>
            <a:off x="625332" y="1313651"/>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Il Valore di rischio delle Macro-categorie viene calcolato come somma ponderata dei Valori di rischio delle Categorie.</a:t>
            </a:r>
            <a:endParaRPr b="0" i="0" sz="1200" u="none" cap="none" strike="noStrike">
              <a:solidFill>
                <a:srgbClr val="53656D"/>
              </a:solidFill>
              <a:latin typeface="Trebuchet MS"/>
              <a:ea typeface="Trebuchet MS"/>
              <a:cs typeface="Trebuchet MS"/>
              <a:sym typeface="Trebuchet MS"/>
            </a:endParaRPr>
          </a:p>
        </p:txBody>
      </p:sp>
      <p:sp>
        <p:nvSpPr>
          <p:cNvPr id="651" name="Google Shape;651;p33"/>
          <p:cNvSpPr txBox="1"/>
          <p:nvPr/>
        </p:nvSpPr>
        <p:spPr>
          <a:xfrm>
            <a:off x="613300" y="848125"/>
            <a:ext cx="75345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None/>
            </a:pPr>
            <a:r>
              <a:rPr b="1" i="0" lang="es" sz="1600" u="none" cap="none" strike="noStrike">
                <a:solidFill>
                  <a:srgbClr val="18BAA8"/>
                </a:solidFill>
                <a:latin typeface="Trebuchet MS"/>
                <a:ea typeface="Trebuchet MS"/>
                <a:cs typeface="Trebuchet MS"/>
                <a:sym typeface="Trebuchet MS"/>
              </a:rPr>
              <a:t>Punto 7 Calcolo del Valore di rischio per il Settore urbano (Macro-categoria)</a:t>
            </a:r>
            <a:endParaRPr b="1" i="0" sz="1600" u="none" cap="none" strike="noStrike">
              <a:solidFill>
                <a:srgbClr val="18BAA8"/>
              </a:solidFill>
              <a:latin typeface="Trebuchet MS"/>
              <a:ea typeface="Trebuchet MS"/>
              <a:cs typeface="Trebuchet MS"/>
              <a:sym typeface="Trebuchet MS"/>
            </a:endParaRPr>
          </a:p>
        </p:txBody>
      </p:sp>
      <p:graphicFrame>
        <p:nvGraphicFramePr>
          <p:cNvPr id="652" name="Google Shape;652;p33"/>
          <p:cNvGraphicFramePr/>
          <p:nvPr/>
        </p:nvGraphicFramePr>
        <p:xfrm>
          <a:off x="786850" y="1853236"/>
          <a:ext cx="3000000" cy="3000000"/>
        </p:xfrm>
        <a:graphic>
          <a:graphicData uri="http://schemas.openxmlformats.org/drawingml/2006/table">
            <a:tbl>
              <a:tblPr>
                <a:noFill/>
                <a:tableStyleId>{3383FCCF-7B96-4F98-820F-0B5E1FBD0305}</a:tableStyleId>
              </a:tblPr>
              <a:tblGrid>
                <a:gridCol w="704000"/>
                <a:gridCol w="2391325"/>
                <a:gridCol w="1864650"/>
                <a:gridCol w="990575"/>
                <a:gridCol w="123682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A2</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Trasporti</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Livello di rischio della Categoria</a:t>
                      </a:r>
                      <a:endParaRPr b="0" i="0"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 Ponderato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A2.1</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Rischio di danno per le infrastrutture del trasporto pubblico</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0,67</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0,5</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0,3</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A2.3</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Rischio di danno per percorsi ciclabili e pedonali</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0,82</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0,25</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A2.4</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 Rischio di danno per la rete stradale</a:t>
                      </a:r>
                      <a:endParaRPr b="0" i="0"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0,65</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0,25</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0,2</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gridSpan="4">
                  <a:txBody>
                    <a:bodyPr/>
                    <a:lstStyle/>
                    <a:p>
                      <a:pPr indent="0" lvl="0" marL="0" marR="0" rtl="0" algn="ctr">
                        <a:lnSpc>
                          <a:spcPct val="100000"/>
                        </a:lnSpc>
                        <a:spcBef>
                          <a:spcPts val="0"/>
                        </a:spcBef>
                        <a:spcAft>
                          <a:spcPts val="0"/>
                        </a:spcAft>
                        <a:buNone/>
                      </a:pPr>
                      <a:r>
                        <a:rPr b="1" lang="es" sz="1200" u="none" cap="none" strike="noStrike">
                          <a:solidFill>
                            <a:srgbClr val="18BAA8"/>
                          </a:solidFill>
                          <a:latin typeface="Trebuchet MS"/>
                          <a:ea typeface="Trebuchet MS"/>
                          <a:cs typeface="Trebuchet MS"/>
                          <a:sym typeface="Trebuchet MS"/>
                        </a:rPr>
                        <a:t>Valore di rischio della Macro-categoria</a:t>
                      </a:r>
                      <a:endParaRPr/>
                    </a:p>
                  </a:txBody>
                  <a:tcPr marT="91425" marB="91425" marR="91425" marL="91425"/>
                </a:tc>
                <a:tc hMerge="1"/>
                <a:tc hMerge="1"/>
                <a:tc h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0,7</a:t>
                      </a:r>
                      <a:endParaRPr sz="1200" u="none" cap="none" strike="noStrike">
                        <a:solidFill>
                          <a:srgbClr val="708792"/>
                        </a:solidFill>
                        <a:latin typeface="Trebuchet MS"/>
                        <a:ea typeface="Trebuchet MS"/>
                        <a:cs typeface="Trebuchet MS"/>
                        <a:sym typeface="Trebuchet MS"/>
                      </a:endParaRPr>
                    </a:p>
                  </a:txBody>
                  <a:tcPr marT="91425" marB="91425" marR="91425" marL="91425"/>
                </a:tc>
              </a:tr>
            </a:tbl>
          </a:graphicData>
        </a:graphic>
      </p:graphicFrame>
      <p:grpSp>
        <p:nvGrpSpPr>
          <p:cNvPr id="653" name="Google Shape;653;p33"/>
          <p:cNvGrpSpPr/>
          <p:nvPr/>
        </p:nvGrpSpPr>
        <p:grpSpPr>
          <a:xfrm>
            <a:off x="8305799" y="4495700"/>
            <a:ext cx="838201" cy="594981"/>
            <a:chOff x="6739053" y="4087216"/>
            <a:chExt cx="838201" cy="594981"/>
          </a:xfrm>
        </p:grpSpPr>
        <p:sp>
          <p:nvSpPr>
            <p:cNvPr id="654" name="Google Shape;654;p33"/>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655" name="Google Shape;655;p33"/>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656" name="Google Shape;656;p33"/>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657" name="Google Shape;657;p33"/>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33</a:t>
            </a:r>
            <a:endParaRPr b="0" i="0" sz="1400" u="none" cap="none" strike="noStrike">
              <a:solidFill>
                <a:schemeClr val="lt1"/>
              </a:solidFill>
              <a:latin typeface="Arial"/>
              <a:ea typeface="Arial"/>
              <a:cs typeface="Arial"/>
              <a:sym typeface="Arial"/>
            </a:endParaRPr>
          </a:p>
        </p:txBody>
      </p:sp>
      <p:sp>
        <p:nvSpPr>
          <p:cNvPr id="658" name="Google Shape;658;p33"/>
          <p:cNvSpPr txBox="1"/>
          <p:nvPr/>
        </p:nvSpPr>
        <p:spPr>
          <a:xfrm>
            <a:off x="661428" y="22880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
        <p:nvSpPr>
          <p:cNvPr id="659" name="Google Shape;659;p33"/>
          <p:cNvSpPr txBox="1"/>
          <p:nvPr/>
        </p:nvSpPr>
        <p:spPr>
          <a:xfrm>
            <a:off x="613300" y="4654382"/>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s" sz="1200" u="none" cap="none" strike="noStrike">
                <a:solidFill>
                  <a:srgbClr val="18BAA8"/>
                </a:solidFill>
                <a:latin typeface="Trebuchet MS"/>
                <a:ea typeface="Trebuchet MS"/>
                <a:cs typeface="Trebuchet MS"/>
                <a:sym typeface="Trebuchet MS"/>
              </a:rPr>
              <a:t>Nota:</a:t>
            </a:r>
            <a:r>
              <a:rPr b="0" i="0" lang="es" sz="1200" u="none" cap="none" strike="noStrike">
                <a:solidFill>
                  <a:srgbClr val="53656D"/>
                </a:solidFill>
                <a:latin typeface="Trebuchet MS"/>
                <a:ea typeface="Trebuchet MS"/>
                <a:cs typeface="Trebuchet MS"/>
                <a:sym typeface="Trebuchet MS"/>
              </a:rPr>
              <a:t> </a:t>
            </a:r>
            <a:r>
              <a:rPr b="0" i="0" lang="es" sz="1200" u="none" cap="none" strike="noStrike">
                <a:solidFill>
                  <a:srgbClr val="708792"/>
                </a:solidFill>
                <a:latin typeface="Trebuchet MS"/>
                <a:ea typeface="Trebuchet MS"/>
                <a:cs typeface="Trebuchet MS"/>
                <a:sym typeface="Trebuchet MS"/>
              </a:rPr>
              <a:t>I pesi sono assegnati dall’utente; il valore totale deve essere pari a 1.</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708792"/>
              </a:solidFill>
              <a:latin typeface="Trebuchet MS"/>
              <a:ea typeface="Trebuchet MS"/>
              <a:cs typeface="Trebuchet MS"/>
              <a:sym typeface="Trebuchet M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34"/>
          <p:cNvSpPr txBox="1"/>
          <p:nvPr/>
        </p:nvSpPr>
        <p:spPr>
          <a:xfrm>
            <a:off x="613300" y="1425350"/>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Il Valore di rischio in relazione al Pericolo è calcolato come somma ponderata dei Valori di rischio delle Macro-categorie (esempio per il Pericolo A).</a:t>
            </a:r>
            <a:endParaRPr b="0" i="0" sz="1200" u="none" cap="none" strike="noStrike">
              <a:solidFill>
                <a:srgbClr val="53656D"/>
              </a:solidFill>
              <a:latin typeface="Trebuchet MS"/>
              <a:ea typeface="Trebuchet MS"/>
              <a:cs typeface="Trebuchet MS"/>
              <a:sym typeface="Trebuchet MS"/>
            </a:endParaRPr>
          </a:p>
        </p:txBody>
      </p:sp>
      <p:sp>
        <p:nvSpPr>
          <p:cNvPr id="665" name="Google Shape;665;p34"/>
          <p:cNvSpPr txBox="1"/>
          <p:nvPr/>
        </p:nvSpPr>
        <p:spPr>
          <a:xfrm>
            <a:off x="613300" y="848125"/>
            <a:ext cx="75345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8 Calcolo del Valore di rischio per un Pericolo</a:t>
            </a:r>
            <a:endParaRPr b="1" i="0" sz="1600" u="none" cap="none" strike="noStrike">
              <a:solidFill>
                <a:srgbClr val="18BAA8"/>
              </a:solidFill>
              <a:latin typeface="Trebuchet MS"/>
              <a:ea typeface="Trebuchet MS"/>
              <a:cs typeface="Trebuchet MS"/>
              <a:sym typeface="Trebuchet MS"/>
            </a:endParaRPr>
          </a:p>
        </p:txBody>
      </p:sp>
      <p:graphicFrame>
        <p:nvGraphicFramePr>
          <p:cNvPr id="666" name="Google Shape;666;p34"/>
          <p:cNvGraphicFramePr/>
          <p:nvPr/>
        </p:nvGraphicFramePr>
        <p:xfrm>
          <a:off x="786863" y="2054475"/>
          <a:ext cx="3000000" cy="3000000"/>
        </p:xfrm>
        <a:graphic>
          <a:graphicData uri="http://schemas.openxmlformats.org/drawingml/2006/table">
            <a:tbl>
              <a:tblPr>
                <a:noFill/>
                <a:tableStyleId>{3383FCCF-7B96-4F98-820F-0B5E1FBD0305}</a:tableStyleId>
              </a:tblPr>
              <a:tblGrid>
                <a:gridCol w="704000"/>
                <a:gridCol w="2391325"/>
                <a:gridCol w="1864650"/>
                <a:gridCol w="990575"/>
                <a:gridCol w="1236825"/>
              </a:tblGrid>
              <a:tr h="59835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A</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Precipitazione intensa</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Livello di rischio della Macro-categoria</a:t>
                      </a:r>
                      <a:endParaRPr b="0" i="0"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Valore ponderato</a:t>
                      </a:r>
                      <a:endParaRPr b="0" i="0"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A2</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 Trasporti</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0,70</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0,5</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0,35</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A3</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Energia</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0,82</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0,5</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0,41</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gridSpan="4">
                  <a:txBody>
                    <a:bodyPr/>
                    <a:lstStyle/>
                    <a:p>
                      <a:pPr indent="0" lvl="0" marL="0" marR="0" rtl="0" algn="ctr">
                        <a:lnSpc>
                          <a:spcPct val="100000"/>
                        </a:lnSpc>
                        <a:spcBef>
                          <a:spcPts val="0"/>
                        </a:spcBef>
                        <a:spcAft>
                          <a:spcPts val="0"/>
                        </a:spcAft>
                        <a:buClr>
                          <a:srgbClr val="000000"/>
                        </a:buClr>
                        <a:buSzPts val="1200"/>
                        <a:buFont typeface="Arial"/>
                        <a:buNone/>
                      </a:pPr>
                      <a:r>
                        <a:rPr b="1" i="0" lang="es" sz="1200" u="none" cap="none" strike="noStrike">
                          <a:solidFill>
                            <a:srgbClr val="18BAA8"/>
                          </a:solidFill>
                          <a:latin typeface="Trebuchet MS"/>
                          <a:ea typeface="Trebuchet MS"/>
                          <a:cs typeface="Trebuchet MS"/>
                          <a:sym typeface="Trebuchet MS"/>
                        </a:rPr>
                        <a:t>Valore di rischio del Pericolo</a:t>
                      </a:r>
                      <a:endParaRPr b="1" i="0" sz="1200" u="none" cap="none" strike="noStrike">
                        <a:solidFill>
                          <a:srgbClr val="18BAA8"/>
                        </a:solidFill>
                        <a:latin typeface="Trebuchet MS"/>
                        <a:ea typeface="Trebuchet MS"/>
                        <a:cs typeface="Trebuchet MS"/>
                        <a:sym typeface="Trebuchet MS"/>
                      </a:endParaRPr>
                    </a:p>
                  </a:txBody>
                  <a:tcPr marT="91425" marB="91425" marR="91425" marL="91425"/>
                </a:tc>
                <a:tc hMerge="1"/>
                <a:tc hMerge="1"/>
                <a:tc h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0,76</a:t>
                      </a:r>
                      <a:endParaRPr sz="1200" u="none" cap="none" strike="noStrike">
                        <a:solidFill>
                          <a:srgbClr val="708792"/>
                        </a:solidFill>
                        <a:latin typeface="Trebuchet MS"/>
                        <a:ea typeface="Trebuchet MS"/>
                        <a:cs typeface="Trebuchet MS"/>
                        <a:sym typeface="Trebuchet MS"/>
                      </a:endParaRPr>
                    </a:p>
                  </a:txBody>
                  <a:tcPr marT="91425" marB="91425" marR="91425" marL="91425"/>
                </a:tc>
              </a:tr>
            </a:tbl>
          </a:graphicData>
        </a:graphic>
      </p:graphicFrame>
      <p:sp>
        <p:nvSpPr>
          <p:cNvPr id="667" name="Google Shape;667;p34"/>
          <p:cNvSpPr txBox="1"/>
          <p:nvPr/>
        </p:nvSpPr>
        <p:spPr>
          <a:xfrm>
            <a:off x="613300" y="4642350"/>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s" sz="1200" u="none" cap="none" strike="noStrike">
                <a:solidFill>
                  <a:srgbClr val="18BAA8"/>
                </a:solidFill>
                <a:latin typeface="Trebuchet MS"/>
                <a:ea typeface="Trebuchet MS"/>
                <a:cs typeface="Trebuchet MS"/>
                <a:sym typeface="Trebuchet MS"/>
              </a:rPr>
              <a:t>Nota:</a:t>
            </a:r>
            <a:r>
              <a:rPr b="0" i="0" lang="es" sz="1200" u="none" cap="none" strike="noStrike">
                <a:solidFill>
                  <a:srgbClr val="53656D"/>
                </a:solidFill>
                <a:latin typeface="Trebuchet MS"/>
                <a:ea typeface="Trebuchet MS"/>
                <a:cs typeface="Trebuchet MS"/>
                <a:sym typeface="Trebuchet MS"/>
              </a:rPr>
              <a:t> </a:t>
            </a:r>
            <a:r>
              <a:rPr b="0" i="0" lang="es" sz="1200" u="none" cap="none" strike="noStrike">
                <a:solidFill>
                  <a:srgbClr val="708792"/>
                </a:solidFill>
                <a:latin typeface="Trebuchet MS"/>
                <a:ea typeface="Trebuchet MS"/>
                <a:cs typeface="Trebuchet MS"/>
                <a:sym typeface="Trebuchet MS"/>
              </a:rPr>
              <a:t>I pesi sono assegnati dall’utente; il valore totale deve essere pari a 1.</a:t>
            </a:r>
            <a:endParaRPr b="0" i="0" sz="1200" u="none" cap="none" strike="noStrike">
              <a:solidFill>
                <a:srgbClr val="708792"/>
              </a:solidFill>
              <a:latin typeface="Trebuchet MS"/>
              <a:ea typeface="Trebuchet MS"/>
              <a:cs typeface="Trebuchet MS"/>
              <a:sym typeface="Trebuchet MS"/>
            </a:endParaRPr>
          </a:p>
        </p:txBody>
      </p:sp>
      <p:sp>
        <p:nvSpPr>
          <p:cNvPr id="668" name="Google Shape;668;p34"/>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669" name="Google Shape;669;p34"/>
          <p:cNvGrpSpPr/>
          <p:nvPr/>
        </p:nvGrpSpPr>
        <p:grpSpPr>
          <a:xfrm>
            <a:off x="8305799" y="4495700"/>
            <a:ext cx="838201" cy="594981"/>
            <a:chOff x="6739053" y="4087216"/>
            <a:chExt cx="838201" cy="594981"/>
          </a:xfrm>
        </p:grpSpPr>
        <p:sp>
          <p:nvSpPr>
            <p:cNvPr id="670" name="Google Shape;670;p34"/>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671" name="Google Shape;671;p34"/>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672" name="Google Shape;672;p34"/>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673" name="Google Shape;673;p34"/>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34</a:t>
            </a:r>
            <a:endParaRPr b="0" i="0" sz="1400" u="none" cap="none" strike="noStrike">
              <a:solidFill>
                <a:schemeClr val="lt1"/>
              </a:solidFill>
              <a:latin typeface="Arial"/>
              <a:ea typeface="Arial"/>
              <a:cs typeface="Arial"/>
              <a:sym typeface="Arial"/>
            </a:endParaRPr>
          </a:p>
        </p:txBody>
      </p:sp>
      <p:sp>
        <p:nvSpPr>
          <p:cNvPr id="674" name="Google Shape;674;p34"/>
          <p:cNvSpPr txBox="1"/>
          <p:nvPr/>
        </p:nvSpPr>
        <p:spPr>
          <a:xfrm>
            <a:off x="661428" y="22880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35"/>
          <p:cNvSpPr txBox="1"/>
          <p:nvPr/>
        </p:nvSpPr>
        <p:spPr>
          <a:xfrm>
            <a:off x="613300" y="1425350"/>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Il Valore di rischio complessivo è calcolato come somma ponderata dei Valori di rischio dei Pericoli.</a:t>
            </a:r>
            <a:endParaRPr b="0" i="0" sz="1200" u="none" cap="none" strike="noStrike">
              <a:solidFill>
                <a:srgbClr val="53656D"/>
              </a:solidFill>
              <a:latin typeface="Trebuchet MS"/>
              <a:ea typeface="Trebuchet MS"/>
              <a:cs typeface="Trebuchet MS"/>
              <a:sym typeface="Trebuchet MS"/>
            </a:endParaRPr>
          </a:p>
        </p:txBody>
      </p:sp>
      <p:sp>
        <p:nvSpPr>
          <p:cNvPr id="680" name="Google Shape;680;p35"/>
          <p:cNvSpPr txBox="1"/>
          <p:nvPr/>
        </p:nvSpPr>
        <p:spPr>
          <a:xfrm>
            <a:off x="613300" y="848125"/>
            <a:ext cx="7534500" cy="775567"/>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600"/>
              <a:buFont typeface="Arial"/>
              <a:buNone/>
            </a:pPr>
            <a:r>
              <a:rPr b="1" i="0" lang="es" sz="1600" u="none" cap="none" strike="noStrike">
                <a:solidFill>
                  <a:srgbClr val="18BAA8"/>
                </a:solidFill>
                <a:latin typeface="Trebuchet MS"/>
                <a:ea typeface="Trebuchet MS"/>
                <a:cs typeface="Trebuchet MS"/>
                <a:sym typeface="Trebuchet MS"/>
              </a:rPr>
              <a:t>Punto 9 Calcolo del Valore di rischio complessivo</a:t>
            </a:r>
            <a:endParaRPr b="1" i="0" sz="1600" u="none" cap="none" strike="noStrike">
              <a:solidFill>
                <a:srgbClr val="18BAA8"/>
              </a:solidFill>
              <a:latin typeface="Trebuchet MS"/>
              <a:ea typeface="Trebuchet MS"/>
              <a:cs typeface="Trebuchet MS"/>
              <a:sym typeface="Trebuchet MS"/>
            </a:endParaRPr>
          </a:p>
        </p:txBody>
      </p:sp>
      <p:graphicFrame>
        <p:nvGraphicFramePr>
          <p:cNvPr id="681" name="Google Shape;681;p35"/>
          <p:cNvGraphicFramePr/>
          <p:nvPr/>
        </p:nvGraphicFramePr>
        <p:xfrm>
          <a:off x="786863" y="2054475"/>
          <a:ext cx="3000000" cy="3000000"/>
        </p:xfrm>
        <a:graphic>
          <a:graphicData uri="http://schemas.openxmlformats.org/drawingml/2006/table">
            <a:tbl>
              <a:tblPr>
                <a:noFill/>
                <a:tableStyleId>{3383FCCF-7B96-4F98-820F-0B5E1FBD0305}</a:tableStyleId>
              </a:tblPr>
              <a:tblGrid>
                <a:gridCol w="704000"/>
                <a:gridCol w="2391325"/>
                <a:gridCol w="1864650"/>
                <a:gridCol w="990575"/>
                <a:gridCol w="1236825"/>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Codice</a:t>
                      </a:r>
                      <a:endParaRPr sz="1200" u="none" cap="none" strike="noStrike">
                        <a:solidFill>
                          <a:schemeClr val="lt1"/>
                        </a:solidFill>
                        <a:latin typeface="Trebuchet MS"/>
                        <a:ea typeface="Trebuchet MS"/>
                        <a:cs typeface="Trebuchet MS"/>
                        <a:sym typeface="Trebuchet MS"/>
                      </a:endParaRPr>
                    </a:p>
                  </a:txBody>
                  <a:tcPr marT="91425" marB="91425" marR="91425" marL="91425">
                    <a:lnB cap="flat" cmpd="sng" w="9525">
                      <a:solidFill>
                        <a:srgbClr val="9E9E9E"/>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Pericolo</a:t>
                      </a:r>
                      <a:endParaRPr sz="1200" u="none" cap="none" strike="noStrike">
                        <a:solidFill>
                          <a:schemeClr val="lt1"/>
                        </a:solidFill>
                        <a:latin typeface="Trebuchet MS"/>
                        <a:ea typeface="Trebuchet MS"/>
                        <a:cs typeface="Trebuchet MS"/>
                        <a:sym typeface="Trebuchet MS"/>
                      </a:endParaRPr>
                    </a:p>
                  </a:txBody>
                  <a:tcPr marT="91425" marB="91425" marR="91425" marL="91425">
                    <a:lnB cap="flat" cmpd="sng" w="9525">
                      <a:solidFill>
                        <a:srgbClr val="9E9E9E"/>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Valore di rischio del Pericolo</a:t>
                      </a:r>
                      <a:endParaRPr b="0" i="0"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chemeClr val="lt1"/>
                          </a:solidFill>
                          <a:latin typeface="Trebuchet MS"/>
                          <a:ea typeface="Trebuchet MS"/>
                          <a:cs typeface="Trebuchet MS"/>
                          <a:sym typeface="Trebuchet MS"/>
                        </a:rPr>
                        <a:t>Valore ponderato</a:t>
                      </a:r>
                      <a:endParaRPr sz="1200" u="none" cap="none" strike="noStrike">
                        <a:solidFill>
                          <a:schemeClr val="lt1"/>
                        </a:solidFill>
                        <a:latin typeface="Trebuchet MS"/>
                        <a:ea typeface="Trebuchet MS"/>
                        <a:cs typeface="Trebuchet MS"/>
                        <a:sym typeface="Trebuchet MS"/>
                      </a:endParaRPr>
                    </a:p>
                  </a:txBody>
                  <a:tcPr marT="91425" marB="91425" marR="91425" marL="91425">
                    <a:solidFill>
                      <a:srgbClr val="90ABB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A</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Precipitazione intensa</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0,76</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0,4</a:t>
                      </a:r>
                      <a:endParaRPr sz="1200" u="none" cap="none" strike="noStrike">
                        <a:solidFill>
                          <a:srgbClr val="708792"/>
                        </a:solidFill>
                        <a:latin typeface="Trebuchet MS"/>
                        <a:ea typeface="Trebuchet MS"/>
                        <a:cs typeface="Trebuchet MS"/>
                        <a:sym typeface="Trebuchet MS"/>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0,3</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C</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 Temperature estreme</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0,82</a:t>
                      </a:r>
                      <a:endParaRPr sz="1200" u="none" cap="none" strike="noStrike">
                        <a:solidFill>
                          <a:srgbClr val="708792"/>
                        </a:solidFill>
                        <a:latin typeface="Trebuchet MS"/>
                        <a:ea typeface="Trebuchet MS"/>
                        <a:cs typeface="Trebuchet MS"/>
                        <a:sym typeface="Trebuchet MS"/>
                      </a:endParaRPr>
                    </a:p>
                  </a:txBody>
                  <a:tcPr marT="91425" marB="91425" marR="91425" marL="91425">
                    <a:lnL cap="flat" cmpd="sng" w="9525">
                      <a:solidFill>
                        <a:srgbClr val="9E9E9E"/>
                      </a:solidFill>
                      <a:prstDash val="solid"/>
                      <a:round/>
                      <a:headEnd len="sm" w="sm" type="none"/>
                      <a:tailEnd len="sm" w="sm" type="none"/>
                    </a:lnL>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0,6</a:t>
                      </a:r>
                      <a:endParaRPr sz="1200" u="none" cap="none" strike="noStrike">
                        <a:solidFill>
                          <a:srgbClr val="708792"/>
                        </a:solidFill>
                        <a:latin typeface="Trebuchet MS"/>
                        <a:ea typeface="Trebuchet MS"/>
                        <a:cs typeface="Trebuchet MS"/>
                        <a:sym typeface="Trebuchet MS"/>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0,5</a:t>
                      </a:r>
                      <a:endParaRPr sz="1200" u="none" cap="none" strike="noStrike">
                        <a:solidFill>
                          <a:srgbClr val="708792"/>
                        </a:solidFill>
                        <a:latin typeface="Trebuchet MS"/>
                        <a:ea typeface="Trebuchet MS"/>
                        <a:cs typeface="Trebuchet MS"/>
                        <a:sym typeface="Trebuchet MS"/>
                      </a:endParaRPr>
                    </a:p>
                  </a:txBody>
                  <a:tcPr marT="91425" marB="91425" marR="91425" marL="91425"/>
                </a:tc>
              </a:tr>
              <a:tr h="381000">
                <a:tc gridSpan="4">
                  <a:txBody>
                    <a:bodyPr/>
                    <a:lstStyle/>
                    <a:p>
                      <a:pPr indent="0" lvl="0" marL="0" marR="0" rtl="0" algn="ctr">
                        <a:lnSpc>
                          <a:spcPct val="100000"/>
                        </a:lnSpc>
                        <a:spcBef>
                          <a:spcPts val="0"/>
                        </a:spcBef>
                        <a:spcAft>
                          <a:spcPts val="0"/>
                        </a:spcAft>
                        <a:buClr>
                          <a:srgbClr val="000000"/>
                        </a:buClr>
                        <a:buSzPts val="1300"/>
                        <a:buFont typeface="Arial"/>
                        <a:buNone/>
                      </a:pPr>
                      <a:r>
                        <a:rPr b="1" lang="es" sz="1300" u="none" cap="none" strike="noStrike">
                          <a:solidFill>
                            <a:srgbClr val="18BAA8"/>
                          </a:solidFill>
                          <a:latin typeface="Trebuchet MS"/>
                          <a:ea typeface="Trebuchet MS"/>
                          <a:cs typeface="Trebuchet MS"/>
                          <a:sym typeface="Trebuchet MS"/>
                        </a:rPr>
                        <a:t>                             Valore di rischio complessivo</a:t>
                      </a:r>
                      <a:endParaRPr b="1" sz="1300" u="none" cap="none" strike="noStrike">
                        <a:solidFill>
                          <a:srgbClr val="18BAA8"/>
                        </a:solidFill>
                        <a:latin typeface="Trebuchet MS"/>
                        <a:ea typeface="Trebuchet MS"/>
                        <a:cs typeface="Trebuchet MS"/>
                        <a:sym typeface="Trebuchet MS"/>
                      </a:endParaRPr>
                    </a:p>
                  </a:txBody>
                  <a:tcPr marT="91425" marB="91425" marR="91425" marL="91425">
                    <a:lnT cap="flat" cmpd="sng" w="9525">
                      <a:solidFill>
                        <a:srgbClr val="9E9E9E"/>
                      </a:solidFill>
                      <a:prstDash val="solid"/>
                      <a:round/>
                      <a:headEnd len="sm" w="sm" type="none"/>
                      <a:tailEnd len="sm" w="sm" type="none"/>
                    </a:lnT>
                  </a:tcPr>
                </a:tc>
                <a:tc hMerge="1"/>
                <a:tc hMerge="1"/>
                <a:tc hMerge="1"/>
                <a:tc>
                  <a:txBody>
                    <a:bodyPr/>
                    <a:lstStyle/>
                    <a:p>
                      <a:pPr indent="0" lvl="0" marL="0" marR="0" rtl="0" algn="ctr">
                        <a:lnSpc>
                          <a:spcPct val="100000"/>
                        </a:lnSpc>
                        <a:spcBef>
                          <a:spcPts val="0"/>
                        </a:spcBef>
                        <a:spcAft>
                          <a:spcPts val="0"/>
                        </a:spcAft>
                        <a:buClr>
                          <a:srgbClr val="000000"/>
                        </a:buClr>
                        <a:buSzPts val="1200"/>
                        <a:buFont typeface="Arial"/>
                        <a:buNone/>
                      </a:pPr>
                      <a:r>
                        <a:rPr lang="es" sz="1200" u="none" cap="none" strike="noStrike">
                          <a:solidFill>
                            <a:srgbClr val="708792"/>
                          </a:solidFill>
                          <a:latin typeface="Trebuchet MS"/>
                          <a:ea typeface="Trebuchet MS"/>
                          <a:cs typeface="Trebuchet MS"/>
                          <a:sym typeface="Trebuchet MS"/>
                        </a:rPr>
                        <a:t>0,8</a:t>
                      </a:r>
                      <a:endParaRPr sz="1200" u="none" cap="none" strike="noStrike">
                        <a:solidFill>
                          <a:srgbClr val="708792"/>
                        </a:solidFill>
                        <a:latin typeface="Trebuchet MS"/>
                        <a:ea typeface="Trebuchet MS"/>
                        <a:cs typeface="Trebuchet MS"/>
                        <a:sym typeface="Trebuchet MS"/>
                      </a:endParaRPr>
                    </a:p>
                  </a:txBody>
                  <a:tcPr marT="91425" marB="91425" marR="91425" marL="91425"/>
                </a:tc>
              </a:tr>
            </a:tbl>
          </a:graphicData>
        </a:graphic>
      </p:graphicFrame>
      <p:sp>
        <p:nvSpPr>
          <p:cNvPr id="682" name="Google Shape;682;p35"/>
          <p:cNvSpPr txBox="1"/>
          <p:nvPr/>
        </p:nvSpPr>
        <p:spPr>
          <a:xfrm>
            <a:off x="613300" y="4642350"/>
            <a:ext cx="8200200" cy="483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s" sz="1200" u="none" cap="none" strike="noStrike">
                <a:solidFill>
                  <a:srgbClr val="18BAA8"/>
                </a:solidFill>
                <a:latin typeface="Trebuchet MS"/>
                <a:ea typeface="Trebuchet MS"/>
                <a:cs typeface="Trebuchet MS"/>
                <a:sym typeface="Trebuchet MS"/>
              </a:rPr>
              <a:t>Nota:</a:t>
            </a:r>
            <a:r>
              <a:rPr b="0" i="0" lang="es" sz="1200" u="none" cap="none" strike="noStrike">
                <a:solidFill>
                  <a:srgbClr val="53656D"/>
                </a:solidFill>
                <a:latin typeface="Trebuchet MS"/>
                <a:ea typeface="Trebuchet MS"/>
                <a:cs typeface="Trebuchet MS"/>
                <a:sym typeface="Trebuchet MS"/>
              </a:rPr>
              <a:t> </a:t>
            </a:r>
            <a:r>
              <a:rPr b="0" i="0" lang="es" sz="1200" u="none" cap="none" strike="noStrike">
                <a:solidFill>
                  <a:srgbClr val="708792"/>
                </a:solidFill>
                <a:latin typeface="Trebuchet MS"/>
                <a:ea typeface="Trebuchet MS"/>
                <a:cs typeface="Trebuchet MS"/>
                <a:sym typeface="Trebuchet MS"/>
              </a:rPr>
              <a:t>I pesi sono assegnati dall’utente; il valore totale deve essere pari a 1.</a:t>
            </a:r>
            <a:endParaRPr b="0" i="0" sz="1200" u="none" cap="none" strike="noStrike">
              <a:solidFill>
                <a:srgbClr val="708792"/>
              </a:solidFill>
              <a:latin typeface="Trebuchet MS"/>
              <a:ea typeface="Trebuchet MS"/>
              <a:cs typeface="Trebuchet MS"/>
              <a:sym typeface="Trebuchet MS"/>
            </a:endParaRPr>
          </a:p>
        </p:txBody>
      </p:sp>
      <p:sp>
        <p:nvSpPr>
          <p:cNvPr id="683" name="Google Shape;683;p35"/>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grpSp>
        <p:nvGrpSpPr>
          <p:cNvPr id="684" name="Google Shape;684;p35"/>
          <p:cNvGrpSpPr/>
          <p:nvPr/>
        </p:nvGrpSpPr>
        <p:grpSpPr>
          <a:xfrm>
            <a:off x="8305799" y="4495700"/>
            <a:ext cx="838201" cy="594981"/>
            <a:chOff x="6739053" y="4087216"/>
            <a:chExt cx="838201" cy="594981"/>
          </a:xfrm>
        </p:grpSpPr>
        <p:sp>
          <p:nvSpPr>
            <p:cNvPr id="685" name="Google Shape;685;p35"/>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686" name="Google Shape;686;p35"/>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687" name="Google Shape;687;p35"/>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688" name="Google Shape;688;p35"/>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35</a:t>
            </a:r>
            <a:endParaRPr b="0" i="0" sz="1400" u="none" cap="none" strike="noStrike">
              <a:solidFill>
                <a:schemeClr val="lt1"/>
              </a:solidFill>
              <a:latin typeface="Arial"/>
              <a:ea typeface="Arial"/>
              <a:cs typeface="Arial"/>
              <a:sym typeface="Arial"/>
            </a:endParaRPr>
          </a:p>
        </p:txBody>
      </p:sp>
      <p:sp>
        <p:nvSpPr>
          <p:cNvPr id="689" name="Google Shape;689;p35"/>
          <p:cNvSpPr txBox="1"/>
          <p:nvPr/>
        </p:nvSpPr>
        <p:spPr>
          <a:xfrm>
            <a:off x="661428" y="22880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48BAA2"/>
                </a:solidFill>
                <a:latin typeface="Trebuchet MS"/>
                <a:ea typeface="Trebuchet MS"/>
                <a:cs typeface="Trebuchet MS"/>
                <a:sym typeface="Trebuchet MS"/>
              </a:rPr>
              <a:t>Esempio Pratico dell’RNTool</a:t>
            </a:r>
            <a:endParaRPr b="1" i="0" sz="2800" u="none" cap="none" strike="noStrike">
              <a:solidFill>
                <a:srgbClr val="48BAA2"/>
              </a:solidFill>
              <a:latin typeface="Trebuchet MS"/>
              <a:ea typeface="Trebuchet MS"/>
              <a:cs typeface="Trebuchet MS"/>
              <a:sym typeface="Trebuchet M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g3455514c2ac_0_29"/>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695" name="Google Shape;695;g3455514c2ac_0_29"/>
          <p:cNvSpPr/>
          <p:nvPr/>
        </p:nvSpPr>
        <p:spPr>
          <a:xfrm>
            <a:off x="4501675" y="1060575"/>
            <a:ext cx="4301100" cy="3447000"/>
          </a:xfrm>
          <a:prstGeom prst="rect">
            <a:avLst/>
          </a:prstGeom>
          <a:noFill/>
          <a:ln cap="flat" cmpd="sng" w="38100">
            <a:solidFill>
              <a:srgbClr val="48BAA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Trebuchet MS"/>
              <a:ea typeface="Trebuchet MS"/>
              <a:cs typeface="Trebuchet MS"/>
              <a:sym typeface="Trebuchet MS"/>
            </a:endParaRPr>
          </a:p>
        </p:txBody>
      </p:sp>
      <p:sp>
        <p:nvSpPr>
          <p:cNvPr id="696" name="Google Shape;696;g3455514c2ac_0_29"/>
          <p:cNvSpPr txBox="1"/>
          <p:nvPr/>
        </p:nvSpPr>
        <p:spPr>
          <a:xfrm>
            <a:off x="103125" y="452816"/>
            <a:ext cx="8036400" cy="514500"/>
          </a:xfrm>
          <a:prstGeom prst="rect">
            <a:avLst/>
          </a:prstGeom>
          <a:noFill/>
          <a:ln>
            <a:noFill/>
          </a:ln>
        </p:spPr>
        <p:txBody>
          <a:bodyPr anchorCtr="0" anchor="ctr" bIns="45700" lIns="91425" spcFirstLastPara="1" rIns="91425" wrap="square" tIns="45700">
            <a:noAutofit/>
          </a:bodyPr>
          <a:lstStyle/>
          <a:p>
            <a:pPr indent="0" lvl="0" marL="216000" marR="0" rtl="0" algn="l">
              <a:lnSpc>
                <a:spcPct val="100000"/>
              </a:lnSpc>
              <a:spcBef>
                <a:spcPts val="0"/>
              </a:spcBef>
              <a:spcAft>
                <a:spcPts val="0"/>
              </a:spcAft>
              <a:buNone/>
            </a:pPr>
            <a:r>
              <a:rPr b="1" i="0" lang="es" sz="2500" u="none" cap="none" strike="noStrike">
                <a:solidFill>
                  <a:srgbClr val="18BAA8"/>
                </a:solidFill>
                <a:latin typeface="Trebuchet MS"/>
                <a:ea typeface="Trebuchet MS"/>
                <a:cs typeface="Trebuchet MS"/>
                <a:sym typeface="Trebuchet MS"/>
              </a:rPr>
              <a:t>RISULTATI DELLA VALUTAZIONE DEL RISCHIO PER CATEGORIA</a:t>
            </a:r>
            <a:endParaRPr/>
          </a:p>
          <a:p>
            <a:pPr indent="0" lvl="0" marL="216000" marR="0" rtl="0" algn="l">
              <a:lnSpc>
                <a:spcPct val="100000"/>
              </a:lnSpc>
              <a:spcBef>
                <a:spcPts val="0"/>
              </a:spcBef>
              <a:spcAft>
                <a:spcPts val="0"/>
              </a:spcAft>
              <a:buClr>
                <a:srgbClr val="000000"/>
              </a:buClr>
              <a:buSzPts val="2500"/>
              <a:buFont typeface="Arial"/>
              <a:buNone/>
            </a:pPr>
            <a:r>
              <a:t/>
            </a:r>
            <a:endParaRPr b="1" i="0" sz="2800" u="none" cap="none" strike="noStrike">
              <a:solidFill>
                <a:srgbClr val="18BAA8"/>
              </a:solidFill>
              <a:latin typeface="Trebuchet MS"/>
              <a:ea typeface="Trebuchet MS"/>
              <a:cs typeface="Trebuchet MS"/>
              <a:sym typeface="Trebuchet MS"/>
            </a:endParaRPr>
          </a:p>
        </p:txBody>
      </p:sp>
      <p:sp>
        <p:nvSpPr>
          <p:cNvPr id="697" name="Google Shape;697;g3455514c2ac_0_29"/>
          <p:cNvSpPr txBox="1"/>
          <p:nvPr/>
        </p:nvSpPr>
        <p:spPr>
          <a:xfrm>
            <a:off x="431900" y="2064909"/>
            <a:ext cx="3371400" cy="1287719"/>
          </a:xfrm>
          <a:prstGeom prst="rect">
            <a:avLst/>
          </a:prstGeom>
          <a:solidFill>
            <a:srgbClr val="FFFFFF"/>
          </a:solidFill>
          <a:ln>
            <a:noFill/>
          </a:ln>
        </p:spPr>
        <p:txBody>
          <a:bodyPr anchorCtr="0" anchor="t" bIns="0" lIns="0" spcFirstLastPara="1" rIns="0" wrap="square" tIns="0">
            <a:noAutofit/>
          </a:bodyPr>
          <a:lstStyle/>
          <a:p>
            <a:pPr indent="-270510" lvl="0" marL="285750" marR="0" rtl="0" algn="just">
              <a:lnSpc>
                <a:spcPct val="100000"/>
              </a:lnSpc>
              <a:spcBef>
                <a:spcPts val="360"/>
              </a:spcBef>
              <a:spcAft>
                <a:spcPts val="0"/>
              </a:spcAft>
              <a:buClr>
                <a:srgbClr val="708792"/>
              </a:buClr>
              <a:buSzPts val="1200"/>
              <a:buFont typeface="Trebuchet MS"/>
              <a:buChar char="•"/>
            </a:pPr>
            <a:r>
              <a:rPr b="0" i="0" lang="es" sz="1200" u="none" cap="none" strike="noStrike">
                <a:solidFill>
                  <a:srgbClr val="708792"/>
                </a:solidFill>
                <a:latin typeface="Trebuchet MS"/>
                <a:ea typeface="Trebuchet MS"/>
                <a:cs typeface="Trebuchet MS"/>
                <a:sym typeface="Trebuchet MS"/>
              </a:rPr>
              <a:t>Il sistema di classificazione produce risultati anche a livello degli Elementi Esposti all'interno di un Settore Urbano.</a:t>
            </a:r>
            <a:endParaRPr/>
          </a:p>
        </p:txBody>
      </p:sp>
      <p:sp>
        <p:nvSpPr>
          <p:cNvPr id="698" name="Google Shape;698;g3455514c2ac_0_29"/>
          <p:cNvSpPr txBox="1"/>
          <p:nvPr/>
        </p:nvSpPr>
        <p:spPr>
          <a:xfrm>
            <a:off x="4750124" y="1608305"/>
            <a:ext cx="1940100" cy="631497"/>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Rischio di danni per l'infrastruttura del trasporto pubblico</a:t>
            </a:r>
            <a:endParaRPr/>
          </a:p>
        </p:txBody>
      </p:sp>
      <p:sp>
        <p:nvSpPr>
          <p:cNvPr id="699" name="Google Shape;699;g3455514c2ac_0_29"/>
          <p:cNvSpPr txBox="1"/>
          <p:nvPr/>
        </p:nvSpPr>
        <p:spPr>
          <a:xfrm>
            <a:off x="4750131" y="2508532"/>
            <a:ext cx="1545600" cy="631497"/>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Rischio di danni per i percorsi ciclabili e pedonali</a:t>
            </a:r>
            <a:endParaRPr/>
          </a:p>
        </p:txBody>
      </p:sp>
      <p:sp>
        <p:nvSpPr>
          <p:cNvPr id="700" name="Google Shape;700;g3455514c2ac_0_29"/>
          <p:cNvSpPr txBox="1"/>
          <p:nvPr/>
        </p:nvSpPr>
        <p:spPr>
          <a:xfrm>
            <a:off x="6958283" y="1338421"/>
            <a:ext cx="1214157"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200"/>
              <a:buFont typeface="Arial"/>
              <a:buNone/>
            </a:pPr>
            <a:r>
              <a:rPr b="1" i="0" lang="es" sz="1200" u="none" cap="none" strike="noStrike">
                <a:solidFill>
                  <a:srgbClr val="53656D"/>
                </a:solidFill>
                <a:latin typeface="Trebuchet MS"/>
                <a:ea typeface="Trebuchet MS"/>
                <a:cs typeface="Trebuchet MS"/>
                <a:sym typeface="Trebuchet MS"/>
              </a:rPr>
              <a:t>RISCHIO 0,67 </a:t>
            </a:r>
            <a:endParaRPr b="0" i="0" sz="1400" u="none" cap="none" strike="noStrike">
              <a:solidFill>
                <a:srgbClr val="53656D"/>
              </a:solidFill>
              <a:latin typeface="Trebuchet MS"/>
              <a:ea typeface="Trebuchet MS"/>
              <a:cs typeface="Trebuchet MS"/>
              <a:sym typeface="Trebuchet MS"/>
            </a:endParaRPr>
          </a:p>
        </p:txBody>
      </p:sp>
      <p:pic>
        <p:nvPicPr>
          <p:cNvPr id="701" name="Google Shape;701;g3455514c2ac_0_29"/>
          <p:cNvPicPr preferRelativeResize="0"/>
          <p:nvPr/>
        </p:nvPicPr>
        <p:blipFill rotWithShape="1">
          <a:blip r:embed="rId3">
            <a:alphaModFix/>
          </a:blip>
          <a:srcRect b="0" l="0" r="0" t="21482"/>
          <a:stretch/>
        </p:blipFill>
        <p:spPr>
          <a:xfrm>
            <a:off x="6482025" y="1701582"/>
            <a:ext cx="2166675" cy="328896"/>
          </a:xfrm>
          <a:prstGeom prst="rect">
            <a:avLst/>
          </a:prstGeom>
          <a:noFill/>
          <a:ln>
            <a:noFill/>
          </a:ln>
        </p:spPr>
      </p:pic>
      <p:sp>
        <p:nvSpPr>
          <p:cNvPr id="702" name="Google Shape;702;g3455514c2ac_0_29"/>
          <p:cNvSpPr/>
          <p:nvPr/>
        </p:nvSpPr>
        <p:spPr>
          <a:xfrm>
            <a:off x="7742675" y="1603312"/>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grpSp>
        <p:nvGrpSpPr>
          <p:cNvPr id="703" name="Google Shape;703;g3455514c2ac_0_29"/>
          <p:cNvGrpSpPr/>
          <p:nvPr/>
        </p:nvGrpSpPr>
        <p:grpSpPr>
          <a:xfrm>
            <a:off x="8305799" y="4495700"/>
            <a:ext cx="838163" cy="594908"/>
            <a:chOff x="6739053" y="4087216"/>
            <a:chExt cx="838163" cy="594908"/>
          </a:xfrm>
        </p:grpSpPr>
        <p:sp>
          <p:nvSpPr>
            <p:cNvPr id="704" name="Google Shape;704;g3455514c2ac_0_29"/>
            <p:cNvSpPr/>
            <p:nvPr/>
          </p:nvSpPr>
          <p:spPr>
            <a:xfrm>
              <a:off x="6739053" y="4317924"/>
              <a:ext cx="364200" cy="364200"/>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705" name="Google Shape;705;g3455514c2ac_0_29"/>
            <p:cNvCxnSpPr/>
            <p:nvPr/>
          </p:nvCxnSpPr>
          <p:spPr>
            <a:xfrm flipH="1" rot="10800000">
              <a:off x="7051287" y="4226892"/>
              <a:ext cx="368100" cy="182100"/>
            </a:xfrm>
            <a:prstGeom prst="straightConnector1">
              <a:avLst/>
            </a:prstGeom>
            <a:noFill/>
            <a:ln cap="flat" cmpd="sng" w="9525">
              <a:solidFill>
                <a:srgbClr val="92D050"/>
              </a:solidFill>
              <a:prstDash val="solid"/>
              <a:round/>
              <a:headEnd len="sm" w="sm" type="none"/>
              <a:tailEnd len="sm" w="sm" type="none"/>
            </a:ln>
          </p:spPr>
        </p:cxnSp>
        <p:sp>
          <p:nvSpPr>
            <p:cNvPr id="706" name="Google Shape;706;g3455514c2ac_0_29"/>
            <p:cNvSpPr/>
            <p:nvPr/>
          </p:nvSpPr>
          <p:spPr>
            <a:xfrm>
              <a:off x="7395116" y="4087216"/>
              <a:ext cx="182100" cy="182100"/>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707" name="Google Shape;707;g3455514c2ac_0_29"/>
          <p:cNvSpPr txBox="1"/>
          <p:nvPr/>
        </p:nvSpPr>
        <p:spPr>
          <a:xfrm>
            <a:off x="8296970" y="4765438"/>
            <a:ext cx="410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36</a:t>
            </a:r>
            <a:endParaRPr b="0" i="0" sz="1400" u="none" cap="none" strike="noStrike">
              <a:solidFill>
                <a:schemeClr val="lt1"/>
              </a:solidFill>
              <a:latin typeface="Arial"/>
              <a:ea typeface="Arial"/>
              <a:cs typeface="Arial"/>
              <a:sym typeface="Arial"/>
            </a:endParaRPr>
          </a:p>
        </p:txBody>
      </p:sp>
      <p:sp>
        <p:nvSpPr>
          <p:cNvPr id="708" name="Google Shape;708;g3455514c2ac_0_29"/>
          <p:cNvSpPr/>
          <p:nvPr/>
        </p:nvSpPr>
        <p:spPr>
          <a:xfrm>
            <a:off x="2064468" y="2839987"/>
            <a:ext cx="525900" cy="694500"/>
          </a:xfrm>
          <a:prstGeom prst="downArrow">
            <a:avLst>
              <a:gd fmla="val 50000" name="adj1"/>
              <a:gd fmla="val 50000" name="adj2"/>
            </a:avLst>
          </a:prstGeom>
          <a:solidFill>
            <a:srgbClr val="48BAA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09" name="Google Shape;709;g3455514c2ac_0_29"/>
          <p:cNvSpPr txBox="1"/>
          <p:nvPr/>
        </p:nvSpPr>
        <p:spPr>
          <a:xfrm>
            <a:off x="1018550" y="3613931"/>
            <a:ext cx="2567700" cy="354600"/>
          </a:xfrm>
          <a:prstGeom prst="rect">
            <a:avLst/>
          </a:prstGeom>
          <a:no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800"/>
              <a:buFont typeface="Arial"/>
              <a:buNone/>
            </a:pPr>
            <a:r>
              <a:rPr b="1" i="0" lang="es" sz="1800" u="none" cap="none" strike="noStrike">
                <a:solidFill>
                  <a:srgbClr val="48BAA2"/>
                </a:solidFill>
                <a:latin typeface="Trebuchet MS"/>
                <a:ea typeface="Trebuchet MS"/>
                <a:cs typeface="Trebuchet MS"/>
                <a:sym typeface="Trebuchet MS"/>
              </a:rPr>
              <a:t>Categoria di Rischio</a:t>
            </a:r>
            <a:endParaRPr b="0" i="0" sz="1400" u="none" cap="none" strike="noStrike">
              <a:solidFill>
                <a:srgbClr val="48BAA2"/>
              </a:solidFill>
              <a:latin typeface="Trebuchet MS"/>
              <a:ea typeface="Trebuchet MS"/>
              <a:cs typeface="Trebuchet MS"/>
              <a:sym typeface="Trebuchet MS"/>
            </a:endParaRPr>
          </a:p>
        </p:txBody>
      </p:sp>
      <p:sp>
        <p:nvSpPr>
          <p:cNvPr id="710" name="Google Shape;710;g3455514c2ac_0_29"/>
          <p:cNvSpPr txBox="1"/>
          <p:nvPr/>
        </p:nvSpPr>
        <p:spPr>
          <a:xfrm>
            <a:off x="431900" y="1253700"/>
            <a:ext cx="3141900" cy="354600"/>
          </a:xfrm>
          <a:prstGeom prst="rect">
            <a:avLst/>
          </a:prstGeom>
          <a:no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800"/>
              <a:buFont typeface="Arial"/>
              <a:buNone/>
            </a:pPr>
            <a:r>
              <a:rPr b="1" i="0" lang="es" sz="1800" u="none" cap="none" strike="noStrike">
                <a:solidFill>
                  <a:schemeClr val="accent3"/>
                </a:solidFill>
                <a:latin typeface="Trebuchet MS"/>
                <a:ea typeface="Trebuchet MS"/>
                <a:cs typeface="Trebuchet MS"/>
                <a:sym typeface="Trebuchet MS"/>
              </a:rPr>
              <a:t>Settore urbano: Trasporti</a:t>
            </a:r>
            <a:endParaRPr b="0" i="0" sz="1800" u="none" cap="none" strike="noStrike">
              <a:solidFill>
                <a:schemeClr val="accent3"/>
              </a:solidFill>
              <a:latin typeface="Trebuchet MS"/>
              <a:ea typeface="Trebuchet MS"/>
              <a:cs typeface="Trebuchet MS"/>
              <a:sym typeface="Trebuchet MS"/>
            </a:endParaRPr>
          </a:p>
        </p:txBody>
      </p:sp>
      <p:sp>
        <p:nvSpPr>
          <p:cNvPr id="711" name="Google Shape;711;g3455514c2ac_0_29"/>
          <p:cNvSpPr txBox="1"/>
          <p:nvPr/>
        </p:nvSpPr>
        <p:spPr>
          <a:xfrm>
            <a:off x="4847513" y="3501069"/>
            <a:ext cx="1545600" cy="446831"/>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Rischio di danni per la rete stradale</a:t>
            </a:r>
            <a:endParaRPr/>
          </a:p>
        </p:txBody>
      </p:sp>
      <p:sp>
        <p:nvSpPr>
          <p:cNvPr id="712" name="Google Shape;712;g3455514c2ac_0_29"/>
          <p:cNvSpPr txBox="1"/>
          <p:nvPr/>
        </p:nvSpPr>
        <p:spPr>
          <a:xfrm>
            <a:off x="6958283" y="2379260"/>
            <a:ext cx="1222986"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200"/>
              <a:buFont typeface="Arial"/>
              <a:buNone/>
            </a:pPr>
            <a:r>
              <a:rPr b="1" i="0" lang="es" sz="1200" u="none" cap="none" strike="noStrike">
                <a:solidFill>
                  <a:srgbClr val="53656D"/>
                </a:solidFill>
                <a:latin typeface="Trebuchet MS"/>
                <a:ea typeface="Trebuchet MS"/>
                <a:cs typeface="Trebuchet MS"/>
                <a:sym typeface="Trebuchet MS"/>
              </a:rPr>
              <a:t>RISCHIO 0,82 </a:t>
            </a:r>
            <a:endParaRPr b="0" i="0" sz="1400" u="none" cap="none" strike="noStrike">
              <a:solidFill>
                <a:srgbClr val="53656D"/>
              </a:solidFill>
              <a:latin typeface="Trebuchet MS"/>
              <a:ea typeface="Trebuchet MS"/>
              <a:cs typeface="Trebuchet MS"/>
              <a:sym typeface="Trebuchet MS"/>
            </a:endParaRPr>
          </a:p>
        </p:txBody>
      </p:sp>
      <p:pic>
        <p:nvPicPr>
          <p:cNvPr id="713" name="Google Shape;713;g3455514c2ac_0_29"/>
          <p:cNvPicPr preferRelativeResize="0"/>
          <p:nvPr/>
        </p:nvPicPr>
        <p:blipFill rotWithShape="1">
          <a:blip r:embed="rId3">
            <a:alphaModFix/>
          </a:blip>
          <a:srcRect b="0" l="0" r="0" t="21482"/>
          <a:stretch/>
        </p:blipFill>
        <p:spPr>
          <a:xfrm>
            <a:off x="6482025" y="2780882"/>
            <a:ext cx="2166675" cy="328896"/>
          </a:xfrm>
          <a:prstGeom prst="rect">
            <a:avLst/>
          </a:prstGeom>
          <a:noFill/>
          <a:ln>
            <a:noFill/>
          </a:ln>
        </p:spPr>
      </p:pic>
      <p:sp>
        <p:nvSpPr>
          <p:cNvPr id="714" name="Google Shape;714;g3455514c2ac_0_29"/>
          <p:cNvSpPr/>
          <p:nvPr/>
        </p:nvSpPr>
        <p:spPr>
          <a:xfrm>
            <a:off x="7971275" y="2682612"/>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715" name="Google Shape;715;g3455514c2ac_0_29"/>
          <p:cNvSpPr txBox="1"/>
          <p:nvPr/>
        </p:nvSpPr>
        <p:spPr>
          <a:xfrm>
            <a:off x="6988859" y="3447119"/>
            <a:ext cx="1290650"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200"/>
              <a:buFont typeface="Arial"/>
              <a:buNone/>
            </a:pPr>
            <a:r>
              <a:rPr b="1" i="0" lang="es" sz="1200" u="none" cap="none" strike="noStrike">
                <a:solidFill>
                  <a:srgbClr val="53656D"/>
                </a:solidFill>
                <a:latin typeface="Trebuchet MS"/>
                <a:ea typeface="Trebuchet MS"/>
                <a:cs typeface="Trebuchet MS"/>
                <a:sym typeface="Trebuchet MS"/>
              </a:rPr>
              <a:t>RISCHIO 0,65 </a:t>
            </a:r>
            <a:endParaRPr b="0" i="0" sz="1400" u="none" cap="none" strike="noStrike">
              <a:solidFill>
                <a:srgbClr val="53656D"/>
              </a:solidFill>
              <a:latin typeface="Trebuchet MS"/>
              <a:ea typeface="Trebuchet MS"/>
              <a:cs typeface="Trebuchet MS"/>
              <a:sym typeface="Trebuchet MS"/>
            </a:endParaRPr>
          </a:p>
        </p:txBody>
      </p:sp>
      <p:pic>
        <p:nvPicPr>
          <p:cNvPr id="716" name="Google Shape;716;g3455514c2ac_0_29"/>
          <p:cNvPicPr preferRelativeResize="0"/>
          <p:nvPr/>
        </p:nvPicPr>
        <p:blipFill rotWithShape="1">
          <a:blip r:embed="rId3">
            <a:alphaModFix/>
          </a:blip>
          <a:srcRect b="0" l="0" r="0" t="21482"/>
          <a:stretch/>
        </p:blipFill>
        <p:spPr>
          <a:xfrm>
            <a:off x="6482025" y="3840370"/>
            <a:ext cx="2166675" cy="328896"/>
          </a:xfrm>
          <a:prstGeom prst="rect">
            <a:avLst/>
          </a:prstGeom>
          <a:noFill/>
          <a:ln>
            <a:noFill/>
          </a:ln>
        </p:spPr>
      </p:pic>
      <p:sp>
        <p:nvSpPr>
          <p:cNvPr id="717" name="Google Shape;717;g3455514c2ac_0_29"/>
          <p:cNvSpPr/>
          <p:nvPr/>
        </p:nvSpPr>
        <p:spPr>
          <a:xfrm>
            <a:off x="7742675" y="3742100"/>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718" name="Google Shape;718;g3455514c2ac_0_29"/>
          <p:cNvSpPr/>
          <p:nvPr/>
        </p:nvSpPr>
        <p:spPr>
          <a:xfrm rot="-5400000">
            <a:off x="3692399" y="3355832"/>
            <a:ext cx="525900" cy="921900"/>
          </a:xfrm>
          <a:prstGeom prst="downArrow">
            <a:avLst>
              <a:gd fmla="val 50000" name="adj1"/>
              <a:gd fmla="val 50000" name="adj2"/>
            </a:avLst>
          </a:prstGeom>
          <a:solidFill>
            <a:srgbClr val="48BAA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36"/>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724" name="Google Shape;724;p36"/>
          <p:cNvSpPr/>
          <p:nvPr/>
        </p:nvSpPr>
        <p:spPr>
          <a:xfrm>
            <a:off x="4501677" y="1281768"/>
            <a:ext cx="3891000" cy="3225600"/>
          </a:xfrm>
          <a:prstGeom prst="rect">
            <a:avLst/>
          </a:prstGeom>
          <a:noFill/>
          <a:ln cap="flat" cmpd="sng" w="38100">
            <a:solidFill>
              <a:srgbClr val="48BAA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Trebuchet MS"/>
              <a:ea typeface="Trebuchet MS"/>
              <a:cs typeface="Trebuchet MS"/>
              <a:sym typeface="Trebuchet MS"/>
            </a:endParaRPr>
          </a:p>
        </p:txBody>
      </p:sp>
      <p:sp>
        <p:nvSpPr>
          <p:cNvPr id="725" name="Google Shape;725;p36"/>
          <p:cNvSpPr txBox="1"/>
          <p:nvPr/>
        </p:nvSpPr>
        <p:spPr>
          <a:xfrm>
            <a:off x="103125" y="657350"/>
            <a:ext cx="8036400" cy="514500"/>
          </a:xfrm>
          <a:prstGeom prst="rect">
            <a:avLst/>
          </a:prstGeom>
          <a:noFill/>
          <a:ln>
            <a:noFill/>
          </a:ln>
        </p:spPr>
        <p:txBody>
          <a:bodyPr anchorCtr="0" anchor="ctr" bIns="45700" lIns="91425" spcFirstLastPara="1" rIns="91425" wrap="square" tIns="45700">
            <a:noAutofit/>
          </a:bodyPr>
          <a:lstStyle/>
          <a:p>
            <a:pPr indent="0" lvl="0" marL="216000" marR="0" rtl="0" algn="l">
              <a:lnSpc>
                <a:spcPct val="100000"/>
              </a:lnSpc>
              <a:spcBef>
                <a:spcPts val="0"/>
              </a:spcBef>
              <a:spcAft>
                <a:spcPts val="0"/>
              </a:spcAft>
              <a:buNone/>
            </a:pPr>
            <a:r>
              <a:rPr b="1" i="0" lang="es" sz="2500" u="none" cap="none" strike="noStrike">
                <a:solidFill>
                  <a:srgbClr val="18BAA8"/>
                </a:solidFill>
                <a:latin typeface="Trebuchet MS"/>
                <a:ea typeface="Trebuchet MS"/>
                <a:cs typeface="Trebuchet MS"/>
                <a:sym typeface="Trebuchet MS"/>
              </a:rPr>
              <a:t>RISULTATI DELLA VALUTAZIONE DEL RISCHIO PER SETTORE URBANO</a:t>
            </a:r>
            <a:endParaRPr/>
          </a:p>
          <a:p>
            <a:pPr indent="0" lvl="0" marL="216000" marR="0" rtl="0" algn="l">
              <a:lnSpc>
                <a:spcPct val="100000"/>
              </a:lnSpc>
              <a:spcBef>
                <a:spcPts val="0"/>
              </a:spcBef>
              <a:spcAft>
                <a:spcPts val="0"/>
              </a:spcAft>
              <a:buClr>
                <a:srgbClr val="000000"/>
              </a:buClr>
              <a:buSzPts val="2500"/>
              <a:buFont typeface="Arial"/>
              <a:buNone/>
            </a:pPr>
            <a:r>
              <a:t/>
            </a:r>
            <a:endParaRPr b="1" i="0" sz="2800" u="none" cap="none" strike="noStrike">
              <a:solidFill>
                <a:srgbClr val="18BAA8"/>
              </a:solidFill>
              <a:latin typeface="Trebuchet MS"/>
              <a:ea typeface="Trebuchet MS"/>
              <a:cs typeface="Trebuchet MS"/>
              <a:sym typeface="Trebuchet MS"/>
            </a:endParaRPr>
          </a:p>
        </p:txBody>
      </p:sp>
      <p:sp>
        <p:nvSpPr>
          <p:cNvPr id="726" name="Google Shape;726;p36"/>
          <p:cNvSpPr txBox="1"/>
          <p:nvPr/>
        </p:nvSpPr>
        <p:spPr>
          <a:xfrm>
            <a:off x="431900" y="1993275"/>
            <a:ext cx="3371400" cy="846712"/>
          </a:xfrm>
          <a:prstGeom prst="rect">
            <a:avLst/>
          </a:prstGeom>
          <a:solidFill>
            <a:srgbClr val="FFFFFF"/>
          </a:solidFill>
          <a:ln>
            <a:noFill/>
          </a:ln>
        </p:spPr>
        <p:txBody>
          <a:bodyPr anchorCtr="0" anchor="t" bIns="0" lIns="0" spcFirstLastPara="1" rIns="0" wrap="square" tIns="0">
            <a:noAutofit/>
          </a:bodyPr>
          <a:lstStyle/>
          <a:p>
            <a:pPr indent="-270510" lvl="0" marL="285750" marR="0" rtl="0" algn="just">
              <a:lnSpc>
                <a:spcPct val="100000"/>
              </a:lnSpc>
              <a:spcBef>
                <a:spcPts val="360"/>
              </a:spcBef>
              <a:spcAft>
                <a:spcPts val="0"/>
              </a:spcAft>
              <a:buClr>
                <a:srgbClr val="708792"/>
              </a:buClr>
              <a:buSzPts val="1200"/>
              <a:buFont typeface="Trebuchet MS"/>
              <a:buChar char="•"/>
            </a:pPr>
            <a:r>
              <a:rPr b="0" i="0" lang="es" sz="1200" u="none" cap="none" strike="noStrike">
                <a:solidFill>
                  <a:srgbClr val="708792"/>
                </a:solidFill>
                <a:latin typeface="Trebuchet MS"/>
                <a:ea typeface="Trebuchet MS"/>
                <a:cs typeface="Trebuchet MS"/>
                <a:sym typeface="Trebuchet MS"/>
              </a:rPr>
              <a:t>Per ogni pericolo climatico, il sistema di classificazione produce un punteggio che indica il livello di rischio dei settori urbani inclusi nella valutazione.</a:t>
            </a:r>
            <a:endParaRPr/>
          </a:p>
        </p:txBody>
      </p:sp>
      <p:sp>
        <p:nvSpPr>
          <p:cNvPr id="727" name="Google Shape;727;p36"/>
          <p:cNvSpPr txBox="1"/>
          <p:nvPr/>
        </p:nvSpPr>
        <p:spPr>
          <a:xfrm>
            <a:off x="431900" y="1281775"/>
            <a:ext cx="3371400" cy="631497"/>
          </a:xfrm>
          <a:prstGeom prst="rect">
            <a:avLst/>
          </a:prstGeom>
          <a:no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800"/>
              <a:buFont typeface="Arial"/>
              <a:buNone/>
            </a:pPr>
            <a:r>
              <a:rPr b="1" i="0" lang="es" sz="1800" u="none" cap="none" strike="noStrike">
                <a:solidFill>
                  <a:srgbClr val="708792"/>
                </a:solidFill>
                <a:latin typeface="Trebuchet MS"/>
                <a:ea typeface="Trebuchet MS"/>
                <a:cs typeface="Trebuchet MS"/>
                <a:sym typeface="Trebuchet MS"/>
              </a:rPr>
              <a:t>Pericolo: Precipitazione intensa</a:t>
            </a:r>
            <a:endParaRPr b="0" i="0" sz="1800" u="none" cap="none" strike="noStrike">
              <a:solidFill>
                <a:srgbClr val="708792"/>
              </a:solidFill>
              <a:latin typeface="Trebuchet MS"/>
              <a:ea typeface="Trebuchet MS"/>
              <a:cs typeface="Trebuchet MS"/>
              <a:sym typeface="Trebuchet MS"/>
            </a:endParaRPr>
          </a:p>
        </p:txBody>
      </p:sp>
      <p:sp>
        <p:nvSpPr>
          <p:cNvPr id="728" name="Google Shape;728;p36"/>
          <p:cNvSpPr txBox="1"/>
          <p:nvPr/>
        </p:nvSpPr>
        <p:spPr>
          <a:xfrm>
            <a:off x="4715224" y="2154955"/>
            <a:ext cx="1940100" cy="354498"/>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200"/>
              <a:buFont typeface="Arial"/>
              <a:buNone/>
            </a:pPr>
            <a:r>
              <a:rPr b="0" i="0" lang="es" sz="1800" u="none" cap="none" strike="noStrike">
                <a:solidFill>
                  <a:srgbClr val="53656D"/>
                </a:solidFill>
                <a:latin typeface="Trebuchet MS"/>
                <a:ea typeface="Trebuchet MS"/>
                <a:cs typeface="Trebuchet MS"/>
                <a:sym typeface="Trebuchet MS"/>
              </a:rPr>
              <a:t>Trasporti</a:t>
            </a:r>
            <a:endParaRPr b="0" i="0" sz="1800" u="none" cap="none" strike="noStrike">
              <a:solidFill>
                <a:srgbClr val="53656D"/>
              </a:solidFill>
              <a:latin typeface="Trebuchet MS"/>
              <a:ea typeface="Trebuchet MS"/>
              <a:cs typeface="Trebuchet MS"/>
              <a:sym typeface="Trebuchet MS"/>
            </a:endParaRPr>
          </a:p>
        </p:txBody>
      </p:sp>
      <p:sp>
        <p:nvSpPr>
          <p:cNvPr id="729" name="Google Shape;729;p36"/>
          <p:cNvSpPr txBox="1"/>
          <p:nvPr/>
        </p:nvSpPr>
        <p:spPr>
          <a:xfrm>
            <a:off x="4794968" y="3331069"/>
            <a:ext cx="1545600" cy="354600"/>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200"/>
              <a:buFont typeface="Arial"/>
              <a:buNone/>
            </a:pPr>
            <a:r>
              <a:rPr b="0" i="0" lang="es" sz="1800" u="none" cap="none" strike="noStrike">
                <a:solidFill>
                  <a:srgbClr val="53656D"/>
                </a:solidFill>
                <a:latin typeface="Trebuchet MS"/>
                <a:ea typeface="Trebuchet MS"/>
                <a:cs typeface="Trebuchet MS"/>
                <a:sym typeface="Trebuchet MS"/>
              </a:rPr>
              <a:t>Energia</a:t>
            </a:r>
            <a:endParaRPr b="0" i="0" sz="1800" u="none" cap="none" strike="noStrike">
              <a:solidFill>
                <a:srgbClr val="53656D"/>
              </a:solidFill>
              <a:latin typeface="Trebuchet MS"/>
              <a:ea typeface="Trebuchet MS"/>
              <a:cs typeface="Trebuchet MS"/>
              <a:sym typeface="Trebuchet MS"/>
            </a:endParaRPr>
          </a:p>
        </p:txBody>
      </p:sp>
      <p:sp>
        <p:nvSpPr>
          <p:cNvPr id="730" name="Google Shape;730;p36"/>
          <p:cNvSpPr txBox="1"/>
          <p:nvPr/>
        </p:nvSpPr>
        <p:spPr>
          <a:xfrm>
            <a:off x="6553863" y="1845342"/>
            <a:ext cx="1255526"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200"/>
              <a:buFont typeface="Arial"/>
              <a:buNone/>
            </a:pPr>
            <a:r>
              <a:rPr b="1" i="0" lang="es" sz="1200" u="none" cap="none" strike="noStrike">
                <a:solidFill>
                  <a:srgbClr val="53656D"/>
                </a:solidFill>
                <a:latin typeface="Trebuchet MS"/>
                <a:ea typeface="Trebuchet MS"/>
                <a:cs typeface="Trebuchet MS"/>
                <a:sym typeface="Trebuchet MS"/>
              </a:rPr>
              <a:t>RISCHIO 0,70 </a:t>
            </a:r>
            <a:endParaRPr b="0" i="0" sz="1400" u="none" cap="none" strike="noStrike">
              <a:solidFill>
                <a:srgbClr val="53656D"/>
              </a:solidFill>
              <a:latin typeface="Trebuchet MS"/>
              <a:ea typeface="Trebuchet MS"/>
              <a:cs typeface="Trebuchet MS"/>
              <a:sym typeface="Trebuchet MS"/>
            </a:endParaRPr>
          </a:p>
        </p:txBody>
      </p:sp>
      <p:pic>
        <p:nvPicPr>
          <p:cNvPr id="731" name="Google Shape;731;p36"/>
          <p:cNvPicPr preferRelativeResize="0"/>
          <p:nvPr/>
        </p:nvPicPr>
        <p:blipFill rotWithShape="1">
          <a:blip r:embed="rId3">
            <a:alphaModFix/>
          </a:blip>
          <a:srcRect b="0" l="0" r="0" t="21482"/>
          <a:stretch/>
        </p:blipFill>
        <p:spPr>
          <a:xfrm>
            <a:off x="6024825" y="2234982"/>
            <a:ext cx="2166675" cy="328896"/>
          </a:xfrm>
          <a:prstGeom prst="rect">
            <a:avLst/>
          </a:prstGeom>
          <a:noFill/>
          <a:ln>
            <a:noFill/>
          </a:ln>
        </p:spPr>
      </p:pic>
      <p:pic>
        <p:nvPicPr>
          <p:cNvPr id="732" name="Google Shape;732;p36"/>
          <p:cNvPicPr preferRelativeResize="0"/>
          <p:nvPr/>
        </p:nvPicPr>
        <p:blipFill rotWithShape="1">
          <a:blip r:embed="rId3">
            <a:alphaModFix/>
          </a:blip>
          <a:srcRect b="0" l="0" r="0" t="21482"/>
          <a:stretch/>
        </p:blipFill>
        <p:spPr>
          <a:xfrm>
            <a:off x="6024825" y="3440882"/>
            <a:ext cx="2166675" cy="328896"/>
          </a:xfrm>
          <a:prstGeom prst="rect">
            <a:avLst/>
          </a:prstGeom>
          <a:noFill/>
          <a:ln>
            <a:noFill/>
          </a:ln>
        </p:spPr>
      </p:pic>
      <p:sp>
        <p:nvSpPr>
          <p:cNvPr id="733" name="Google Shape;733;p36"/>
          <p:cNvSpPr txBox="1"/>
          <p:nvPr/>
        </p:nvSpPr>
        <p:spPr>
          <a:xfrm>
            <a:off x="6384381" y="2984511"/>
            <a:ext cx="1594490"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200"/>
              <a:buFont typeface="Arial"/>
              <a:buNone/>
            </a:pPr>
            <a:r>
              <a:rPr b="1" i="0" lang="es" sz="1200" u="none" cap="none" strike="noStrike">
                <a:solidFill>
                  <a:srgbClr val="53656D"/>
                </a:solidFill>
                <a:latin typeface="Trebuchet MS"/>
                <a:ea typeface="Trebuchet MS"/>
                <a:cs typeface="Trebuchet MS"/>
                <a:sym typeface="Trebuchet MS"/>
              </a:rPr>
              <a:t>RISCHIO 0,82 </a:t>
            </a:r>
            <a:endParaRPr b="0" i="0" sz="1400" u="none" cap="none" strike="noStrike">
              <a:solidFill>
                <a:srgbClr val="53656D"/>
              </a:solidFill>
              <a:latin typeface="Trebuchet MS"/>
              <a:ea typeface="Trebuchet MS"/>
              <a:cs typeface="Trebuchet MS"/>
              <a:sym typeface="Trebuchet MS"/>
            </a:endParaRPr>
          </a:p>
        </p:txBody>
      </p:sp>
      <p:sp>
        <p:nvSpPr>
          <p:cNvPr id="734" name="Google Shape;734;p36"/>
          <p:cNvSpPr/>
          <p:nvPr/>
        </p:nvSpPr>
        <p:spPr>
          <a:xfrm>
            <a:off x="7437875" y="2136712"/>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735" name="Google Shape;735;p36"/>
          <p:cNvSpPr/>
          <p:nvPr/>
        </p:nvSpPr>
        <p:spPr>
          <a:xfrm>
            <a:off x="7666475" y="3342612"/>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grpSp>
        <p:nvGrpSpPr>
          <p:cNvPr id="736" name="Google Shape;736;p36"/>
          <p:cNvGrpSpPr/>
          <p:nvPr/>
        </p:nvGrpSpPr>
        <p:grpSpPr>
          <a:xfrm>
            <a:off x="8305799" y="4495700"/>
            <a:ext cx="838201" cy="594981"/>
            <a:chOff x="6739053" y="4087216"/>
            <a:chExt cx="838201" cy="594981"/>
          </a:xfrm>
        </p:grpSpPr>
        <p:sp>
          <p:nvSpPr>
            <p:cNvPr id="737" name="Google Shape;737;p36"/>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738" name="Google Shape;738;p36"/>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739" name="Google Shape;739;p36"/>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740" name="Google Shape;740;p36"/>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37</a:t>
            </a:r>
            <a:endParaRPr b="0" i="0" sz="1400" u="none" cap="none" strike="noStrike">
              <a:solidFill>
                <a:schemeClr val="lt1"/>
              </a:solidFill>
              <a:latin typeface="Arial"/>
              <a:ea typeface="Arial"/>
              <a:cs typeface="Arial"/>
              <a:sym typeface="Arial"/>
            </a:endParaRPr>
          </a:p>
        </p:txBody>
      </p:sp>
      <p:sp>
        <p:nvSpPr>
          <p:cNvPr id="741" name="Google Shape;741;p36"/>
          <p:cNvSpPr/>
          <p:nvPr/>
        </p:nvSpPr>
        <p:spPr>
          <a:xfrm>
            <a:off x="2064468" y="2839987"/>
            <a:ext cx="525900" cy="694500"/>
          </a:xfrm>
          <a:prstGeom prst="downArrow">
            <a:avLst>
              <a:gd fmla="val 50000" name="adj1"/>
              <a:gd fmla="val 50000" name="adj2"/>
            </a:avLst>
          </a:prstGeom>
          <a:solidFill>
            <a:srgbClr val="48BAA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42" name="Google Shape;742;p36"/>
          <p:cNvSpPr txBox="1"/>
          <p:nvPr/>
        </p:nvSpPr>
        <p:spPr>
          <a:xfrm>
            <a:off x="1001811" y="3753603"/>
            <a:ext cx="2567700" cy="354600"/>
          </a:xfrm>
          <a:prstGeom prst="rect">
            <a:avLst/>
          </a:prstGeom>
          <a:no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800"/>
              <a:buFont typeface="Arial"/>
              <a:buNone/>
            </a:pPr>
            <a:r>
              <a:rPr b="1" i="0" lang="es" sz="1800" u="none" cap="none" strike="noStrike">
                <a:solidFill>
                  <a:srgbClr val="48BAA2"/>
                </a:solidFill>
                <a:latin typeface="Trebuchet MS"/>
                <a:ea typeface="Trebuchet MS"/>
                <a:cs typeface="Trebuchet MS"/>
                <a:sym typeface="Trebuchet MS"/>
              </a:rPr>
              <a:t>Settori Urbani</a:t>
            </a:r>
            <a:endParaRPr b="0" i="0" sz="1400" u="none" cap="none" strike="noStrike">
              <a:solidFill>
                <a:srgbClr val="48BAA2"/>
              </a:solidFill>
              <a:latin typeface="Trebuchet MS"/>
              <a:ea typeface="Trebuchet MS"/>
              <a:cs typeface="Trebuchet MS"/>
              <a:sym typeface="Trebuchet MS"/>
            </a:endParaRPr>
          </a:p>
        </p:txBody>
      </p:sp>
      <p:sp>
        <p:nvSpPr>
          <p:cNvPr id="743" name="Google Shape;743;p36"/>
          <p:cNvSpPr/>
          <p:nvPr/>
        </p:nvSpPr>
        <p:spPr>
          <a:xfrm rot="-5400000">
            <a:off x="3486058" y="3473707"/>
            <a:ext cx="525900" cy="921900"/>
          </a:xfrm>
          <a:prstGeom prst="downArrow">
            <a:avLst>
              <a:gd fmla="val 50000" name="adj1"/>
              <a:gd fmla="val 50000" name="adj2"/>
            </a:avLst>
          </a:prstGeom>
          <a:solidFill>
            <a:srgbClr val="48BAA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pic>
        <p:nvPicPr>
          <p:cNvPr id="744" name="Google Shape;744;p36"/>
          <p:cNvPicPr preferRelativeResize="0"/>
          <p:nvPr/>
        </p:nvPicPr>
        <p:blipFill rotWithShape="1">
          <a:blip r:embed="rId4">
            <a:alphaModFix/>
          </a:blip>
          <a:srcRect b="31428" l="13553" r="69301" t="44614"/>
          <a:stretch/>
        </p:blipFill>
        <p:spPr>
          <a:xfrm>
            <a:off x="3643425" y="1183751"/>
            <a:ext cx="580624" cy="64707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g3455514c2ac_0_0"/>
          <p:cNvSpPr/>
          <p:nvPr/>
        </p:nvSpPr>
        <p:spPr>
          <a:xfrm>
            <a:off x="103125" y="43150"/>
            <a:ext cx="8951925" cy="5063150"/>
          </a:xfrm>
          <a:prstGeom prst="flowChartProcess">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750" name="Google Shape;750;g3455514c2ac_0_0"/>
          <p:cNvSpPr/>
          <p:nvPr/>
        </p:nvSpPr>
        <p:spPr>
          <a:xfrm>
            <a:off x="4730275" y="824573"/>
            <a:ext cx="3891000" cy="2280900"/>
          </a:xfrm>
          <a:prstGeom prst="rect">
            <a:avLst/>
          </a:prstGeom>
          <a:noFill/>
          <a:ln cap="flat" cmpd="sng" w="38100">
            <a:solidFill>
              <a:srgbClr val="48BAA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Trebuchet MS"/>
              <a:ea typeface="Trebuchet MS"/>
              <a:cs typeface="Trebuchet MS"/>
              <a:sym typeface="Trebuchet MS"/>
            </a:endParaRPr>
          </a:p>
        </p:txBody>
      </p:sp>
      <p:sp>
        <p:nvSpPr>
          <p:cNvPr id="751" name="Google Shape;751;g3455514c2ac_0_0"/>
          <p:cNvSpPr/>
          <p:nvPr/>
        </p:nvSpPr>
        <p:spPr>
          <a:xfrm>
            <a:off x="4740175" y="3253450"/>
            <a:ext cx="3891000" cy="1362600"/>
          </a:xfrm>
          <a:prstGeom prst="rect">
            <a:avLst/>
          </a:prstGeom>
          <a:noFill/>
          <a:ln cap="flat" cmpd="sng" w="38100">
            <a:solidFill>
              <a:srgbClr val="48BAA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25"/>
              <a:buFont typeface="Arial"/>
              <a:buNone/>
            </a:pPr>
            <a:r>
              <a:t/>
            </a:r>
            <a:endParaRPr b="0" i="0" sz="1125" u="none" cap="none" strike="noStrike">
              <a:solidFill>
                <a:srgbClr val="FFFFFF"/>
              </a:solidFill>
              <a:latin typeface="Trebuchet MS"/>
              <a:ea typeface="Trebuchet MS"/>
              <a:cs typeface="Trebuchet MS"/>
              <a:sym typeface="Trebuchet MS"/>
            </a:endParaRPr>
          </a:p>
        </p:txBody>
      </p:sp>
      <p:sp>
        <p:nvSpPr>
          <p:cNvPr id="752" name="Google Shape;752;g3455514c2ac_0_0"/>
          <p:cNvSpPr txBox="1"/>
          <p:nvPr/>
        </p:nvSpPr>
        <p:spPr>
          <a:xfrm>
            <a:off x="271570" y="597200"/>
            <a:ext cx="8604300" cy="514500"/>
          </a:xfrm>
          <a:prstGeom prst="rect">
            <a:avLst/>
          </a:prstGeom>
          <a:noFill/>
          <a:ln>
            <a:noFill/>
          </a:ln>
        </p:spPr>
        <p:txBody>
          <a:bodyPr anchorCtr="0" anchor="ctr" bIns="45700" lIns="91425" spcFirstLastPara="1" rIns="91425" wrap="square" tIns="45700">
            <a:noAutofit/>
          </a:bodyPr>
          <a:lstStyle/>
          <a:p>
            <a:pPr indent="0" lvl="0" marL="216000" marR="0" rtl="0" algn="l">
              <a:lnSpc>
                <a:spcPct val="100000"/>
              </a:lnSpc>
              <a:spcBef>
                <a:spcPts val="0"/>
              </a:spcBef>
              <a:spcAft>
                <a:spcPts val="0"/>
              </a:spcAft>
              <a:buNone/>
            </a:pPr>
            <a:r>
              <a:rPr b="1" i="0" lang="es" sz="2500" u="none" cap="none" strike="noStrike">
                <a:solidFill>
                  <a:srgbClr val="18BAA8"/>
                </a:solidFill>
                <a:latin typeface="Trebuchet MS"/>
                <a:ea typeface="Trebuchet MS"/>
                <a:cs typeface="Trebuchet MS"/>
                <a:sym typeface="Trebuchet MS"/>
              </a:rPr>
              <a:t>RISULTATI DELLA VALUTAZIONE DEL RISCHIO PER PERICOLO E COMPLESSIVO</a:t>
            </a:r>
            <a:endParaRPr/>
          </a:p>
          <a:p>
            <a:pPr indent="0" lvl="0" marL="216000" marR="0" rtl="0" algn="l">
              <a:lnSpc>
                <a:spcPct val="100000"/>
              </a:lnSpc>
              <a:spcBef>
                <a:spcPts val="0"/>
              </a:spcBef>
              <a:spcAft>
                <a:spcPts val="0"/>
              </a:spcAft>
              <a:buClr>
                <a:srgbClr val="000000"/>
              </a:buClr>
              <a:buSzPts val="2500"/>
              <a:buFont typeface="Arial"/>
              <a:buNone/>
            </a:pPr>
            <a:r>
              <a:t/>
            </a:r>
            <a:endParaRPr b="1" i="0" sz="2800" u="none" cap="none" strike="noStrike">
              <a:solidFill>
                <a:srgbClr val="18BAA8"/>
              </a:solidFill>
              <a:latin typeface="Trebuchet MS"/>
              <a:ea typeface="Trebuchet MS"/>
              <a:cs typeface="Trebuchet MS"/>
              <a:sym typeface="Trebuchet MS"/>
            </a:endParaRPr>
          </a:p>
        </p:txBody>
      </p:sp>
      <p:sp>
        <p:nvSpPr>
          <p:cNvPr id="753" name="Google Shape;753;g3455514c2ac_0_0"/>
          <p:cNvSpPr txBox="1"/>
          <p:nvPr/>
        </p:nvSpPr>
        <p:spPr>
          <a:xfrm>
            <a:off x="637244" y="1773067"/>
            <a:ext cx="3450850" cy="2437500"/>
          </a:xfrm>
          <a:prstGeom prst="rect">
            <a:avLst/>
          </a:prstGeom>
          <a:solidFill>
            <a:srgbClr val="FFFFFF"/>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L'applicazione del sistema di valutazione produce punteggi (0,1) che rappresentano:</a:t>
            </a:r>
            <a:endParaRPr/>
          </a:p>
          <a:p>
            <a:pPr indent="0" lvl="0" marL="0" marR="0" rtl="0" algn="l">
              <a:lnSpc>
                <a:spcPct val="100000"/>
              </a:lnSpc>
              <a:spcBef>
                <a:spcPts val="0"/>
              </a:spcBef>
              <a:spcAft>
                <a:spcPts val="0"/>
              </a:spcAft>
              <a:buNone/>
            </a:pPr>
            <a:r>
              <a:t/>
            </a:r>
            <a:endParaRPr b="0" i="0" sz="12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 il livello di rischio complessivo dell'area urbana</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 il rischio associato a ciascun pericolo individuale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 il rischio per Settore Urbano</a:t>
            </a:r>
            <a:endParaRPr/>
          </a:p>
          <a:p>
            <a:pPr indent="0" lvl="0" marL="0" marR="0" rtl="0" algn="l">
              <a:lnSpc>
                <a:spcPct val="100000"/>
              </a:lnSpc>
              <a:spcBef>
                <a:spcPts val="0"/>
              </a:spcBef>
              <a:spcAft>
                <a:spcPts val="0"/>
              </a:spcAft>
              <a:buNone/>
            </a:pPr>
            <a:r>
              <a:t/>
            </a:r>
            <a:endParaRPr b="0" i="0" sz="12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 il rischio relativo a specifici elementi esposti</a:t>
            </a:r>
            <a:endParaRPr/>
          </a:p>
        </p:txBody>
      </p:sp>
      <p:pic>
        <p:nvPicPr>
          <p:cNvPr id="754" name="Google Shape;754;g3455514c2ac_0_0"/>
          <p:cNvPicPr preferRelativeResize="0"/>
          <p:nvPr/>
        </p:nvPicPr>
        <p:blipFill rotWithShape="1">
          <a:blip r:embed="rId3">
            <a:alphaModFix/>
          </a:blip>
          <a:srcRect b="0" l="0" r="0" t="21482"/>
          <a:stretch/>
        </p:blipFill>
        <p:spPr>
          <a:xfrm>
            <a:off x="4801324" y="3805399"/>
            <a:ext cx="3737378" cy="567335"/>
          </a:xfrm>
          <a:prstGeom prst="rect">
            <a:avLst/>
          </a:prstGeom>
          <a:noFill/>
          <a:ln>
            <a:noFill/>
          </a:ln>
        </p:spPr>
      </p:pic>
      <p:sp>
        <p:nvSpPr>
          <p:cNvPr id="755" name="Google Shape;755;g3455514c2ac_0_0"/>
          <p:cNvSpPr/>
          <p:nvPr/>
        </p:nvSpPr>
        <p:spPr>
          <a:xfrm>
            <a:off x="7583408" y="3646769"/>
            <a:ext cx="246721" cy="178754"/>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756" name="Google Shape;756;g3455514c2ac_0_0"/>
          <p:cNvSpPr txBox="1"/>
          <p:nvPr/>
        </p:nvSpPr>
        <p:spPr>
          <a:xfrm>
            <a:off x="5046380" y="3299476"/>
            <a:ext cx="3334327" cy="354498"/>
          </a:xfrm>
          <a:prstGeom prst="rect">
            <a:avLst/>
          </a:prstGeom>
          <a:no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800"/>
              <a:buFont typeface="Arial"/>
              <a:buNone/>
            </a:pPr>
            <a:r>
              <a:rPr b="1" i="0" lang="es" sz="1800" u="none" cap="none" strike="noStrike">
                <a:solidFill>
                  <a:srgbClr val="708792"/>
                </a:solidFill>
                <a:latin typeface="Trebuchet MS"/>
                <a:ea typeface="Trebuchet MS"/>
                <a:cs typeface="Trebuchet MS"/>
                <a:sym typeface="Trebuchet MS"/>
              </a:rPr>
              <a:t>RISCHIO COMPLESSIVO – 0,80</a:t>
            </a:r>
            <a:endParaRPr b="0" i="0" sz="1800" u="none" cap="none" strike="noStrike">
              <a:solidFill>
                <a:srgbClr val="708792"/>
              </a:solidFill>
              <a:latin typeface="Trebuchet MS"/>
              <a:ea typeface="Trebuchet MS"/>
              <a:cs typeface="Trebuchet MS"/>
              <a:sym typeface="Trebuchet MS"/>
            </a:endParaRPr>
          </a:p>
        </p:txBody>
      </p:sp>
      <p:pic>
        <p:nvPicPr>
          <p:cNvPr id="757" name="Google Shape;757;g3455514c2ac_0_0"/>
          <p:cNvPicPr preferRelativeResize="0"/>
          <p:nvPr/>
        </p:nvPicPr>
        <p:blipFill rotWithShape="1">
          <a:blip r:embed="rId4">
            <a:alphaModFix/>
          </a:blip>
          <a:srcRect b="31427" l="13553" r="69301" t="0"/>
          <a:stretch/>
        </p:blipFill>
        <p:spPr>
          <a:xfrm>
            <a:off x="5482675" y="1319925"/>
            <a:ext cx="580624" cy="1852201"/>
          </a:xfrm>
          <a:prstGeom prst="rect">
            <a:avLst/>
          </a:prstGeom>
          <a:noFill/>
          <a:ln>
            <a:noFill/>
          </a:ln>
        </p:spPr>
      </p:pic>
      <p:sp>
        <p:nvSpPr>
          <p:cNvPr id="758" name="Google Shape;758;g3455514c2ac_0_0"/>
          <p:cNvSpPr txBox="1"/>
          <p:nvPr/>
        </p:nvSpPr>
        <p:spPr>
          <a:xfrm>
            <a:off x="5395027" y="889629"/>
            <a:ext cx="2762823" cy="354498"/>
          </a:xfrm>
          <a:prstGeom prst="rect">
            <a:avLst/>
          </a:prstGeom>
          <a:no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800"/>
              <a:buFont typeface="Arial"/>
              <a:buNone/>
            </a:pPr>
            <a:r>
              <a:rPr b="1" i="0" lang="es" sz="1800" u="none" cap="none" strike="noStrike">
                <a:solidFill>
                  <a:srgbClr val="708792"/>
                </a:solidFill>
                <a:latin typeface="Trebuchet MS"/>
                <a:ea typeface="Trebuchet MS"/>
                <a:cs typeface="Trebuchet MS"/>
                <a:sym typeface="Trebuchet MS"/>
              </a:rPr>
              <a:t>RISCHIO PER PERICOLO</a:t>
            </a:r>
            <a:endParaRPr b="0" i="0" sz="1800" u="none" cap="none" strike="noStrike">
              <a:solidFill>
                <a:srgbClr val="708792"/>
              </a:solidFill>
              <a:latin typeface="Trebuchet MS"/>
              <a:ea typeface="Trebuchet MS"/>
              <a:cs typeface="Trebuchet MS"/>
              <a:sym typeface="Trebuchet MS"/>
            </a:endParaRPr>
          </a:p>
        </p:txBody>
      </p:sp>
      <p:sp>
        <p:nvSpPr>
          <p:cNvPr id="759" name="Google Shape;759;g3455514c2ac_0_0"/>
          <p:cNvSpPr txBox="1"/>
          <p:nvPr/>
        </p:nvSpPr>
        <p:spPr>
          <a:xfrm>
            <a:off x="4943824" y="1240555"/>
            <a:ext cx="1940100"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200"/>
              <a:buFont typeface="Arial"/>
              <a:buNone/>
            </a:pPr>
            <a:r>
              <a:rPr b="0" i="0" lang="es" sz="1200" u="none" cap="none" strike="noStrike">
                <a:solidFill>
                  <a:srgbClr val="53656D"/>
                </a:solidFill>
                <a:latin typeface="Trebuchet MS"/>
                <a:ea typeface="Trebuchet MS"/>
                <a:cs typeface="Trebuchet MS"/>
                <a:sym typeface="Trebuchet MS"/>
              </a:rPr>
              <a:t>Temperature Estreme</a:t>
            </a:r>
            <a:endParaRPr b="0" i="0" sz="1400" u="none" cap="none" strike="noStrike">
              <a:solidFill>
                <a:srgbClr val="53656D"/>
              </a:solidFill>
              <a:latin typeface="Trebuchet MS"/>
              <a:ea typeface="Trebuchet MS"/>
              <a:cs typeface="Trebuchet MS"/>
              <a:sym typeface="Trebuchet MS"/>
            </a:endParaRPr>
          </a:p>
        </p:txBody>
      </p:sp>
      <p:sp>
        <p:nvSpPr>
          <p:cNvPr id="760" name="Google Shape;760;g3455514c2ac_0_0"/>
          <p:cNvSpPr txBox="1"/>
          <p:nvPr/>
        </p:nvSpPr>
        <p:spPr>
          <a:xfrm>
            <a:off x="4823504" y="2195269"/>
            <a:ext cx="2230526" cy="292943"/>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l">
              <a:lnSpc>
                <a:spcPct val="100000"/>
              </a:lnSpc>
              <a:spcBef>
                <a:spcPts val="0"/>
              </a:spcBef>
              <a:spcAft>
                <a:spcPts val="0"/>
              </a:spcAft>
              <a:buClr>
                <a:srgbClr val="000000"/>
              </a:buClr>
              <a:buSzPts val="1200"/>
              <a:buFont typeface="Arial"/>
              <a:buNone/>
            </a:pPr>
            <a:r>
              <a:rPr b="0" i="0" lang="es" sz="1400" u="none" cap="none" strike="noStrike">
                <a:solidFill>
                  <a:srgbClr val="53656D"/>
                </a:solidFill>
                <a:latin typeface="Trebuchet MS"/>
                <a:ea typeface="Trebuchet MS"/>
                <a:cs typeface="Trebuchet MS"/>
                <a:sym typeface="Trebuchet MS"/>
              </a:rPr>
              <a:t>Precipitazione Intensa</a:t>
            </a:r>
            <a:endParaRPr b="0" i="0" sz="1400" u="none" cap="none" strike="noStrike">
              <a:solidFill>
                <a:srgbClr val="53656D"/>
              </a:solidFill>
              <a:latin typeface="Trebuchet MS"/>
              <a:ea typeface="Trebuchet MS"/>
              <a:cs typeface="Trebuchet MS"/>
              <a:sym typeface="Trebuchet MS"/>
            </a:endParaRPr>
          </a:p>
        </p:txBody>
      </p:sp>
      <p:sp>
        <p:nvSpPr>
          <p:cNvPr id="761" name="Google Shape;761;g3455514c2ac_0_0"/>
          <p:cNvSpPr txBox="1"/>
          <p:nvPr/>
        </p:nvSpPr>
        <p:spPr>
          <a:xfrm>
            <a:off x="7040340" y="1221225"/>
            <a:ext cx="1255526"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200"/>
              <a:buFont typeface="Arial"/>
              <a:buNone/>
            </a:pPr>
            <a:r>
              <a:rPr b="1" i="0" lang="es" sz="1200" u="none" cap="none" strike="noStrike">
                <a:solidFill>
                  <a:srgbClr val="53656D"/>
                </a:solidFill>
                <a:latin typeface="Trebuchet MS"/>
                <a:ea typeface="Trebuchet MS"/>
                <a:cs typeface="Trebuchet MS"/>
                <a:sym typeface="Trebuchet MS"/>
              </a:rPr>
              <a:t>RISCHIO 0,76 </a:t>
            </a:r>
            <a:endParaRPr b="0" i="0" sz="1400" u="none" cap="none" strike="noStrike">
              <a:solidFill>
                <a:srgbClr val="53656D"/>
              </a:solidFill>
              <a:latin typeface="Trebuchet MS"/>
              <a:ea typeface="Trebuchet MS"/>
              <a:cs typeface="Trebuchet MS"/>
              <a:sym typeface="Trebuchet MS"/>
            </a:endParaRPr>
          </a:p>
        </p:txBody>
      </p:sp>
      <p:pic>
        <p:nvPicPr>
          <p:cNvPr id="762" name="Google Shape;762;g3455514c2ac_0_0"/>
          <p:cNvPicPr preferRelativeResize="0"/>
          <p:nvPr/>
        </p:nvPicPr>
        <p:blipFill rotWithShape="1">
          <a:blip r:embed="rId3">
            <a:alphaModFix/>
          </a:blip>
          <a:srcRect b="0" l="0" r="0" t="21482"/>
          <a:stretch/>
        </p:blipFill>
        <p:spPr>
          <a:xfrm>
            <a:off x="6253425" y="1625382"/>
            <a:ext cx="2166675" cy="328896"/>
          </a:xfrm>
          <a:prstGeom prst="rect">
            <a:avLst/>
          </a:prstGeom>
          <a:noFill/>
          <a:ln>
            <a:noFill/>
          </a:ln>
        </p:spPr>
      </p:pic>
      <p:pic>
        <p:nvPicPr>
          <p:cNvPr id="763" name="Google Shape;763;g3455514c2ac_0_0"/>
          <p:cNvPicPr preferRelativeResize="0"/>
          <p:nvPr/>
        </p:nvPicPr>
        <p:blipFill rotWithShape="1">
          <a:blip r:embed="rId3">
            <a:alphaModFix/>
          </a:blip>
          <a:srcRect b="0" l="0" r="0" t="21482"/>
          <a:stretch/>
        </p:blipFill>
        <p:spPr>
          <a:xfrm>
            <a:off x="6253425" y="2678882"/>
            <a:ext cx="2166675" cy="328896"/>
          </a:xfrm>
          <a:prstGeom prst="rect">
            <a:avLst/>
          </a:prstGeom>
          <a:noFill/>
          <a:ln>
            <a:noFill/>
          </a:ln>
        </p:spPr>
      </p:pic>
      <p:sp>
        <p:nvSpPr>
          <p:cNvPr id="764" name="Google Shape;764;g3455514c2ac_0_0"/>
          <p:cNvSpPr txBox="1"/>
          <p:nvPr/>
        </p:nvSpPr>
        <p:spPr>
          <a:xfrm>
            <a:off x="7016276" y="2223550"/>
            <a:ext cx="1353926" cy="262165"/>
          </a:xfrm>
          <a:prstGeom prst="rect">
            <a:avLst/>
          </a:prstGeom>
          <a:solidFill>
            <a:srgbClr val="FFFFFF"/>
          </a:solidFill>
          <a:ln>
            <a:noFill/>
          </a:ln>
        </p:spPr>
        <p:txBody>
          <a:bodyPr anchorCtr="0" anchor="t" bIns="38375" lIns="76775" spcFirstLastPara="1" rIns="76775" wrap="square" tIns="38375">
            <a:spAutoFit/>
          </a:bodyPr>
          <a:lstStyle/>
          <a:p>
            <a:pPr indent="0" lvl="0" marL="0" marR="0" rtl="0" algn="ctr">
              <a:lnSpc>
                <a:spcPct val="100000"/>
              </a:lnSpc>
              <a:spcBef>
                <a:spcPts val="0"/>
              </a:spcBef>
              <a:spcAft>
                <a:spcPts val="0"/>
              </a:spcAft>
              <a:buClr>
                <a:srgbClr val="000000"/>
              </a:buClr>
              <a:buSzPts val="1200"/>
              <a:buFont typeface="Arial"/>
              <a:buNone/>
            </a:pPr>
            <a:r>
              <a:rPr b="1" i="0" lang="es" sz="1200" u="none" cap="none" strike="noStrike">
                <a:solidFill>
                  <a:srgbClr val="53656D"/>
                </a:solidFill>
                <a:latin typeface="Trebuchet MS"/>
                <a:ea typeface="Trebuchet MS"/>
                <a:cs typeface="Trebuchet MS"/>
                <a:sym typeface="Trebuchet MS"/>
              </a:rPr>
              <a:t>RISCHIO 0,82 </a:t>
            </a:r>
            <a:endParaRPr b="0" i="0" sz="1400" u="none" cap="none" strike="noStrike">
              <a:solidFill>
                <a:srgbClr val="53656D"/>
              </a:solidFill>
              <a:latin typeface="Trebuchet MS"/>
              <a:ea typeface="Trebuchet MS"/>
              <a:cs typeface="Trebuchet MS"/>
              <a:sym typeface="Trebuchet MS"/>
            </a:endParaRPr>
          </a:p>
        </p:txBody>
      </p:sp>
      <p:sp>
        <p:nvSpPr>
          <p:cNvPr id="765" name="Google Shape;765;g3455514c2ac_0_0"/>
          <p:cNvSpPr/>
          <p:nvPr/>
        </p:nvSpPr>
        <p:spPr>
          <a:xfrm>
            <a:off x="7666475" y="1527112"/>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sp>
        <p:nvSpPr>
          <p:cNvPr id="766" name="Google Shape;766;g3455514c2ac_0_0"/>
          <p:cNvSpPr/>
          <p:nvPr/>
        </p:nvSpPr>
        <p:spPr>
          <a:xfrm>
            <a:off x="7895075" y="2580612"/>
            <a:ext cx="135625" cy="98263"/>
          </a:xfrm>
          <a:prstGeom prst="flowChartMerge">
            <a:avLst/>
          </a:prstGeom>
          <a:solidFill>
            <a:srgbClr val="FFBE00"/>
          </a:solidFill>
          <a:ln cap="flat" cmpd="sng" w="25400">
            <a:solidFill>
              <a:srgbClr val="3C484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Trebuchet MS"/>
              <a:ea typeface="Trebuchet MS"/>
              <a:cs typeface="Trebuchet MS"/>
              <a:sym typeface="Trebuchet MS"/>
            </a:endParaRPr>
          </a:p>
        </p:txBody>
      </p:sp>
      <p:grpSp>
        <p:nvGrpSpPr>
          <p:cNvPr id="767" name="Google Shape;767;g3455514c2ac_0_0"/>
          <p:cNvGrpSpPr/>
          <p:nvPr/>
        </p:nvGrpSpPr>
        <p:grpSpPr>
          <a:xfrm>
            <a:off x="8305799" y="4495700"/>
            <a:ext cx="838163" cy="594908"/>
            <a:chOff x="6739053" y="4087216"/>
            <a:chExt cx="838163" cy="594908"/>
          </a:xfrm>
        </p:grpSpPr>
        <p:sp>
          <p:nvSpPr>
            <p:cNvPr id="768" name="Google Shape;768;g3455514c2ac_0_0"/>
            <p:cNvSpPr/>
            <p:nvPr/>
          </p:nvSpPr>
          <p:spPr>
            <a:xfrm>
              <a:off x="6739053" y="4317924"/>
              <a:ext cx="364200" cy="364200"/>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769" name="Google Shape;769;g3455514c2ac_0_0"/>
            <p:cNvCxnSpPr/>
            <p:nvPr/>
          </p:nvCxnSpPr>
          <p:spPr>
            <a:xfrm flipH="1" rot="10800000">
              <a:off x="7051287" y="4226892"/>
              <a:ext cx="368100" cy="182100"/>
            </a:xfrm>
            <a:prstGeom prst="straightConnector1">
              <a:avLst/>
            </a:prstGeom>
            <a:noFill/>
            <a:ln cap="flat" cmpd="sng" w="9525">
              <a:solidFill>
                <a:srgbClr val="92D050"/>
              </a:solidFill>
              <a:prstDash val="solid"/>
              <a:round/>
              <a:headEnd len="sm" w="sm" type="none"/>
              <a:tailEnd len="sm" w="sm" type="none"/>
            </a:ln>
          </p:spPr>
        </p:cxnSp>
        <p:sp>
          <p:nvSpPr>
            <p:cNvPr id="770" name="Google Shape;770;g3455514c2ac_0_0"/>
            <p:cNvSpPr/>
            <p:nvPr/>
          </p:nvSpPr>
          <p:spPr>
            <a:xfrm>
              <a:off x="7395116" y="4087216"/>
              <a:ext cx="182100" cy="182100"/>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771" name="Google Shape;771;g3455514c2ac_0_0"/>
          <p:cNvSpPr txBox="1"/>
          <p:nvPr/>
        </p:nvSpPr>
        <p:spPr>
          <a:xfrm>
            <a:off x="8296970" y="4765438"/>
            <a:ext cx="410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38</a:t>
            </a:r>
            <a:endParaRPr b="0" i="0" sz="1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BARBARA GRIGOLETTO</dc:creator>
</cp:coreProperties>
</file>