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480">
          <p15:clr>
            <a:srgbClr val="A4A3A4"/>
          </p15:clr>
        </p15:guide>
        <p15:guide id="2" pos="2880">
          <p15:clr>
            <a:srgbClr val="A4A3A4"/>
          </p15:clr>
        </p15:guide>
        <p15:guide id="3" pos="363">
          <p15:clr>
            <a:srgbClr val="A4A3A4"/>
          </p15:clr>
        </p15:guide>
        <p15:guide id="4" pos="3220">
          <p15:clr>
            <a:srgbClr val="A4A3A4"/>
          </p15:clr>
        </p15:guide>
        <p15:guide id="5" pos="90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  <p:ext uri="GoogleSlidesCustomDataVersion2">
      <go:slidesCustomData xmlns:go="http://customooxmlschemas.google.com/" r:id="rId52" roundtripDataSignature="AMtx7mgEaq/ly5xo7kwfPNr1qVwbMGfx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F77B2E0-E182-4769-B12F-EA603C3D7DD9}">
  <a:tblStyle styleId="{1F77B2E0-E182-4769-B12F-EA603C3D7DD9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1F2"/>
          </a:solidFill>
        </a:fill>
      </a:tcStyle>
    </a:wholeTbl>
    <a:band1H>
      <a:tcTxStyle/>
      <a:tcStyle>
        <a:fill>
          <a:solidFill>
            <a:srgbClr val="DBE2E4"/>
          </a:solidFill>
        </a:fill>
      </a:tcStyle>
    </a:band1H>
    <a:band2H>
      <a:tcTxStyle/>
    </a:band2H>
    <a:band1V>
      <a:tcTxStyle/>
      <a:tcStyle>
        <a:fill>
          <a:solidFill>
            <a:srgbClr val="DBE2E4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480"/>
        <p:guide pos="2880"/>
        <p:guide pos="363"/>
        <p:guide pos="3220"/>
        <p:guide pos="90"/>
        <p:guide pos="162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2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t-IT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it-IT" sz="110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89" name="Google Shape;89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5" name="Google Shape;275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7" name="Google Shape;297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2" name="Google Shape;312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Answer: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Building owner / property manager → decision-making authority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Occupants / tenants → provide insights into comfort and daily issues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Municipal representatives → align with regulations and incentives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Technical experts (architects, energy managers) → provide assessment expertise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4" name="Google Shape;324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5" name="Google Shape;355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Should I add examples from Schnifis? Should I translate it to english?</a:t>
            </a:r>
            <a:endParaRPr/>
          </a:p>
        </p:txBody>
      </p:sp>
      <p:sp>
        <p:nvSpPr>
          <p:cNvPr id="366" name="Google Shape;366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5" name="Google Shape;375;p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7" name="Google Shape;40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8" name="Google Shape;408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5" name="Google Shape;47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6" name="Google Shape;476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4" name="Google Shape;48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5" name="Google Shape;485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4" name="Google Shape;50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5" name="Google Shape;505;p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3" name="Google Shape;51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Answer: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 diagnosis report should summarize the current state of neighbourhoods and buildings, highlight key strengths and weaknesses, identify vulnerabilities, and include recommendations for action. It often incorporates a SWOT analysis and stakeholder input to guide evidence-based adaptation strategies.</a:t>
            </a:r>
            <a:endParaRPr/>
          </a:p>
        </p:txBody>
      </p:sp>
      <p:sp>
        <p:nvSpPr>
          <p:cNvPr id="514" name="Google Shape;514;p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1" name="Google Shape;52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2" name="Google Shape;522;p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1" name="Google Shape;53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Should we mention the PGS workshops?</a:t>
            </a:r>
            <a:endParaRPr/>
          </a:p>
        </p:txBody>
      </p:sp>
      <p:sp>
        <p:nvSpPr>
          <p:cNvPr id="532" name="Google Shape;532;p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0" name="Google Shape;54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Adapt to RBTool</a:t>
            </a:r>
            <a:endParaRPr/>
          </a:p>
        </p:txBody>
      </p:sp>
      <p:sp>
        <p:nvSpPr>
          <p:cNvPr id="541" name="Google Shape;541;p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1" name="Google Shape;551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Answer:</a:t>
            </a:r>
            <a:br>
              <a:rPr lang="it-IT"/>
            </a:br>
            <a:r>
              <a:rPr lang="it-IT"/>
              <a:t>At the </a:t>
            </a:r>
            <a:r>
              <a:rPr b="1" lang="it-IT"/>
              <a:t>building scale</a:t>
            </a:r>
            <a:r>
              <a:rPr lang="it-IT"/>
              <a:t>, realistic adaptation targets might include measures such as: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Increasing the share of buildings with green roofs to improve water retention.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Ensuring oversized gutters and downspouts for better drainage.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Reducing the number of below-grade entrances without protective features.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At the </a:t>
            </a:r>
            <a:r>
              <a:rPr b="1" lang="it-IT"/>
              <a:t>urban scale</a:t>
            </a:r>
            <a:r>
              <a:rPr lang="it-IT"/>
              <a:t>, targets may focus on: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Increasing surface infiltration capacity by expanding permeable areas.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Improving district-wide drainage systems.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Enhancing urban cooling through tree planting and green corridors.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Constraints that may limit these targets include: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Legal:</a:t>
            </a:r>
            <a:r>
              <a:rPr lang="it-IT"/>
              <a:t> building codes, cultural heritage rules, protected zones.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Technical:</a:t>
            </a:r>
            <a:r>
              <a:rPr lang="it-IT"/>
              <a:t> structural load capacity, outdated infrastructure, soil conditions.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Financial:</a:t>
            </a:r>
            <a:r>
              <a:rPr lang="it-IT"/>
              <a:t> affordability for residents, availability of subsidies, ROI concerns.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Environmental:</a:t>
            </a:r>
            <a:r>
              <a:rPr lang="it-IT"/>
              <a:t> topography, groundwater levels, microclimate.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Stakeholder-based:</a:t>
            </a:r>
            <a:r>
              <a:rPr lang="it-IT"/>
              <a:t> acceptance by residents, ownership models, competing land uses.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2" name="Google Shape;552;p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0" name="Google Shape;560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1" name="Google Shape;561;p3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0" name="Google Shape;570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1" name="Google Shape;571;p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9" name="Google Shape;579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Adapt to RBTool</a:t>
            </a:r>
            <a:endParaRPr/>
          </a:p>
        </p:txBody>
      </p:sp>
      <p:sp>
        <p:nvSpPr>
          <p:cNvPr id="580" name="Google Shape;580;p3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5" name="Google Shape;59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Answer: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Enables comparison of cost, performance, and timeframe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Offers flexibility if one scenario is blocked (legal, technical, financial issues)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Encourages creativity and innovation (hard vs. soft measures)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Strengthens stakeholder participation by offering alternatives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6" name="Google Shape;596;p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4" name="Google Shape;604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5" name="Google Shape;605;p3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4" name="Google Shape;614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5" name="Google Shape;615;p3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3" name="Google Shape;653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4" name="Google Shape;654;p4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2" name="Google Shape;662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3" name="Google Shape;663;p4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5" name="Google Shape;675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Answer: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Cost</a:t>
            </a:r>
            <a:r>
              <a:rPr lang="it-IT"/>
              <a:t>: Which scenario is more affordable or has stronger financing options?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Timeframe</a:t>
            </a:r>
            <a:r>
              <a:rPr lang="it-IT"/>
              <a:t>: Which can be implemented faster or with less disruption?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Synergies</a:t>
            </a:r>
            <a:r>
              <a:rPr lang="it-IT"/>
              <a:t>: Which offers more co-benefits (e.g., green roofs = flood + heat reduction)?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Stakeholder acceptance</a:t>
            </a:r>
            <a:r>
              <a:rPr lang="it-IT"/>
              <a:t>: Which is more supported by building users/owners?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6" name="Google Shape;676;p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3" name="Google Shape;683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4" name="Google Shape;684;p4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3" name="Google Shape;693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4" name="Google Shape;694;p4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5" name="Google Shape;705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6" name="Google Shape;706;p4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4" name="Google Shape;714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15" name="Google Shape;715;p4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5" name="Google Shape;725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6" name="Google Shape;726;p4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4" name="Google Shape;734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/>
          </a:p>
        </p:txBody>
      </p:sp>
      <p:sp>
        <p:nvSpPr>
          <p:cNvPr id="735" name="Google Shape;735;p4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3" name="Google Shape;743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4" name="Google Shape;744;p5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Start" showMasterSp="0">
  <p:cSld name="Timeline Star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52"/>
          <p:cNvCxnSpPr/>
          <p:nvPr/>
        </p:nvCxnSpPr>
        <p:spPr>
          <a:xfrm>
            <a:off x="4416983" y="3663950"/>
            <a:ext cx="0" cy="1505531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  <p:cxnSp>
        <p:nvCxnSpPr>
          <p:cNvPr id="16" name="Google Shape;16;p52"/>
          <p:cNvCxnSpPr/>
          <p:nvPr/>
        </p:nvCxnSpPr>
        <p:spPr>
          <a:xfrm flipH="1">
            <a:off x="4419601" y="1483242"/>
            <a:ext cx="1" cy="1315772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s + Text">
  <p:cSld name="Headlines + Tex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3"/>
          <p:cNvSpPr txBox="1"/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3"/>
          <p:cNvSpPr txBox="1"/>
          <p:nvPr>
            <p:ph idx="1" type="body"/>
          </p:nvPr>
        </p:nvSpPr>
        <p:spPr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3"/>
          <p:cNvSpPr txBox="1"/>
          <p:nvPr>
            <p:ph idx="2" type="body"/>
          </p:nvPr>
        </p:nvSpPr>
        <p:spPr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Headlines + two columns">
  <p:cSld name="1_Headlines + two 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4"/>
          <p:cNvSpPr txBox="1"/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4"/>
          <p:cNvSpPr txBox="1"/>
          <p:nvPr>
            <p:ph idx="1" type="body"/>
          </p:nvPr>
        </p:nvSpPr>
        <p:spPr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4"/>
          <p:cNvSpPr txBox="1"/>
          <p:nvPr>
            <p:ph idx="2" type="body"/>
          </p:nvPr>
        </p:nvSpPr>
        <p:spPr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54"/>
          <p:cNvSpPr txBox="1"/>
          <p:nvPr>
            <p:ph idx="3" type="body"/>
          </p:nvPr>
        </p:nvSpPr>
        <p:spPr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+ Text / no subline">
  <p:cSld name="Headline + Text / no sublin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5"/>
          <p:cNvSpPr txBox="1"/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5"/>
          <p:cNvSpPr txBox="1"/>
          <p:nvPr>
            <p:ph idx="1" type="body"/>
          </p:nvPr>
        </p:nvSpPr>
        <p:spPr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 Break with Pic left" showMasterSp="0">
  <p:cSld name="Chapter Break with Pic lef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1" name="Google Shape;31;p56"/>
          <p:cNvCxnSpPr/>
          <p:nvPr/>
        </p:nvCxnSpPr>
        <p:spPr>
          <a:xfrm>
            <a:off x="1704338" y="2804733"/>
            <a:ext cx="1203468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6"/>
          <p:cNvSpPr/>
          <p:nvPr>
            <p:ph idx="2" type="pic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56"/>
          <p:cNvSpPr txBox="1"/>
          <p:nvPr>
            <p:ph idx="1" type="body"/>
          </p:nvPr>
        </p:nvSpPr>
        <p:spPr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56"/>
          <p:cNvSpPr txBox="1"/>
          <p:nvPr>
            <p:ph idx="3" type="body"/>
          </p:nvPr>
        </p:nvSpPr>
        <p:spPr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6"/>
          <p:cNvSpPr txBox="1"/>
          <p:nvPr>
            <p:ph idx="4" type="body"/>
          </p:nvPr>
        </p:nvSpPr>
        <p:spPr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indent="-274319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indent="-2857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indent="-2857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indent="-2857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 Break with Pic right" showMasterSp="0">
  <p:cSld name="Chapter Break with Pic righ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8" name="Google Shape;38;p57"/>
          <p:cNvCxnSpPr/>
          <p:nvPr/>
        </p:nvCxnSpPr>
        <p:spPr>
          <a:xfrm>
            <a:off x="6276338" y="2804733"/>
            <a:ext cx="1203468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57"/>
          <p:cNvSpPr/>
          <p:nvPr>
            <p:ph idx="2" type="pic"/>
          </p:nvPr>
        </p:nvSpPr>
        <p:spPr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57"/>
          <p:cNvSpPr txBox="1"/>
          <p:nvPr>
            <p:ph idx="1" type="body"/>
          </p:nvPr>
        </p:nvSpPr>
        <p:spPr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7"/>
          <p:cNvSpPr txBox="1"/>
          <p:nvPr>
            <p:ph idx="3" type="body"/>
          </p:nvPr>
        </p:nvSpPr>
        <p:spPr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57"/>
          <p:cNvSpPr txBox="1"/>
          <p:nvPr>
            <p:ph idx="4" type="body"/>
          </p:nvPr>
        </p:nvSpPr>
        <p:spPr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indent="-274319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indent="-2857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indent="-2857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indent="-2857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break_2">
  <p:cSld name="Chapterbreak_2">
    <p:bg>
      <p:bgPr>
        <a:solidFill>
          <a:schemeClr val="accent4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8"/>
          <p:cNvSpPr txBox="1"/>
          <p:nvPr>
            <p:ph idx="1" type="body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b="1" sz="3200">
                <a:solidFill>
                  <a:schemeClr val="dk2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58"/>
          <p:cNvSpPr txBox="1"/>
          <p:nvPr>
            <p:ph idx="2" type="body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46" name="Google Shape;46;p58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break">
  <p:cSld name="Chapterbreak">
    <p:bg>
      <p:bgPr>
        <a:solidFill>
          <a:schemeClr val="accent4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9"/>
          <p:cNvSpPr txBox="1"/>
          <p:nvPr>
            <p:ph idx="1" type="body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b="1" sz="3200">
                <a:solidFill>
                  <a:schemeClr val="lt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59"/>
          <p:cNvSpPr txBox="1"/>
          <p:nvPr>
            <p:ph idx="2" type="body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50" name="Google Shape;50;p59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OVERVIEW" showMasterSp="0">
  <p:cSld name="Timeline OVERVIEW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60"/>
          <p:cNvCxnSpPr/>
          <p:nvPr/>
        </p:nvCxnSpPr>
        <p:spPr>
          <a:xfrm flipH="1">
            <a:off x="4419601" y="1033123"/>
            <a:ext cx="1" cy="358849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3" name="Google Shape;53;p60"/>
          <p:cNvCxnSpPr/>
          <p:nvPr/>
        </p:nvCxnSpPr>
        <p:spPr>
          <a:xfrm flipH="1">
            <a:off x="4417813" y="1778759"/>
            <a:ext cx="1" cy="358849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4" name="Google Shape;54;p60"/>
          <p:cNvCxnSpPr/>
          <p:nvPr/>
        </p:nvCxnSpPr>
        <p:spPr>
          <a:xfrm flipH="1">
            <a:off x="4417813" y="2524395"/>
            <a:ext cx="1" cy="358849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5" name="Google Shape;55;p60"/>
          <p:cNvCxnSpPr/>
          <p:nvPr/>
        </p:nvCxnSpPr>
        <p:spPr>
          <a:xfrm flipH="1">
            <a:off x="4417815" y="4015665"/>
            <a:ext cx="1" cy="484898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6" name="Google Shape;56;p60"/>
          <p:cNvCxnSpPr/>
          <p:nvPr/>
        </p:nvCxnSpPr>
        <p:spPr>
          <a:xfrm flipH="1">
            <a:off x="4417813" y="3270030"/>
            <a:ext cx="1" cy="358849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7" name="Google Shape;57;p60"/>
          <p:cNvSpPr txBox="1"/>
          <p:nvPr>
            <p:ph idx="12" type="sldNum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58" name="Google Shape;58;p60"/>
          <p:cNvSpPr/>
          <p:nvPr/>
        </p:nvSpPr>
        <p:spPr>
          <a:xfrm rot="-2175147">
            <a:off x="4082178" y="4315730"/>
            <a:ext cx="922819" cy="564693"/>
          </a:xfrm>
          <a:custGeom>
            <a:rect b="b" l="l" r="r" t="t"/>
            <a:pathLst>
              <a:path extrusionOk="0" h="1210" w="1979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middle" showMasterSp="0">
  <p:cSld name="Timeline midd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1"/>
          <p:cNvSpPr txBox="1"/>
          <p:nvPr>
            <p:ph idx="1" type="body"/>
          </p:nvPr>
        </p:nvSpPr>
        <p:spPr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61"/>
          <p:cNvSpPr txBox="1"/>
          <p:nvPr>
            <p:ph idx="2" type="body"/>
          </p:nvPr>
        </p:nvSpPr>
        <p:spPr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61"/>
          <p:cNvSpPr txBox="1"/>
          <p:nvPr>
            <p:ph idx="3" type="body"/>
          </p:nvPr>
        </p:nvSpPr>
        <p:spPr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61"/>
          <p:cNvSpPr txBox="1"/>
          <p:nvPr>
            <p:ph idx="4" type="body"/>
          </p:nvPr>
        </p:nvSpPr>
        <p:spPr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61"/>
          <p:cNvSpPr txBox="1"/>
          <p:nvPr>
            <p:ph idx="5" type="body"/>
          </p:nvPr>
        </p:nvSpPr>
        <p:spPr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61"/>
          <p:cNvSpPr txBox="1"/>
          <p:nvPr>
            <p:ph idx="6" type="body"/>
          </p:nvPr>
        </p:nvSpPr>
        <p:spPr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66" name="Google Shape;66;p61"/>
          <p:cNvCxnSpPr/>
          <p:nvPr/>
        </p:nvCxnSpPr>
        <p:spPr>
          <a:xfrm>
            <a:off x="4409888" y="3657600"/>
            <a:ext cx="0" cy="1022124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  <p:cxnSp>
        <p:nvCxnSpPr>
          <p:cNvPr id="67" name="Google Shape;67;p61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8" name="Google Shape;68;p61"/>
          <p:cNvCxnSpPr/>
          <p:nvPr/>
        </p:nvCxnSpPr>
        <p:spPr>
          <a:xfrm>
            <a:off x="4409888" y="1387096"/>
            <a:ext cx="0" cy="1781554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End" showMasterSp="0">
  <p:cSld name="Timeline End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62"/>
          <p:cNvCxnSpPr/>
          <p:nvPr/>
        </p:nvCxnSpPr>
        <p:spPr>
          <a:xfrm flipH="1">
            <a:off x="4409888" y="3091039"/>
            <a:ext cx="7095" cy="1588685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  <p:cxnSp>
        <p:nvCxnSpPr>
          <p:cNvPr id="71" name="Google Shape;71;p62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72" name="Google Shape;72;p62"/>
          <p:cNvSpPr txBox="1"/>
          <p:nvPr>
            <p:ph idx="1" type="body"/>
          </p:nvPr>
        </p:nvSpPr>
        <p:spPr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62"/>
          <p:cNvSpPr txBox="1"/>
          <p:nvPr>
            <p:ph idx="2" type="body"/>
          </p:nvPr>
        </p:nvSpPr>
        <p:spPr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62"/>
          <p:cNvSpPr txBox="1"/>
          <p:nvPr>
            <p:ph idx="3" type="body"/>
          </p:nvPr>
        </p:nvSpPr>
        <p:spPr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62"/>
          <p:cNvSpPr txBox="1"/>
          <p:nvPr>
            <p:ph idx="4" type="body"/>
          </p:nvPr>
        </p:nvSpPr>
        <p:spPr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62"/>
          <p:cNvSpPr txBox="1"/>
          <p:nvPr>
            <p:ph idx="5" type="body"/>
          </p:nvPr>
        </p:nvSpPr>
        <p:spPr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62"/>
          <p:cNvSpPr txBox="1"/>
          <p:nvPr>
            <p:ph idx="6" type="body"/>
          </p:nvPr>
        </p:nvSpPr>
        <p:spPr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78" name="Google Shape;78;p62"/>
          <p:cNvCxnSpPr/>
          <p:nvPr/>
        </p:nvCxnSpPr>
        <p:spPr>
          <a:xfrm>
            <a:off x="4409888" y="1387096"/>
            <a:ext cx="0" cy="1360714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  <p:sp>
        <p:nvSpPr>
          <p:cNvPr id="79" name="Google Shape;79;p62"/>
          <p:cNvSpPr/>
          <p:nvPr/>
        </p:nvSpPr>
        <p:spPr>
          <a:xfrm rot="-2175147">
            <a:off x="4075828" y="4576080"/>
            <a:ext cx="922819" cy="564693"/>
          </a:xfrm>
          <a:custGeom>
            <a:rect b="b" l="l" r="r" t="t"/>
            <a:pathLst>
              <a:path extrusionOk="0" h="1210" w="1979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ght grey background with page count">
  <p:cSld name="Light grey background with page count">
    <p:bg>
      <p:bgPr>
        <a:solidFill>
          <a:srgbClr val="E6E6E6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3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" name="Google Shape;82;p63"/>
          <p:cNvSpPr txBox="1"/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rker grey background/empty">
  <p:cSld name="Darker grey background/empty">
    <p:bg>
      <p:bgPr>
        <a:solidFill>
          <a:srgbClr val="C8D3D8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4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5" name="Google Shape;85;p64"/>
          <p:cNvSpPr/>
          <p:nvPr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1"/>
          <p:cNvSpPr/>
          <p:nvPr/>
        </p:nvSpPr>
        <p:spPr>
          <a:xfrm rot="1328560">
            <a:off x="8492289" y="4013863"/>
            <a:ext cx="966584" cy="1146378"/>
          </a:xfrm>
          <a:custGeom>
            <a:rect b="b" l="l" r="r" t="t"/>
            <a:pathLst>
              <a:path extrusionOk="0" h="1640" w="1384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51"/>
          <p:cNvSpPr txBox="1"/>
          <p:nvPr>
            <p:ph idx="1" type="body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35052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b="0" i="0" sz="2400" u="none" cap="none" strike="noStrik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2" name="Google Shape;12;p51"/>
          <p:cNvSpPr txBox="1"/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1"/>
          <p:cNvSpPr txBox="1"/>
          <p:nvPr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25" spcFirstLastPara="1" rIns="182825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it-IT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8.png"/><Relationship Id="rId5" Type="http://schemas.openxmlformats.org/officeDocument/2006/relationships/image" Target="../media/image10.png"/><Relationship Id="rId6" Type="http://schemas.openxmlformats.org/officeDocument/2006/relationships/image" Target="../media/image29.png"/><Relationship Id="rId7" Type="http://schemas.openxmlformats.org/officeDocument/2006/relationships/image" Target="../media/image14.png"/><Relationship Id="rId8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42.png"/><Relationship Id="rId10" Type="http://schemas.openxmlformats.org/officeDocument/2006/relationships/image" Target="../media/image22.png"/><Relationship Id="rId13" Type="http://schemas.openxmlformats.org/officeDocument/2006/relationships/image" Target="../media/image27.jpg"/><Relationship Id="rId1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9.jpg"/><Relationship Id="rId9" Type="http://schemas.openxmlformats.org/officeDocument/2006/relationships/image" Target="../media/image24.jpg"/><Relationship Id="rId14" Type="http://schemas.openxmlformats.org/officeDocument/2006/relationships/image" Target="../media/image23.png"/><Relationship Id="rId5" Type="http://schemas.openxmlformats.org/officeDocument/2006/relationships/image" Target="../media/image19.png"/><Relationship Id="rId6" Type="http://schemas.openxmlformats.org/officeDocument/2006/relationships/image" Target="../media/image17.png"/><Relationship Id="rId7" Type="http://schemas.openxmlformats.org/officeDocument/2006/relationships/image" Target="../media/image31.jpg"/><Relationship Id="rId8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0.png"/><Relationship Id="rId6" Type="http://schemas.openxmlformats.org/officeDocument/2006/relationships/image" Target="../media/image46.png"/><Relationship Id="rId7" Type="http://schemas.openxmlformats.org/officeDocument/2006/relationships/image" Target="../media/image4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0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0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3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>
            <p:ph idx="4294967295" type="body"/>
          </p:nvPr>
        </p:nvSpPr>
        <p:spPr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b="1" lang="it-IT" sz="2400"/>
              <a:t>SuPeRBE Training Material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b="1" sz="2400">
              <a:solidFill>
                <a:srgbClr val="53656D"/>
              </a:solidFill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Climate change and built environment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Fundamentals of climate change</a:t>
            </a:r>
            <a:r>
              <a:rPr b="1" i="0" lang="it-IT" sz="18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Level of competence: 2</a:t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5" name="Google Shape;95;p1" title="superbe copertina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/>
          <p:nvPr>
            <p:ph idx="4294967295" type="body"/>
          </p:nvPr>
        </p:nvSpPr>
        <p:spPr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</a:pPr>
            <a:r>
              <a:t/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it-IT" sz="1000"/>
              <a:t>Attività 3.2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it-IT" sz="1000"/>
              <a:t>SuPeRBE Project (CE0200768)</a:t>
            </a:r>
            <a:endParaRPr sz="1000"/>
          </a:p>
        </p:txBody>
      </p:sp>
      <p:sp>
        <p:nvSpPr>
          <p:cNvPr id="97" name="Google Shape;97;p1"/>
          <p:cNvSpPr txBox="1"/>
          <p:nvPr>
            <p:ph idx="4294967295" type="body"/>
          </p:nvPr>
        </p:nvSpPr>
        <p:spPr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b="1" lang="it-IT" sz="3000"/>
              <a:t>SuPeRBE Materiale Didattico</a:t>
            </a:r>
            <a:endParaRPr sz="3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b="1" sz="3000">
              <a:solidFill>
                <a:srgbClr val="53656D"/>
              </a:solidFill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516270" y="2148849"/>
            <a:ext cx="8053572" cy="655188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11 </a:t>
            </a:r>
            <a:r>
              <a:rPr b="1" i="1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Decision Making </a:t>
            </a: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per l’adattamento climatico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5379439" y="3812929"/>
            <a:ext cx="3789186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Livelli di competenza: </a:t>
            </a:r>
            <a:r>
              <a:rPr b="1" lang="it-IT" sz="200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endParaRPr/>
          </a:p>
        </p:txBody>
      </p:sp>
      <p:sp>
        <p:nvSpPr>
          <p:cNvPr id="100" name="Google Shape;100;p1"/>
          <p:cNvSpPr txBox="1"/>
          <p:nvPr/>
        </p:nvSpPr>
        <p:spPr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11.1 </a:t>
            </a:r>
            <a:r>
              <a:rPr b="1" i="1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Decision Making </a:t>
            </a: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per l’adattamento climatico alla scala urbana e di edificio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17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Macro Area di Competenza: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17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Area di Competenza: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2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9696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Introduzione: perché considerare l’adattamento climatico a scala di edificio e urbana?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9" name="Google Shape;109;p2"/>
          <p:cNvSpPr txBox="1"/>
          <p:nvPr>
            <p:ph idx="1" type="body"/>
          </p:nvPr>
        </p:nvSpPr>
        <p:spPr>
          <a:xfrm>
            <a:off x="142876" y="855499"/>
            <a:ext cx="5463840" cy="39604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sz="1600"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sz="1600"/>
          </a:p>
          <a:p>
            <a:pPr indent="-2857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b="1" lang="it-IT" sz="1600">
                <a:solidFill>
                  <a:schemeClr val="accent4"/>
                </a:solidFill>
              </a:rPr>
              <a:t>I rischi climatici</a:t>
            </a:r>
            <a:r>
              <a:rPr lang="it-IT" sz="1600"/>
              <a:t>, comprese le ondate di calore, le tempeste, gli allagamenti e la siccità stanno aumentando in frequenza e intensità. 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-2857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it-IT" sz="1600"/>
              <a:t>Mentre i singoli edifici possono essere direttamente esposti ai rischi, intere aree urbane sperimentano  </a:t>
            </a:r>
            <a:r>
              <a:rPr b="1" lang="it-IT" sz="1600">
                <a:solidFill>
                  <a:schemeClr val="accent4"/>
                </a:solidFill>
              </a:rPr>
              <a:t>vulnerabilità interconnesse </a:t>
            </a:r>
            <a:r>
              <a:rPr lang="it-IT" sz="1600"/>
              <a:t>che non possono essere considerate singolarmente.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-2857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it-IT" sz="1600"/>
              <a:t>Gli attuali strumenti fanno riferimento principalmente ai singoli edifici, risultano però deficitari nel considerare un più ampio sistema di strategie per la scala urbana o di città. 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grpSp>
        <p:nvGrpSpPr>
          <p:cNvPr id="110" name="Google Shape;110;p2"/>
          <p:cNvGrpSpPr/>
          <p:nvPr/>
        </p:nvGrpSpPr>
        <p:grpSpPr>
          <a:xfrm>
            <a:off x="6090828" y="1251908"/>
            <a:ext cx="2620781" cy="1866371"/>
            <a:chOff x="381403" y="3005190"/>
            <a:chExt cx="2620781" cy="1866371"/>
          </a:xfrm>
        </p:grpSpPr>
        <p:sp>
          <p:nvSpPr>
            <p:cNvPr id="111" name="Google Shape;111;p2"/>
            <p:cNvSpPr txBox="1"/>
            <p:nvPr/>
          </p:nvSpPr>
          <p:spPr>
            <a:xfrm>
              <a:off x="950024" y="3536092"/>
              <a:ext cx="1407118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 Allagamenti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"/>
            <p:cNvSpPr txBox="1"/>
            <p:nvPr/>
          </p:nvSpPr>
          <p:spPr>
            <a:xfrm>
              <a:off x="950025" y="3009023"/>
              <a:ext cx="1922400" cy="4739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 Piogge intense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3" name="Google Shape;113;p2" title="ChatGPT Image 12 ago 2025, 10_55_32.png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06719" y="3005190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2" title="ChatGPT Image 12 ago 2025, 10_57_27.png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06719" y="3429904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2"/>
            <p:cNvSpPr txBox="1"/>
            <p:nvPr/>
          </p:nvSpPr>
          <p:spPr>
            <a:xfrm>
              <a:off x="947016" y="3970863"/>
              <a:ext cx="2055168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 Temperature estreme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6" name="Google Shape;116;p2" title="ChatGPT Image 12 ago 2025, 10_58_21.png"/>
            <p:cNvPicPr preferRelativeResize="0"/>
            <p:nvPr/>
          </p:nvPicPr>
          <p:blipFill rotWithShape="1">
            <a:blip r:embed="rId5">
              <a:alphaModFix/>
            </a:blip>
            <a:srcRect b="59322" l="66215" r="10065" t="6785"/>
            <a:stretch/>
          </p:blipFill>
          <p:spPr>
            <a:xfrm>
              <a:off x="381403" y="3842468"/>
              <a:ext cx="543302" cy="517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2"/>
            <p:cNvSpPr txBox="1"/>
            <p:nvPr/>
          </p:nvSpPr>
          <p:spPr>
            <a:xfrm>
              <a:off x="950028" y="4399593"/>
              <a:ext cx="1226099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 Siccità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8" name="Google Shape;118;p2" title="ChatGPT Image 12 ago 2025, 10_58_21.png"/>
            <p:cNvPicPr preferRelativeResize="0"/>
            <p:nvPr/>
          </p:nvPicPr>
          <p:blipFill rotWithShape="1">
            <a:blip r:embed="rId5">
              <a:alphaModFix/>
            </a:blip>
            <a:srcRect b="11002" l="11409" r="65322" t="52082"/>
            <a:stretch/>
          </p:blipFill>
          <p:spPr>
            <a:xfrm>
              <a:off x="406719" y="4296918"/>
              <a:ext cx="543302" cy="5746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9" name="Google Shape;119;p2"/>
          <p:cNvGrpSpPr/>
          <p:nvPr/>
        </p:nvGrpSpPr>
        <p:grpSpPr>
          <a:xfrm>
            <a:off x="6125283" y="3130471"/>
            <a:ext cx="2180570" cy="1316987"/>
            <a:chOff x="3136614" y="3083808"/>
            <a:chExt cx="2180570" cy="1316987"/>
          </a:xfrm>
        </p:grpSpPr>
        <p:sp>
          <p:nvSpPr>
            <p:cNvPr id="120" name="Google Shape;120;p2"/>
            <p:cNvSpPr txBox="1"/>
            <p:nvPr/>
          </p:nvSpPr>
          <p:spPr>
            <a:xfrm>
              <a:off x="3664488" y="3083808"/>
              <a:ext cx="1413409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 Tempeste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1" name="Google Shape;121;p2" title="ChatGPT Image 12 ago 2025, 11_12_37.png"/>
            <p:cNvPicPr preferRelativeResize="0"/>
            <p:nvPr/>
          </p:nvPicPr>
          <p:blipFill rotWithShape="1">
            <a:blip r:embed="rId6">
              <a:alphaModFix/>
            </a:blip>
            <a:srcRect b="17471" l="13134" r="0" t="12485"/>
            <a:stretch/>
          </p:blipFill>
          <p:spPr>
            <a:xfrm>
              <a:off x="3181673" y="3120978"/>
              <a:ext cx="471944" cy="3805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p2"/>
            <p:cNvSpPr txBox="1"/>
            <p:nvPr/>
          </p:nvSpPr>
          <p:spPr>
            <a:xfrm>
              <a:off x="3664472" y="3514571"/>
              <a:ext cx="1226099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 Incendi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3" name="Google Shape;123;p2" title="ChatGPT Image 12 ago 2025, 11_12_31.png"/>
            <p:cNvPicPr preferRelativeResize="0"/>
            <p:nvPr/>
          </p:nvPicPr>
          <p:blipFill rotWithShape="1">
            <a:blip r:embed="rId7">
              <a:alphaModFix/>
            </a:blip>
            <a:srcRect b="0" l="5963" r="12351" t="13618"/>
            <a:stretch/>
          </p:blipFill>
          <p:spPr>
            <a:xfrm>
              <a:off x="3136614" y="3501550"/>
              <a:ext cx="471945" cy="4693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2"/>
            <p:cNvSpPr txBox="1"/>
            <p:nvPr/>
          </p:nvSpPr>
          <p:spPr>
            <a:xfrm>
              <a:off x="3662684" y="3957754"/>
              <a:ext cx="16545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G Frane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5" name="Google Shape;125;p2" title="ChatGPT Image 12 ago 2025, 11_45_50.png"/>
            <p:cNvPicPr preferRelativeResize="0"/>
            <p:nvPr/>
          </p:nvPicPr>
          <p:blipFill rotWithShape="1">
            <a:blip r:embed="rId8">
              <a:alphaModFix/>
            </a:blip>
            <a:srcRect b="11258" l="8471" r="11266" t="10434"/>
            <a:stretch/>
          </p:blipFill>
          <p:spPr>
            <a:xfrm>
              <a:off x="3184848" y="3990478"/>
              <a:ext cx="426886" cy="4103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6" name="Google Shape;126;p2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ack and white line drawing of two buildings" id="132" name="Google Shape;13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2638" y="1906049"/>
            <a:ext cx="1727200" cy="172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3"/>
          <p:cNvSpPr txBox="1"/>
          <p:nvPr/>
        </p:nvSpPr>
        <p:spPr>
          <a:xfrm>
            <a:off x="152501" y="1185990"/>
            <a:ext cx="6695509" cy="38553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Il modello di Decision-Making di SuPeRBE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supportato dall‘</a:t>
            </a: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RBTool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(per gli edifici) e </a:t>
            </a: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RNTool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(per le aree urbane), fornisce un processo </a:t>
            </a:r>
            <a:r>
              <a:rPr b="0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step-by-step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strutturato per valutare le vulnerabilità a scala di edificio e urbana, identificando le problematiche e definendo efficaci interventi alle diverse scale spaziali. </a:t>
            </a:r>
            <a:endParaRPr/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</a:t>
            </a:r>
            <a:r>
              <a:rPr b="0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Decision-Making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 scala urbana guida e plasma azioni di adattamento a scala ampia fornendo, in parallelo, le line guida che vanno ad impattare il DM a scala di edificio. </a:t>
            </a:r>
            <a:endParaRPr/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L‘adattamento è un processo </a:t>
            </a: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iterativo e partecipato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che combina analisi tecniche con suggerimenti da parte degli stakeholder al fine di assicurarsi che le misure siano fattibili, inclusive e calibrate sul contesto specifico. </a:t>
            </a:r>
            <a:endParaRPr/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4" name="Google Shape;134;p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Introduzione: il modello di Decision-Making di SuPeRBE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Concetti chiave: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42" name="Google Shape;142;p4"/>
          <p:cNvGraphicFramePr/>
          <p:nvPr/>
        </p:nvGraphicFramePr>
        <p:xfrm>
          <a:off x="1857144" y="109065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{1F77B2E0-E182-4769-B12F-EA603C3D7DD9}</a:tableStyleId>
              </a:tblPr>
              <a:tblGrid>
                <a:gridCol w="2668850"/>
                <a:gridCol w="2668850"/>
              </a:tblGrid>
              <a:tr h="174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RISCHIO: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Evento correlato al clima.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Es: alluvione, tempesta, ecc.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6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ESPOSIZIONE: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Ciò che è esposto al rischio.</a:t>
                      </a:r>
                      <a:b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</a:b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Es: Seminterrato soggetto ad allagamento (scala edificio), infrastruttura critica (scala urbana)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D"/>
                    </a:solidFill>
                  </a:tcPr>
                </a:tc>
              </a:tr>
              <a:tr h="174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VULNERABILITA‘: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it-IT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Quanto è sensibile l’elemento esposto.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it-IT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Es: vetusto sistema di drenaggio (scala edificio), aree verdi insufficienti (scala urbana)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CAPACITA‘ ADATTIVA: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/>
                        <a:t>Capacità di far fronte, recuperare,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cap="none" strike="noStrike"/>
                        <a:t> </a:t>
                      </a:r>
                      <a:r>
                        <a:rPr b="0" lang="it-IT" sz="1400" u="none" cap="none" strike="noStrike"/>
                        <a:t>o adattare.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Es: </a:t>
                      </a:r>
                      <a:r>
                        <a:rPr b="0" i="0" lang="it-IT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tetto verde / </a:t>
                      </a:r>
                      <a:r>
                        <a:rPr b="0" i="1" lang="it-IT" sz="1400" u="none" cap="none" strike="noStrike"/>
                        <a:t>rain garden </a:t>
                      </a:r>
                      <a:r>
                        <a:rPr b="0" lang="it-IT" sz="1400" u="none" cap="none" strike="noStrike"/>
                        <a:t>→ assorbe parte della pioggia. 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</a:tbl>
          </a:graphicData>
        </a:graphic>
      </p:graphicFrame>
      <p:sp>
        <p:nvSpPr>
          <p:cNvPr id="143" name="Google Shape;143;p4"/>
          <p:cNvSpPr/>
          <p:nvPr/>
        </p:nvSpPr>
        <p:spPr>
          <a:xfrm>
            <a:off x="3824394" y="2329731"/>
            <a:ext cx="1431418" cy="982606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Rischio climatico alle varie scale</a:t>
            </a:r>
            <a:endParaRPr b="0" i="0" sz="1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framework di SuPeRBE 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1" name="Google Shape;151;p5"/>
          <p:cNvSpPr txBox="1"/>
          <p:nvPr>
            <p:ph idx="1" type="body"/>
          </p:nvPr>
        </p:nvSpPr>
        <p:spPr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AutoNum type="arabicPeriod"/>
            </a:pPr>
            <a:r>
              <a:rPr b="1" lang="it-IT" sz="1600">
                <a:solidFill>
                  <a:schemeClr val="accent4"/>
                </a:solidFill>
              </a:rPr>
              <a:t>INTENTO: </a:t>
            </a:r>
            <a:br>
              <a:rPr lang="it-IT" sz="1600"/>
            </a:br>
            <a:r>
              <a:rPr lang="it-IT" sz="1600"/>
              <a:t>Il Decision-Making (DM) fornisce un processo </a:t>
            </a:r>
            <a:r>
              <a:rPr i="1" lang="it-IT" sz="1600"/>
              <a:t>step-by-step</a:t>
            </a:r>
            <a:r>
              <a:rPr lang="it-IT" sz="1600"/>
              <a:t> strutturato per l’adattamento climatico, supportando le municipalità e i pianificatori nel valutare i rischi, prioritizzare le azioni e implementare le misure adattive. </a:t>
            </a:r>
            <a:endParaRPr/>
          </a:p>
          <a:p>
            <a:pPr indent="-23114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-34290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AutoNum type="arabicPeriod"/>
            </a:pPr>
            <a:r>
              <a:rPr b="1" lang="it-IT" sz="1600">
                <a:solidFill>
                  <a:schemeClr val="accent4"/>
                </a:solidFill>
              </a:rPr>
              <a:t>SCOPO: </a:t>
            </a:r>
            <a:br>
              <a:rPr lang="it-IT" sz="1600"/>
            </a:br>
            <a:r>
              <a:rPr lang="it-IT" sz="1600"/>
              <a:t>Sulla base della </a:t>
            </a:r>
            <a:r>
              <a:rPr b="1" lang="it-IT" sz="1600"/>
              <a:t>DIN EN ISO 14091</a:t>
            </a:r>
            <a:r>
              <a:rPr lang="it-IT" sz="1600"/>
              <a:t> e dell’</a:t>
            </a:r>
            <a:r>
              <a:rPr b="1" lang="it-IT" sz="1600"/>
              <a:t>RBE-CE assessment system </a:t>
            </a:r>
            <a:r>
              <a:rPr lang="it-IT" sz="1600"/>
              <a:t>(sistema di valutazione), il DM consente di condurre valutazioni multiscalari e tra differenti settori. Opera accanto all’</a:t>
            </a:r>
            <a:r>
              <a:rPr b="1" lang="it-IT" sz="1600"/>
              <a:t>RBTool </a:t>
            </a:r>
            <a:r>
              <a:rPr lang="it-IT" sz="1600"/>
              <a:t>a scala di edificio e</a:t>
            </a:r>
            <a:r>
              <a:rPr b="1" lang="it-IT" sz="1600"/>
              <a:t> all’RNTool</a:t>
            </a:r>
            <a:r>
              <a:rPr lang="it-IT" sz="1600"/>
              <a:t> per la valutazione a scala urbana. </a:t>
            </a:r>
            <a:endParaRPr/>
          </a:p>
          <a:p>
            <a:pPr indent="-23114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-34290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AutoNum type="arabicPeriod"/>
            </a:pPr>
            <a:r>
              <a:rPr b="1" lang="it-IT" sz="1600">
                <a:solidFill>
                  <a:schemeClr val="accent4"/>
                </a:solidFill>
              </a:rPr>
              <a:t>PUNTI DI FORZA: </a:t>
            </a:r>
            <a:br>
              <a:rPr lang="it-IT" sz="1600"/>
            </a:br>
            <a:r>
              <a:rPr b="1" lang="it-IT" sz="1600"/>
              <a:t>-Iterativo e flessibile: </a:t>
            </a:r>
            <a:r>
              <a:rPr lang="it-IT" sz="1600"/>
              <a:t>supporta il continuo apprendimento e l’adattamento.</a:t>
            </a:r>
            <a:br>
              <a:rPr lang="it-IT" sz="1600"/>
            </a:br>
            <a:r>
              <a:rPr b="1" lang="it-IT" sz="1600"/>
              <a:t>-Partecipativo: </a:t>
            </a:r>
            <a:r>
              <a:rPr lang="it-IT" sz="1600"/>
              <a:t>coinvolge gli stakeholder in ogni sua fase. </a:t>
            </a:r>
            <a:br>
              <a:rPr lang="it-IT" sz="1600"/>
            </a:br>
            <a:r>
              <a:rPr b="1" lang="it-IT" sz="1600"/>
              <a:t>-Scalabile: </a:t>
            </a:r>
            <a:r>
              <a:rPr lang="it-IT" sz="1600"/>
              <a:t>applicabile a tutti i contesti, tra città e differenti contesti di governance.</a:t>
            </a:r>
            <a:endParaRPr/>
          </a:p>
          <a:p>
            <a:pPr indent="-23114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152" name="Google Shape;152;p5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framework di SuPeRBE 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59" name="Google Shape;159;p6"/>
          <p:cNvGrpSpPr/>
          <p:nvPr/>
        </p:nvGrpSpPr>
        <p:grpSpPr>
          <a:xfrm>
            <a:off x="1308955" y="1654175"/>
            <a:ext cx="6079011" cy="3148036"/>
            <a:chOff x="864455" y="0"/>
            <a:chExt cx="6079011" cy="3148036"/>
          </a:xfrm>
        </p:grpSpPr>
        <p:sp>
          <p:nvSpPr>
            <p:cNvPr id="160" name="Google Shape;160;p6"/>
            <p:cNvSpPr/>
            <p:nvPr/>
          </p:nvSpPr>
          <p:spPr>
            <a:xfrm>
              <a:off x="864455" y="0"/>
              <a:ext cx="1358924" cy="434177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89803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6"/>
            <p:cNvSpPr txBox="1"/>
            <p:nvPr/>
          </p:nvSpPr>
          <p:spPr>
            <a:xfrm>
              <a:off x="877172" y="12717"/>
              <a:ext cx="1333490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26650" spcFirstLastPara="1" rIns="26650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t-IT" sz="14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1.Avvio</a:t>
              </a:r>
              <a:endParaRPr/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1000347" y="434177"/>
              <a:ext cx="127938" cy="32588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63" name="Google Shape;163;p6"/>
            <p:cNvSpPr/>
            <p:nvPr/>
          </p:nvSpPr>
          <p:spPr>
            <a:xfrm>
              <a:off x="1128286" y="54296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6"/>
            <p:cNvSpPr txBox="1"/>
            <p:nvPr/>
          </p:nvSpPr>
          <p:spPr>
            <a:xfrm>
              <a:off x="1141003" y="55568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Selezione dell'area urbana e degli edifici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1000347" y="434177"/>
              <a:ext cx="127938" cy="86860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66" name="Google Shape;166;p6"/>
            <p:cNvSpPr/>
            <p:nvPr/>
          </p:nvSpPr>
          <p:spPr>
            <a:xfrm>
              <a:off x="1128286" y="1085691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6"/>
            <p:cNvSpPr txBox="1"/>
            <p:nvPr/>
          </p:nvSpPr>
          <p:spPr>
            <a:xfrm>
              <a:off x="1141003" y="1098408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Selezione del team di esperti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1000347" y="434177"/>
              <a:ext cx="127938" cy="141132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69" name="Google Shape;169;p6"/>
            <p:cNvSpPr/>
            <p:nvPr/>
          </p:nvSpPr>
          <p:spPr>
            <a:xfrm>
              <a:off x="1128286" y="1628414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6"/>
            <p:cNvSpPr txBox="1"/>
            <p:nvPr/>
          </p:nvSpPr>
          <p:spPr>
            <a:xfrm>
              <a:off x="1141003" y="1641131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Raccolta dei dati</a:t>
              </a:r>
              <a:endParaRPr/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1000347" y="434177"/>
              <a:ext cx="127938" cy="195404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72" name="Google Shape;172;p6"/>
            <p:cNvSpPr/>
            <p:nvPr/>
          </p:nvSpPr>
          <p:spPr>
            <a:xfrm>
              <a:off x="1128286" y="2171136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6"/>
            <p:cNvSpPr txBox="1"/>
            <p:nvPr/>
          </p:nvSpPr>
          <p:spPr>
            <a:xfrm>
              <a:off x="1141003" y="2183853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degli stakeholder</a:t>
              </a: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1000347" y="434177"/>
              <a:ext cx="127938" cy="249677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75" name="Google Shape;175;p6"/>
            <p:cNvSpPr/>
            <p:nvPr/>
          </p:nvSpPr>
          <p:spPr>
            <a:xfrm>
              <a:off x="1128286" y="271385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6"/>
            <p:cNvSpPr txBox="1"/>
            <p:nvPr/>
          </p:nvSpPr>
          <p:spPr>
            <a:xfrm>
              <a:off x="1141003" y="272657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2432514" y="247"/>
              <a:ext cx="1358924" cy="434177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76862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6"/>
            <p:cNvSpPr txBox="1"/>
            <p:nvPr/>
          </p:nvSpPr>
          <p:spPr>
            <a:xfrm>
              <a:off x="2445231" y="12964"/>
              <a:ext cx="1333490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26650" spcFirstLastPara="1" rIns="26650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t-IT" sz="14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2.Preparazione</a:t>
              </a:r>
              <a:endParaRPr/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2568407" y="434424"/>
              <a:ext cx="135892" cy="325633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80" name="Google Shape;180;p6"/>
            <p:cNvSpPr/>
            <p:nvPr/>
          </p:nvSpPr>
          <p:spPr>
            <a:xfrm>
              <a:off x="2704299" y="54296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6"/>
            <p:cNvSpPr txBox="1"/>
            <p:nvPr/>
          </p:nvSpPr>
          <p:spPr>
            <a:xfrm>
              <a:off x="2717016" y="55568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dei pericoli climatici</a:t>
              </a:r>
              <a:endParaRPr/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2568407" y="434424"/>
              <a:ext cx="135892" cy="86835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83" name="Google Shape;183;p6"/>
            <p:cNvSpPr/>
            <p:nvPr/>
          </p:nvSpPr>
          <p:spPr>
            <a:xfrm>
              <a:off x="2704299" y="1085691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6"/>
            <p:cNvSpPr txBox="1"/>
            <p:nvPr/>
          </p:nvSpPr>
          <p:spPr>
            <a:xfrm>
              <a:off x="2717016" y="1098408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dei settori urbani chiave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2568407" y="434424"/>
              <a:ext cx="135892" cy="1411078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86" name="Google Shape;186;p6"/>
            <p:cNvSpPr/>
            <p:nvPr/>
          </p:nvSpPr>
          <p:spPr>
            <a:xfrm>
              <a:off x="2704299" y="1628414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6"/>
            <p:cNvSpPr txBox="1"/>
            <p:nvPr/>
          </p:nvSpPr>
          <p:spPr>
            <a:xfrm>
              <a:off x="2717016" y="1641131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Contestualizzazione di RNTool e RBTool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2568407" y="434424"/>
              <a:ext cx="135892" cy="19538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89" name="Google Shape;189;p6"/>
            <p:cNvSpPr/>
            <p:nvPr/>
          </p:nvSpPr>
          <p:spPr>
            <a:xfrm>
              <a:off x="2704299" y="2171136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6"/>
            <p:cNvSpPr txBox="1"/>
            <p:nvPr/>
          </p:nvSpPr>
          <p:spPr>
            <a:xfrm>
              <a:off x="2717016" y="2183853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delle fonti dei dati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2568407" y="434424"/>
              <a:ext cx="135892" cy="249652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92" name="Google Shape;192;p6"/>
            <p:cNvSpPr/>
            <p:nvPr/>
          </p:nvSpPr>
          <p:spPr>
            <a:xfrm>
              <a:off x="2704299" y="271385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6"/>
            <p:cNvSpPr txBox="1"/>
            <p:nvPr/>
          </p:nvSpPr>
          <p:spPr>
            <a:xfrm>
              <a:off x="2717016" y="272657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/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4008528" y="247"/>
              <a:ext cx="1358924" cy="434177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63137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6"/>
            <p:cNvSpPr txBox="1"/>
            <p:nvPr/>
          </p:nvSpPr>
          <p:spPr>
            <a:xfrm>
              <a:off x="4021245" y="12964"/>
              <a:ext cx="1333490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26650" spcFirstLastPara="1" rIns="26650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t-IT" sz="14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3. Diagnosi</a:t>
              </a:r>
              <a:endParaRPr/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4144420" y="434424"/>
              <a:ext cx="135892" cy="325633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97" name="Google Shape;197;p6"/>
            <p:cNvSpPr/>
            <p:nvPr/>
          </p:nvSpPr>
          <p:spPr>
            <a:xfrm>
              <a:off x="4280313" y="54296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6"/>
            <p:cNvSpPr txBox="1"/>
            <p:nvPr/>
          </p:nvSpPr>
          <p:spPr>
            <a:xfrm>
              <a:off x="4293030" y="55568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Valutazione dello stato attuale</a:t>
              </a:r>
              <a:endParaRPr/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4144420" y="434424"/>
              <a:ext cx="145354" cy="86835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00" name="Google Shape;200;p6"/>
            <p:cNvSpPr/>
            <p:nvPr/>
          </p:nvSpPr>
          <p:spPr>
            <a:xfrm>
              <a:off x="4289775" y="1085691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6"/>
            <p:cNvSpPr txBox="1"/>
            <p:nvPr/>
          </p:nvSpPr>
          <p:spPr>
            <a:xfrm>
              <a:off x="4302492" y="1098408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dei punti deboli</a:t>
              </a:r>
              <a:endParaRPr/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4144420" y="434424"/>
              <a:ext cx="135892" cy="1411078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03" name="Google Shape;203;p6"/>
            <p:cNvSpPr/>
            <p:nvPr/>
          </p:nvSpPr>
          <p:spPr>
            <a:xfrm>
              <a:off x="4280313" y="1628414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6"/>
            <p:cNvSpPr txBox="1"/>
            <p:nvPr/>
          </p:nvSpPr>
          <p:spPr>
            <a:xfrm>
              <a:off x="4293030" y="1641131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Rapporto di sintesi e analisi SWOT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4144420" y="434424"/>
              <a:ext cx="135892" cy="19538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06" name="Google Shape;206;p6"/>
            <p:cNvSpPr/>
            <p:nvPr/>
          </p:nvSpPr>
          <p:spPr>
            <a:xfrm>
              <a:off x="4280313" y="2171136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6"/>
            <p:cNvSpPr txBox="1"/>
            <p:nvPr/>
          </p:nvSpPr>
          <p:spPr>
            <a:xfrm>
              <a:off x="4293030" y="2183853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/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5584542" y="247"/>
              <a:ext cx="1358924" cy="434177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49803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6"/>
            <p:cNvSpPr txBox="1"/>
            <p:nvPr/>
          </p:nvSpPr>
          <p:spPr>
            <a:xfrm>
              <a:off x="5597259" y="12964"/>
              <a:ext cx="1333490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26650" spcFirstLastPara="1" rIns="26650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t-IT" sz="14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4. Definizione strategica</a:t>
              </a:r>
              <a:endParaRPr/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5720434" y="434424"/>
              <a:ext cx="135892" cy="325633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11" name="Google Shape;211;p6"/>
            <p:cNvSpPr/>
            <p:nvPr/>
          </p:nvSpPr>
          <p:spPr>
            <a:xfrm>
              <a:off x="5856327" y="54296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6"/>
            <p:cNvSpPr txBox="1"/>
            <p:nvPr/>
          </p:nvSpPr>
          <p:spPr>
            <a:xfrm>
              <a:off x="5869044" y="55568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Impostazione degli obiettivi</a:t>
              </a:r>
              <a:endParaRPr/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5720434" y="434424"/>
              <a:ext cx="135892" cy="86835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14" name="Google Shape;214;p6"/>
            <p:cNvSpPr/>
            <p:nvPr/>
          </p:nvSpPr>
          <p:spPr>
            <a:xfrm>
              <a:off x="5856327" y="1085691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6"/>
            <p:cNvSpPr txBox="1"/>
            <p:nvPr/>
          </p:nvSpPr>
          <p:spPr>
            <a:xfrm>
              <a:off x="5869044" y="1098408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Vincoli e Restrizioni Identificazione</a:t>
              </a:r>
              <a:endParaRPr/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5720434" y="434424"/>
              <a:ext cx="135892" cy="1411078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17" name="Google Shape;217;p6"/>
            <p:cNvSpPr/>
            <p:nvPr/>
          </p:nvSpPr>
          <p:spPr>
            <a:xfrm>
              <a:off x="5856327" y="1628414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6"/>
            <p:cNvSpPr txBox="1"/>
            <p:nvPr/>
          </p:nvSpPr>
          <p:spPr>
            <a:xfrm>
              <a:off x="5869044" y="1641131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/>
            </a:p>
          </p:txBody>
        </p:sp>
      </p:grpSp>
      <p:sp>
        <p:nvSpPr>
          <p:cNvPr id="219" name="Google Shape;219;p6"/>
          <p:cNvSpPr txBox="1"/>
          <p:nvPr>
            <p:ph idx="1" type="body"/>
          </p:nvPr>
        </p:nvSpPr>
        <p:spPr>
          <a:xfrm>
            <a:off x="142875" y="959008"/>
            <a:ext cx="8556625" cy="3998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/>
              <a:t>Panoramica delle 8 differenti fasi del processo di DM: 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220" name="Google Shape;220;p6"/>
          <p:cNvSpPr/>
          <p:nvPr/>
        </p:nvSpPr>
        <p:spPr>
          <a:xfrm>
            <a:off x="1340240" y="1417093"/>
            <a:ext cx="2882355" cy="19276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749A2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6"/>
          <p:cNvSpPr/>
          <p:nvPr/>
        </p:nvSpPr>
        <p:spPr>
          <a:xfrm>
            <a:off x="4474115" y="1410510"/>
            <a:ext cx="2882354" cy="19617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2DF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"/>
          <p:cNvSpPr/>
          <p:nvPr/>
        </p:nvSpPr>
        <p:spPr>
          <a:xfrm>
            <a:off x="1323510" y="1435554"/>
            <a:ext cx="2968235" cy="17910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6E9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7"/>
          <p:cNvSpPr/>
          <p:nvPr/>
        </p:nvSpPr>
        <p:spPr>
          <a:xfrm>
            <a:off x="4491850" y="1385720"/>
            <a:ext cx="3328640" cy="21895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AF4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0" name="Google Shape;230;p7"/>
          <p:cNvGrpSpPr/>
          <p:nvPr/>
        </p:nvGrpSpPr>
        <p:grpSpPr>
          <a:xfrm>
            <a:off x="1209555" y="1641511"/>
            <a:ext cx="6717208" cy="2874794"/>
            <a:chOff x="430057" y="35"/>
            <a:chExt cx="6717208" cy="2874794"/>
          </a:xfrm>
        </p:grpSpPr>
        <p:sp>
          <p:nvSpPr>
            <p:cNvPr id="231" name="Google Shape;231;p7"/>
            <p:cNvSpPr/>
            <p:nvPr/>
          </p:nvSpPr>
          <p:spPr>
            <a:xfrm>
              <a:off x="430057" y="35"/>
              <a:ext cx="1499627" cy="479132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89803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7"/>
            <p:cNvSpPr txBox="1"/>
            <p:nvPr/>
          </p:nvSpPr>
          <p:spPr>
            <a:xfrm>
              <a:off x="444090" y="14068"/>
              <a:ext cx="1471561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5. Scenari di adattamento</a:t>
              </a:r>
              <a:endParaRPr/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580020" y="479167"/>
              <a:ext cx="149962" cy="35934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34" name="Google Shape;234;p7"/>
            <p:cNvSpPr/>
            <p:nvPr/>
          </p:nvSpPr>
          <p:spPr>
            <a:xfrm>
              <a:off x="729983" y="598950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7"/>
            <p:cNvSpPr txBox="1"/>
            <p:nvPr/>
          </p:nvSpPr>
          <p:spPr>
            <a:xfrm>
              <a:off x="744016" y="612983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Sviluppo di scenari</a:t>
              </a:r>
              <a:endParaRPr/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580020" y="479167"/>
              <a:ext cx="149962" cy="95826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37" name="Google Shape;237;p7"/>
            <p:cNvSpPr/>
            <p:nvPr/>
          </p:nvSpPr>
          <p:spPr>
            <a:xfrm>
              <a:off x="729983" y="1197866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744016" y="1211899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Selezione dell'intervento</a:t>
              </a:r>
              <a:endParaRPr/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580020" y="479167"/>
              <a:ext cx="149962" cy="155718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40" name="Google Shape;240;p7"/>
            <p:cNvSpPr/>
            <p:nvPr/>
          </p:nvSpPr>
          <p:spPr>
            <a:xfrm>
              <a:off x="729983" y="1796781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7"/>
            <p:cNvSpPr txBox="1"/>
            <p:nvPr/>
          </p:nvSpPr>
          <p:spPr>
            <a:xfrm>
              <a:off x="744016" y="1810814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Meccanismi di finanziamento</a:t>
              </a:r>
              <a:endParaRPr/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580020" y="479167"/>
              <a:ext cx="149962" cy="215609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43" name="Google Shape;243;p7"/>
            <p:cNvSpPr/>
            <p:nvPr/>
          </p:nvSpPr>
          <p:spPr>
            <a:xfrm>
              <a:off x="729983" y="2395697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7"/>
            <p:cNvSpPr txBox="1"/>
            <p:nvPr/>
          </p:nvSpPr>
          <p:spPr>
            <a:xfrm>
              <a:off x="744016" y="2409730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/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2170084" y="35"/>
              <a:ext cx="1499627" cy="479132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76862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7"/>
            <p:cNvSpPr txBox="1"/>
            <p:nvPr/>
          </p:nvSpPr>
          <p:spPr>
            <a:xfrm>
              <a:off x="2184117" y="14068"/>
              <a:ext cx="1471561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6.Decision-Making</a:t>
              </a:r>
              <a:endParaRPr/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2320047" y="479167"/>
              <a:ext cx="149964" cy="35934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48" name="Google Shape;248;p7"/>
            <p:cNvSpPr/>
            <p:nvPr/>
          </p:nvSpPr>
          <p:spPr>
            <a:xfrm>
              <a:off x="2470012" y="598950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7"/>
            <p:cNvSpPr txBox="1"/>
            <p:nvPr/>
          </p:nvSpPr>
          <p:spPr>
            <a:xfrm>
              <a:off x="2484045" y="612983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Valutazione dello scenario</a:t>
              </a:r>
              <a:endParaRPr/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2320047" y="479167"/>
              <a:ext cx="149964" cy="95826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51" name="Google Shape;251;p7"/>
            <p:cNvSpPr/>
            <p:nvPr/>
          </p:nvSpPr>
          <p:spPr>
            <a:xfrm>
              <a:off x="2470012" y="1197866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7"/>
            <p:cNvSpPr txBox="1"/>
            <p:nvPr/>
          </p:nvSpPr>
          <p:spPr>
            <a:xfrm>
              <a:off x="2484045" y="1211899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Processo di classificazione</a:t>
              </a:r>
              <a:endParaRPr/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2320047" y="479167"/>
              <a:ext cx="149964" cy="155718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54" name="Google Shape;254;p7"/>
            <p:cNvSpPr/>
            <p:nvPr/>
          </p:nvSpPr>
          <p:spPr>
            <a:xfrm>
              <a:off x="2470012" y="1796781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7"/>
            <p:cNvSpPr txBox="1"/>
            <p:nvPr/>
          </p:nvSpPr>
          <p:spPr>
            <a:xfrm>
              <a:off x="2484045" y="1810814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Selezione ottimale dello scenario</a:t>
              </a:r>
              <a:endParaRPr/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2320047" y="479167"/>
              <a:ext cx="149129" cy="215609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57" name="Google Shape;257;p7"/>
            <p:cNvSpPr/>
            <p:nvPr/>
          </p:nvSpPr>
          <p:spPr>
            <a:xfrm>
              <a:off x="2469176" y="2395697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7"/>
            <p:cNvSpPr txBox="1"/>
            <p:nvPr/>
          </p:nvSpPr>
          <p:spPr>
            <a:xfrm>
              <a:off x="2483209" y="2409730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/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3908444" y="35"/>
              <a:ext cx="1499627" cy="479132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63137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7"/>
            <p:cNvSpPr txBox="1"/>
            <p:nvPr/>
          </p:nvSpPr>
          <p:spPr>
            <a:xfrm>
              <a:off x="3922477" y="14068"/>
              <a:ext cx="1471561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7. Concetto di adattamento</a:t>
              </a:r>
              <a:endParaRPr/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4058407" y="479167"/>
              <a:ext cx="149962" cy="35934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62" name="Google Shape;262;p7"/>
            <p:cNvSpPr/>
            <p:nvPr/>
          </p:nvSpPr>
          <p:spPr>
            <a:xfrm>
              <a:off x="4208370" y="598950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7"/>
            <p:cNvSpPr txBox="1"/>
            <p:nvPr/>
          </p:nvSpPr>
          <p:spPr>
            <a:xfrm>
              <a:off x="4222403" y="612983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Definizione del concept</a:t>
              </a:r>
              <a:endParaRPr/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5647638" y="35"/>
              <a:ext cx="1499627" cy="479132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49803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7"/>
            <p:cNvSpPr txBox="1"/>
            <p:nvPr/>
          </p:nvSpPr>
          <p:spPr>
            <a:xfrm>
              <a:off x="5661671" y="14068"/>
              <a:ext cx="1471561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8. Implementazione e monitoraggio</a:t>
              </a:r>
              <a:endParaRPr/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5797600" y="479167"/>
              <a:ext cx="149962" cy="35934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67" name="Google Shape;267;p7"/>
            <p:cNvSpPr/>
            <p:nvPr/>
          </p:nvSpPr>
          <p:spPr>
            <a:xfrm>
              <a:off x="5947563" y="598950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7"/>
            <p:cNvSpPr txBox="1"/>
            <p:nvPr/>
          </p:nvSpPr>
          <p:spPr>
            <a:xfrm>
              <a:off x="5961596" y="612983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Processo iterativo</a:t>
              </a:r>
              <a:endParaRPr/>
            </a:p>
          </p:txBody>
        </p:sp>
      </p:grpSp>
      <p:sp>
        <p:nvSpPr>
          <p:cNvPr id="269" name="Google Shape;269;p7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framework di SuPeRBE 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0" name="Google Shape;270;p7"/>
          <p:cNvSpPr txBox="1"/>
          <p:nvPr>
            <p:ph idx="1" type="body"/>
          </p:nvPr>
        </p:nvSpPr>
        <p:spPr>
          <a:xfrm>
            <a:off x="142875" y="959008"/>
            <a:ext cx="8556625" cy="3998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/>
              <a:t>Panoramica delle 8 differenti fasi del processo di DM: 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271" name="Google Shape;271;p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"/>
          <p:cNvSpPr/>
          <p:nvPr/>
        </p:nvSpPr>
        <p:spPr>
          <a:xfrm>
            <a:off x="323850" y="1506694"/>
            <a:ext cx="6280150" cy="3332800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8"/>
          <p:cNvSpPr txBox="1"/>
          <p:nvPr/>
        </p:nvSpPr>
        <p:spPr>
          <a:xfrm>
            <a:off x="296864" y="419810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9" name="Google Shape;279;p8"/>
          <p:cNvSpPr txBox="1"/>
          <p:nvPr>
            <p:ph idx="1" type="body"/>
          </p:nvPr>
        </p:nvSpPr>
        <p:spPr>
          <a:xfrm>
            <a:off x="142876" y="886261"/>
            <a:ext cx="8704260" cy="5557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Definire lo scopo e stabilire i fondamenti alla base dei concetti di adattamento a scala di edificio e urbana. scale.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280" name="Google Shape;280;p8"/>
          <p:cNvSpPr txBox="1"/>
          <p:nvPr/>
        </p:nvSpPr>
        <p:spPr>
          <a:xfrm>
            <a:off x="341062" y="1642156"/>
            <a:ext cx="6124393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dell'area urbana e degli edifici da adattare:</a:t>
            </a:r>
            <a:b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-Fornire una descrizione: aspetti fisici, funzionali, sociali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-Definire i confini utilizzando criteri come la prossimità, le proprietà, contesto, periodo di costruzione.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-Elencare le risorse, la governance, le misure di preparazione</a:t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Configurare il team di esperti(SuPeRBE Working Group):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-Nominato dal Comune, il Gruppo di Lavoro SuPeRBE gestisce il processo fungendo da interfaccia.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RaccoglIere i dati chiave: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-Raccogliere informazioni qualitative e quantitative sul profilo climatico, le vulnerabilità, i rischi.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-Valutazioni in loco, sondaggi, questionari, workshop.</a:t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81" name="Google Shape;281;p8"/>
          <p:cNvGrpSpPr/>
          <p:nvPr/>
        </p:nvGrpSpPr>
        <p:grpSpPr>
          <a:xfrm>
            <a:off x="6777584" y="1845305"/>
            <a:ext cx="1899913" cy="2412612"/>
            <a:chOff x="4688110" y="2902026"/>
            <a:chExt cx="1365672" cy="1734204"/>
          </a:xfrm>
        </p:grpSpPr>
        <p:pic>
          <p:nvPicPr>
            <p:cNvPr descr="BERGFEX: Schnifis: Dovolená Schnifis - Cestování Schnifis" id="282" name="Google Shape;282;p8"/>
            <p:cNvPicPr preferRelativeResize="0"/>
            <p:nvPr/>
          </p:nvPicPr>
          <p:blipFill rotWithShape="1">
            <a:blip r:embed="rId3">
              <a:alphaModFix/>
            </a:blip>
            <a:srcRect b="0" l="15968" r="17027" t="0"/>
            <a:stretch/>
          </p:blipFill>
          <p:spPr>
            <a:xfrm>
              <a:off x="4688110" y="2902026"/>
              <a:ext cx="1365672" cy="1366906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283" name="Google Shape;283;p8"/>
            <p:cNvSpPr/>
            <p:nvPr/>
          </p:nvSpPr>
          <p:spPr>
            <a:xfrm>
              <a:off x="4773937" y="4382382"/>
              <a:ext cx="1194017" cy="2538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05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SCHNIFIS [AT]</a:t>
              </a:r>
              <a:endParaRPr/>
            </a:p>
          </p:txBody>
        </p:sp>
      </p:grpSp>
      <p:sp>
        <p:nvSpPr>
          <p:cNvPr id="284" name="Google Shape;284;p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1" name="Google Shape;291;p9"/>
          <p:cNvSpPr txBox="1"/>
          <p:nvPr/>
        </p:nvSpPr>
        <p:spPr>
          <a:xfrm>
            <a:off x="142875" y="882629"/>
            <a:ext cx="7569890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Identificazione degli stakeholder: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Dipartimenti comunali/autorità locali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(pianificazione, salute e sicurezza, aree verdi, mobilità)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Esperti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(pianificatori, energy manager, paesaggisti)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Utility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e fornitori di servizi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(energia, acqua, rifiuti)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Gruppi di interesse pubblico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(associazioni di residenti, ONG, politici)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 esterne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(banche, enti di finanziamento) </a:t>
            </a:r>
            <a:endParaRPr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Ruoli nella piattaforma SuPeRBE: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Proprietario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–avvia e gestisce progetti (Municipalità)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Valutatore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effettua la valutazione dei rischi (professionista)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Osservatore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Visualizza e fornisce input (pubblico, servizi pubblici, enti di finanziamento)</a:t>
            </a:r>
            <a:endParaRPr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Metodi partecipativi: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Kick-off meeting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mappatura degli stakeholder, visite in loco e interviste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92" name="Google Shape;29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47075" y="1389183"/>
            <a:ext cx="1584325" cy="1584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9"/>
          <p:cNvSpPr txBox="1"/>
          <p:nvPr/>
        </p:nvSpPr>
        <p:spPr>
          <a:xfrm>
            <a:off x="0" y="6067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0" name="Google Shape;300;p10"/>
          <p:cNvSpPr txBox="1"/>
          <p:nvPr>
            <p:ph idx="1" type="body"/>
          </p:nvPr>
        </p:nvSpPr>
        <p:spPr>
          <a:xfrm>
            <a:off x="142876" y="950913"/>
            <a:ext cx="6000750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r>
              <a:rPr lang="it-IT" sz="1600">
                <a:solidFill>
                  <a:schemeClr val="dk1"/>
                </a:solidFill>
              </a:rPr>
              <a:t>Area urbana e selezione degli edifici.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Identificazione degli stakeholder.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301" name="Google Shape;301;p10"/>
          <p:cNvSpPr txBox="1"/>
          <p:nvPr/>
        </p:nvSpPr>
        <p:spPr>
          <a:xfrm>
            <a:off x="98799" y="4597854"/>
            <a:ext cx="2934896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Esempio di caso pilota a Schnifis, Austria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2" name="Google Shape;302;p10"/>
          <p:cNvPicPr preferRelativeResize="0"/>
          <p:nvPr/>
        </p:nvPicPr>
        <p:blipFill rotWithShape="1">
          <a:blip r:embed="rId3">
            <a:alphaModFix/>
          </a:blip>
          <a:srcRect b="8539" l="6036" r="5049" t="3109"/>
          <a:stretch/>
        </p:blipFill>
        <p:spPr>
          <a:xfrm>
            <a:off x="410684" y="1684287"/>
            <a:ext cx="2530627" cy="284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uilding with a steeple and grass&#10;&#10;AI-generated content may be incorrect." id="303" name="Google Shape;30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07121" y="1684287"/>
            <a:ext cx="1654574" cy="12080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uilding with a blue door&#10;&#10;AI-generated content may be incorrect." id="304" name="Google Shape;304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07120" y="3400003"/>
            <a:ext cx="1653964" cy="1240473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0"/>
          <p:cNvSpPr txBox="1"/>
          <p:nvPr/>
        </p:nvSpPr>
        <p:spPr>
          <a:xfrm>
            <a:off x="3427646" y="2915276"/>
            <a:ext cx="2031738" cy="446876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Scuola elementare di Schnifis</a:t>
            </a:r>
            <a:endParaRPr/>
          </a:p>
        </p:txBody>
      </p:sp>
      <p:sp>
        <p:nvSpPr>
          <p:cNvPr id="306" name="Google Shape;306;p10"/>
          <p:cNvSpPr txBox="1"/>
          <p:nvPr/>
        </p:nvSpPr>
        <p:spPr>
          <a:xfrm>
            <a:off x="3427646" y="4663410"/>
            <a:ext cx="2068049" cy="262210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Ufficio comunale di Schnifis</a:t>
            </a:r>
            <a:endParaRPr/>
          </a:p>
        </p:txBody>
      </p:sp>
      <p:sp>
        <p:nvSpPr>
          <p:cNvPr id="307" name="Google Shape;307;p10"/>
          <p:cNvSpPr txBox="1"/>
          <p:nvPr/>
        </p:nvSpPr>
        <p:spPr>
          <a:xfrm>
            <a:off x="5636881" y="1615902"/>
            <a:ext cx="3222957" cy="2293535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Identificazione degli stakeholder in Schnifis:</a:t>
            </a: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Cittadini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Membri dei vigili del fuoco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Agricoltori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Rappresentanti comunali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Urbanisti pianificatori e architetti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Gestori dell'energia</a:t>
            </a:r>
            <a:endParaRPr b="0" i="0" sz="12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8" name="Google Shape;308;p10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5" name="Google Shape;315;p11"/>
          <p:cNvSpPr txBox="1"/>
          <p:nvPr>
            <p:ph idx="1" type="body"/>
          </p:nvPr>
        </p:nvSpPr>
        <p:spPr>
          <a:xfrm>
            <a:off x="142876" y="950913"/>
            <a:ext cx="6000750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br>
              <a:rPr b="1" lang="it-IT" sz="1600">
                <a:solidFill>
                  <a:schemeClr val="accent4"/>
                </a:solidFill>
              </a:rPr>
            </a:br>
            <a:r>
              <a:rPr lang="it-IT" sz="1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Raccolta di informazioni qualitative e quantitative.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316" name="Google Shape;316;p11"/>
          <p:cNvSpPr txBox="1"/>
          <p:nvPr/>
        </p:nvSpPr>
        <p:spPr>
          <a:xfrm>
            <a:off x="4905955" y="4221219"/>
            <a:ext cx="3395456" cy="7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Mappa che mostra una forte deformazione fisica da carico termico nell'area di Schnifis</a:t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map of a city&#10;&#10;AI-generated content may be incorrect." id="317" name="Google Shape;31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5647" y="1731424"/>
            <a:ext cx="3512119" cy="23755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model&#10;&#10;AI-generated content may be incorrect." id="318" name="Google Shape;318;p11"/>
          <p:cNvPicPr preferRelativeResize="0"/>
          <p:nvPr/>
        </p:nvPicPr>
        <p:blipFill rotWithShape="1">
          <a:blip r:embed="rId4">
            <a:alphaModFix/>
          </a:blip>
          <a:srcRect b="1113" l="999" r="25333" t="17088"/>
          <a:stretch/>
        </p:blipFill>
        <p:spPr>
          <a:xfrm>
            <a:off x="6829430" y="460299"/>
            <a:ext cx="1777079" cy="1157149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1"/>
          <p:cNvSpPr txBox="1"/>
          <p:nvPr/>
        </p:nvSpPr>
        <p:spPr>
          <a:xfrm>
            <a:off x="296864" y="1936107"/>
            <a:ext cx="4111722" cy="2785978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Vulnerabilità attuali nella città di  Schnifis: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Vicinanza alla pianura alluvionale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Siccità nelle foreste e nei terreni agricoli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Effetto isola di calore urbana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Mancanza di finanziamenti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Mancanza di spazio per il drenaggio delle acque di inondazione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Aumento delle abitazioni</a:t>
            </a:r>
            <a:endParaRPr b="0" i="0" sz="12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0" name="Google Shape;320;p11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7" name="Google Shape;327;p12"/>
          <p:cNvSpPr txBox="1"/>
          <p:nvPr/>
        </p:nvSpPr>
        <p:spPr>
          <a:xfrm>
            <a:off x="142876" y="868363"/>
            <a:ext cx="6529235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Quando si avvia un processo di adattamento di un edificio, quali parti interessate coinvolgerebbero per prime e perché?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28" name="Google Shape;328;p12"/>
          <p:cNvGrpSpPr/>
          <p:nvPr/>
        </p:nvGrpSpPr>
        <p:grpSpPr>
          <a:xfrm>
            <a:off x="6307429" y="1204236"/>
            <a:ext cx="2510012" cy="3070901"/>
            <a:chOff x="6458503" y="868363"/>
            <a:chExt cx="2510012" cy="3070901"/>
          </a:xfrm>
        </p:grpSpPr>
        <p:grpSp>
          <p:nvGrpSpPr>
            <p:cNvPr id="329" name="Google Shape;329;p12"/>
            <p:cNvGrpSpPr/>
            <p:nvPr/>
          </p:nvGrpSpPr>
          <p:grpSpPr>
            <a:xfrm>
              <a:off x="6776073" y="868363"/>
              <a:ext cx="1908403" cy="1468753"/>
              <a:chOff x="2267894" y="2514038"/>
              <a:chExt cx="1345617" cy="822960"/>
            </a:xfrm>
          </p:grpSpPr>
          <p:sp>
            <p:nvSpPr>
              <p:cNvPr id="330" name="Google Shape;330;p12"/>
              <p:cNvSpPr/>
              <p:nvPr/>
            </p:nvSpPr>
            <p:spPr>
              <a:xfrm>
                <a:off x="2267894" y="2514038"/>
                <a:ext cx="1345617" cy="822960"/>
              </a:xfrm>
              <a:prstGeom prst="cloud">
                <a:avLst/>
              </a:prstGeom>
              <a:solidFill>
                <a:srgbClr val="E8EDEE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12"/>
              <p:cNvSpPr txBox="1"/>
              <p:nvPr/>
            </p:nvSpPr>
            <p:spPr>
              <a:xfrm>
                <a:off x="2394029" y="2663664"/>
                <a:ext cx="521520" cy="184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Urban Planner</a:t>
                </a:r>
                <a:endParaRPr/>
              </a:p>
            </p:txBody>
          </p:sp>
          <p:sp>
            <p:nvSpPr>
              <p:cNvPr id="332" name="Google Shape;332;p12"/>
              <p:cNvSpPr txBox="1"/>
              <p:nvPr/>
            </p:nvSpPr>
            <p:spPr>
              <a:xfrm>
                <a:off x="2335790" y="2917688"/>
                <a:ext cx="660202" cy="184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Municipality representative</a:t>
                </a:r>
                <a:endParaRPr b="0" i="0" sz="800" u="none" cap="none" strike="noStrik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3" name="Google Shape;333;p12"/>
              <p:cNvSpPr txBox="1"/>
              <p:nvPr/>
            </p:nvSpPr>
            <p:spPr>
              <a:xfrm>
                <a:off x="2789142" y="2639370"/>
                <a:ext cx="603753" cy="1145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Researcher</a:t>
                </a:r>
                <a:endParaRPr/>
              </a:p>
            </p:txBody>
          </p:sp>
          <p:sp>
            <p:nvSpPr>
              <p:cNvPr id="334" name="Google Shape;334;p12"/>
              <p:cNvSpPr txBox="1"/>
              <p:nvPr/>
            </p:nvSpPr>
            <p:spPr>
              <a:xfrm>
                <a:off x="2679942" y="2800602"/>
                <a:ext cx="521520" cy="1145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Architect</a:t>
                </a:r>
                <a:endParaRPr b="0" i="0" sz="800" u="none" cap="none" strike="noStrik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5" name="Google Shape;335;p12"/>
              <p:cNvSpPr txBox="1"/>
              <p:nvPr/>
            </p:nvSpPr>
            <p:spPr>
              <a:xfrm>
                <a:off x="3139676" y="2776987"/>
                <a:ext cx="446425" cy="184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Energy planner</a:t>
                </a:r>
                <a:endParaRPr b="0" i="0" sz="800" u="none" cap="none" strike="noStrik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6" name="Google Shape;336;p12"/>
              <p:cNvSpPr txBox="1"/>
              <p:nvPr/>
            </p:nvSpPr>
            <p:spPr>
              <a:xfrm>
                <a:off x="2910852" y="2992905"/>
                <a:ext cx="521520" cy="184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Project developer</a:t>
                </a:r>
                <a:endParaRPr b="0" i="0" sz="800" u="none" cap="none" strike="noStrik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37" name="Google Shape;337;p12"/>
            <p:cNvSpPr txBox="1"/>
            <p:nvPr/>
          </p:nvSpPr>
          <p:spPr>
            <a:xfrm>
              <a:off x="6458503" y="3731429"/>
              <a:ext cx="991514" cy="2006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375" lIns="76775" spcFirstLastPara="1" rIns="76775" wrap="square" tIns="383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t-IT" sz="8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AMMINISTRATORE</a:t>
              </a:r>
              <a:endParaRPr b="1" i="0" sz="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38" name="Google Shape;338;p12"/>
            <p:cNvSpPr txBox="1"/>
            <p:nvPr/>
          </p:nvSpPr>
          <p:spPr>
            <a:xfrm>
              <a:off x="7360455" y="3738609"/>
              <a:ext cx="848648" cy="2006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375" lIns="76775" spcFirstLastPara="1" rIns="76775" wrap="square" tIns="383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t-IT" sz="8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PROPRIETARIO</a:t>
              </a:r>
              <a:endParaRPr b="1" i="0" sz="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39" name="Google Shape;339;p12"/>
            <p:cNvSpPr txBox="1"/>
            <p:nvPr/>
          </p:nvSpPr>
          <p:spPr>
            <a:xfrm>
              <a:off x="8119868" y="3731429"/>
              <a:ext cx="848647" cy="2006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375" lIns="76775" spcFirstLastPara="1" rIns="76775" wrap="square" tIns="383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t-IT" sz="8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VALUTATORE</a:t>
              </a:r>
              <a:endParaRPr b="1" i="0" sz="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40" name="Google Shape;340;p12"/>
            <p:cNvSpPr/>
            <p:nvPr/>
          </p:nvSpPr>
          <p:spPr>
            <a:xfrm rot="5400000">
              <a:off x="7104609" y="2608811"/>
              <a:ext cx="497491" cy="15557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2DF88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12"/>
            <p:cNvSpPr/>
            <p:nvPr/>
          </p:nvSpPr>
          <p:spPr>
            <a:xfrm rot="5400000">
              <a:off x="7797346" y="2608811"/>
              <a:ext cx="497491" cy="15557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2DF88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2" name="Google Shape;342;p12"/>
            <p:cNvGrpSpPr/>
            <p:nvPr/>
          </p:nvGrpSpPr>
          <p:grpSpPr>
            <a:xfrm>
              <a:off x="6704514" y="2963732"/>
              <a:ext cx="499493" cy="686803"/>
              <a:chOff x="5887367" y="3589143"/>
              <a:chExt cx="391187" cy="537882"/>
            </a:xfrm>
          </p:grpSpPr>
          <p:sp>
            <p:nvSpPr>
              <p:cNvPr id="343" name="Google Shape;343;p12"/>
              <p:cNvSpPr/>
              <p:nvPr/>
            </p:nvSpPr>
            <p:spPr>
              <a:xfrm>
                <a:off x="5887367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12"/>
              <p:cNvSpPr/>
              <p:nvPr/>
            </p:nvSpPr>
            <p:spPr>
              <a:xfrm>
                <a:off x="5970496" y="3589143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5" name="Google Shape;345;p12"/>
            <p:cNvGrpSpPr/>
            <p:nvPr/>
          </p:nvGrpSpPr>
          <p:grpSpPr>
            <a:xfrm>
              <a:off x="7451577" y="2951354"/>
              <a:ext cx="499493" cy="686803"/>
              <a:chOff x="5887367" y="3589143"/>
              <a:chExt cx="391187" cy="537882"/>
            </a:xfrm>
          </p:grpSpPr>
          <p:sp>
            <p:nvSpPr>
              <p:cNvPr id="346" name="Google Shape;346;p12"/>
              <p:cNvSpPr/>
              <p:nvPr/>
            </p:nvSpPr>
            <p:spPr>
              <a:xfrm>
                <a:off x="5887367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12"/>
              <p:cNvSpPr/>
              <p:nvPr/>
            </p:nvSpPr>
            <p:spPr>
              <a:xfrm>
                <a:off x="5970496" y="3589143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8" name="Google Shape;348;p12"/>
            <p:cNvGrpSpPr/>
            <p:nvPr/>
          </p:nvGrpSpPr>
          <p:grpSpPr>
            <a:xfrm>
              <a:off x="8209102" y="2963732"/>
              <a:ext cx="499493" cy="686803"/>
              <a:chOff x="5887367" y="3589143"/>
              <a:chExt cx="391187" cy="537882"/>
            </a:xfrm>
          </p:grpSpPr>
          <p:sp>
            <p:nvSpPr>
              <p:cNvPr id="349" name="Google Shape;349;p12"/>
              <p:cNvSpPr/>
              <p:nvPr/>
            </p:nvSpPr>
            <p:spPr>
              <a:xfrm>
                <a:off x="5887367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12"/>
              <p:cNvSpPr/>
              <p:nvPr/>
            </p:nvSpPr>
            <p:spPr>
              <a:xfrm>
                <a:off x="5970496" y="3589143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1" name="Google Shape;351;p12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8" name="Google Shape;358;p13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Costruire la base di informazioni per lo sviluppo del concetto di adattamento.</a:t>
            </a:r>
            <a:endParaRPr sz="1600"/>
          </a:p>
        </p:txBody>
      </p:sp>
      <p:sp>
        <p:nvSpPr>
          <p:cNvPr id="359" name="Google Shape;359;p13"/>
          <p:cNvSpPr/>
          <p:nvPr/>
        </p:nvSpPr>
        <p:spPr>
          <a:xfrm>
            <a:off x="323850" y="1506694"/>
            <a:ext cx="6235976" cy="3332800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3"/>
          <p:cNvSpPr txBox="1"/>
          <p:nvPr/>
        </p:nvSpPr>
        <p:spPr>
          <a:xfrm>
            <a:off x="365125" y="1680759"/>
            <a:ext cx="6086475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Identificare i pericoli e gli impatti climatici:</a:t>
            </a:r>
            <a:b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-Piogge intense, allagamenti, caldo estremo, siccità, tempeste, incendi, frane.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Identificare i principali settori urbani esposti/vulnerabili ai pericoli: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-Edifici, trasporti, energia, acqua, rifiuti, salute, ambiente, ICT, economia, ecc.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Contestualizzare RBTool e RNTool: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-Selezionare i criteri (esposizione e vulnerabilità)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-Impostare i livelli di riferimento (0 = ottimale, 1 = critico)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-Calcolare il valore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1" name="Google Shape;361;p13"/>
          <p:cNvPicPr preferRelativeResize="0"/>
          <p:nvPr/>
        </p:nvPicPr>
        <p:blipFill rotWithShape="1">
          <a:blip r:embed="rId3">
            <a:alphaModFix/>
          </a:blip>
          <a:srcRect b="0" l="8814" r="0" t="0"/>
          <a:stretch/>
        </p:blipFill>
        <p:spPr>
          <a:xfrm>
            <a:off x="6774511" y="1956020"/>
            <a:ext cx="1893239" cy="2076229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13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4"/>
          <p:cNvSpPr txBox="1"/>
          <p:nvPr/>
        </p:nvSpPr>
        <p:spPr>
          <a:xfrm>
            <a:off x="296864" y="428495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9" name="Google Shape;369;p14"/>
          <p:cNvSpPr txBox="1"/>
          <p:nvPr/>
        </p:nvSpPr>
        <p:spPr>
          <a:xfrm>
            <a:off x="142875" y="809782"/>
            <a:ext cx="6438899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Identificazione delle fonti dei dati: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Dipartimenti comunali/regionali (pianificazione, mobilità, energia, ecc.)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Enti pubblici, servizi pubblici, uffici statistici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Proprietari/locatari di immobili, certificati (ad es. prestazioni energetiche)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Banche dati, GIS, dati open source, ispezioni in loco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Metodi partecipativi: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Gli stakeholder sono al centro della contestualizzazione degli strumenti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Co-definire criteri e priorità attraverso: sondaggi, questionari e workshop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circle with dots and people in it&#10;&#10;AI-generated content may be incorrect." id="370" name="Google Shape;37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8763" y="1662114"/>
            <a:ext cx="1819274" cy="1819272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14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5"/>
          <p:cNvSpPr txBox="1"/>
          <p:nvPr/>
        </p:nvSpPr>
        <p:spPr>
          <a:xfrm>
            <a:off x="296864" y="27741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8" name="Google Shape;378;p15"/>
          <p:cNvSpPr txBox="1"/>
          <p:nvPr/>
        </p:nvSpPr>
        <p:spPr>
          <a:xfrm>
            <a:off x="142875" y="779228"/>
            <a:ext cx="8198237" cy="966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Struttura di RBTool – Macro categorie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 componenti chiave dell'edificio (come visto in AD2.2 RBTool) sono:</a:t>
            </a:r>
            <a:endParaRPr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79" name="Google Shape;379;p15"/>
          <p:cNvGrpSpPr/>
          <p:nvPr/>
        </p:nvGrpSpPr>
        <p:grpSpPr>
          <a:xfrm>
            <a:off x="340112" y="1724469"/>
            <a:ext cx="8764275" cy="2550668"/>
            <a:chOff x="340112" y="1724469"/>
            <a:chExt cx="8764275" cy="2550668"/>
          </a:xfrm>
        </p:grpSpPr>
        <p:sp>
          <p:nvSpPr>
            <p:cNvPr id="380" name="Google Shape;380;p15"/>
            <p:cNvSpPr txBox="1"/>
            <p:nvPr/>
          </p:nvSpPr>
          <p:spPr>
            <a:xfrm>
              <a:off x="3907787" y="2506974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Impianti Sanitari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15"/>
            <p:cNvSpPr txBox="1"/>
            <p:nvPr/>
          </p:nvSpPr>
          <p:spPr>
            <a:xfrm>
              <a:off x="3907787" y="1940629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Sistema di ventilazione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5"/>
            <p:cNvSpPr txBox="1"/>
            <p:nvPr/>
          </p:nvSpPr>
          <p:spPr>
            <a:xfrm>
              <a:off x="362612" y="3767269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Energy System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5"/>
            <p:cNvSpPr txBox="1"/>
            <p:nvPr/>
          </p:nvSpPr>
          <p:spPr>
            <a:xfrm>
              <a:off x="924587" y="253858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Telaio strutturale portante</a:t>
              </a:r>
              <a:endParaRPr b="0" i="0" sz="1200" u="none" cap="none" strike="noStrik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4" name="Google Shape;384;p15"/>
            <p:cNvSpPr txBox="1"/>
            <p:nvPr/>
          </p:nvSpPr>
          <p:spPr>
            <a:xfrm>
              <a:off x="924587" y="319626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Elementi non portanti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5"/>
            <p:cNvSpPr txBox="1"/>
            <p:nvPr/>
          </p:nvSpPr>
          <p:spPr>
            <a:xfrm>
              <a:off x="924587" y="1906095"/>
              <a:ext cx="2598300" cy="4739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Fondazioni </a:t>
              </a:r>
              <a:endParaRPr/>
            </a:p>
          </p:txBody>
        </p:sp>
        <p:sp>
          <p:nvSpPr>
            <p:cNvPr id="386" name="Google Shape;386;p15"/>
            <p:cNvSpPr txBox="1"/>
            <p:nvPr/>
          </p:nvSpPr>
          <p:spPr>
            <a:xfrm>
              <a:off x="3907787" y="315873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Altri sistemi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5"/>
            <p:cNvSpPr txBox="1"/>
            <p:nvPr/>
          </p:nvSpPr>
          <p:spPr>
            <a:xfrm>
              <a:off x="3907787" y="3878136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Utilities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5"/>
            <p:cNvSpPr txBox="1"/>
            <p:nvPr/>
          </p:nvSpPr>
          <p:spPr>
            <a:xfrm>
              <a:off x="6506087" y="243670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Occupanti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5"/>
            <p:cNvSpPr txBox="1"/>
            <p:nvPr/>
          </p:nvSpPr>
          <p:spPr>
            <a:xfrm>
              <a:off x="6506087" y="187036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Paesaggio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5"/>
            <p:cNvSpPr txBox="1"/>
            <p:nvPr/>
          </p:nvSpPr>
          <p:spPr>
            <a:xfrm>
              <a:off x="6506087" y="3088466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Ubicazione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5"/>
            <p:cNvSpPr txBox="1"/>
            <p:nvPr/>
          </p:nvSpPr>
          <p:spPr>
            <a:xfrm>
              <a:off x="6506087" y="3807867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Comunità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Building Foundation Icons - Free SVG &amp; PNG Building Foundation Images -  Noun Project" id="392" name="Google Shape;39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8834" y="1724469"/>
              <a:ext cx="629927" cy="6299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71 Load Bearing Structure Stock Vectors and Vector Art | Shutterstock" id="393" name="Google Shape;393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09821" y="2478251"/>
              <a:ext cx="414766" cy="3990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Load Bearing Icons - Free SVG &amp; PNG Load Bearing Images - Noun Project" id="394" name="Google Shape;394;p1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0112" y="3001984"/>
              <a:ext cx="655130" cy="6551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nergy System Icons - Free SVG &amp; PNG Energy System Images - Noun Project" id="395" name="Google Shape;395;p1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09821" y="3775338"/>
              <a:ext cx="455702" cy="4557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an Or Ventilation System Line Art Vector Icon For Apps And Websites  Royalty Free SVG, Cliparts, Vectors, and Stock Illustration. Image  190310463." id="396" name="Google Shape;396;p1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412487" y="1884741"/>
              <a:ext cx="495300" cy="49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anitary, system, toilet, furniture, room icon - Download on Iconfinder" id="397" name="Google Shape;397;p1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462421" y="2504730"/>
              <a:ext cx="414766" cy="4147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00 free icons of System icons set designed by Revicon" id="398" name="Google Shape;398;p1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480185" y="3136789"/>
              <a:ext cx="397002" cy="397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tilities Icons - Free SVG &amp; PNG Utilities Images - Noun Project" id="399" name="Google Shape;399;p1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381002" y="3760708"/>
              <a:ext cx="496185" cy="4961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Landscape icon | Freepik" id="400" name="Google Shape;400;p1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6103012" y="1855212"/>
              <a:ext cx="397002" cy="397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95,000+ Group Of People Icon Stock Illustrations, Royalty-Free Vector  Graphics &amp; Clip Art - iStock | Group of people icon vector, Diverse group  of people icon, Large group of people icon" id="401" name="Google Shape;401;p1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6039492" y="2407897"/>
              <a:ext cx="552964" cy="5529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Location Icon Vector Art, Icons, and Graphics for Free Download" id="402" name="Google Shape;402;p15"/>
            <p:cNvPicPr preferRelativeResize="0"/>
            <p:nvPr/>
          </p:nvPicPr>
          <p:blipFill rotWithShape="1">
            <a:blip r:embed="rId13">
              <a:alphaModFix/>
            </a:blip>
            <a:srcRect b="0" l="-1" r="16242" t="0"/>
            <a:stretch/>
          </p:blipFill>
          <p:spPr>
            <a:xfrm>
              <a:off x="6056471" y="2959450"/>
              <a:ext cx="480216" cy="573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ommunity - Free user icons" id="403" name="Google Shape;403;p15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6042124" y="3683339"/>
              <a:ext cx="547701" cy="5477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4" name="Google Shape;404;p15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6"/>
          <p:cNvSpPr txBox="1"/>
          <p:nvPr/>
        </p:nvSpPr>
        <p:spPr>
          <a:xfrm>
            <a:off x="303617" y="40974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1" name="Google Shape;411;p16"/>
          <p:cNvSpPr txBox="1"/>
          <p:nvPr/>
        </p:nvSpPr>
        <p:spPr>
          <a:xfrm>
            <a:off x="142875" y="759831"/>
            <a:ext cx="8198237" cy="9144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Struttura di RNTool – Macro categorie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 principali settori urbani (come visto in AD2.3 RNTool) sono:</a:t>
            </a:r>
            <a:endParaRPr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412" name="Google Shape;412;p16"/>
          <p:cNvGrpSpPr/>
          <p:nvPr/>
        </p:nvGrpSpPr>
        <p:grpSpPr>
          <a:xfrm>
            <a:off x="452763" y="1615298"/>
            <a:ext cx="8147700" cy="3395245"/>
            <a:chOff x="452763" y="1615298"/>
            <a:chExt cx="8147700" cy="3395245"/>
          </a:xfrm>
        </p:grpSpPr>
        <p:sp>
          <p:nvSpPr>
            <p:cNvPr id="413" name="Google Shape;413;p16"/>
            <p:cNvSpPr txBox="1"/>
            <p:nvPr/>
          </p:nvSpPr>
          <p:spPr>
            <a:xfrm>
              <a:off x="6002163" y="3346435"/>
              <a:ext cx="25722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Turismo (Piogge intense, Caldo estremo, Frane)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6"/>
            <p:cNvSpPr txBox="1"/>
            <p:nvPr/>
          </p:nvSpPr>
          <p:spPr>
            <a:xfrm>
              <a:off x="6002163" y="2030960"/>
              <a:ext cx="2598300" cy="10340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Servizi di emergenza (piogge intense, allagamenti, caldo estremo, siccità, tempeste, incendi boschivi, frane)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6"/>
            <p:cNvSpPr txBox="1"/>
            <p:nvPr/>
          </p:nvSpPr>
          <p:spPr>
            <a:xfrm>
              <a:off x="3242063" y="4188810"/>
              <a:ext cx="2598300" cy="8217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Salute (Piogge intense, allagamenti, Caldo estremo, Siccità, Tempeste)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6"/>
            <p:cNvSpPr txBox="1"/>
            <p:nvPr/>
          </p:nvSpPr>
          <p:spPr>
            <a:xfrm>
              <a:off x="3242063" y="3294610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Ambiente e biodiversità (caldo estremo, siccità)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6"/>
            <p:cNvSpPr txBox="1"/>
            <p:nvPr/>
          </p:nvSpPr>
          <p:spPr>
            <a:xfrm>
              <a:off x="3227475" y="2109873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Acqua (Piogge intense, allagamenti, Siccità)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6"/>
            <p:cNvSpPr txBox="1"/>
            <p:nvPr/>
          </p:nvSpPr>
          <p:spPr>
            <a:xfrm>
              <a:off x="452763" y="3294610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Energia (Piogge intense, Caldo estremo, Tempeste)</a:t>
              </a:r>
              <a:endParaRPr b="0" i="0" sz="1200" u="none" cap="none" strike="noStrik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19" name="Google Shape;419;p16"/>
            <p:cNvSpPr txBox="1"/>
            <p:nvPr/>
          </p:nvSpPr>
          <p:spPr>
            <a:xfrm>
              <a:off x="452763" y="4188810"/>
              <a:ext cx="2774712" cy="8217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Trasporti (Piogge intense, allagamenti, caldo estremo, tempeste, incendi boschivi, frane)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6"/>
            <p:cNvSpPr txBox="1"/>
            <p:nvPr/>
          </p:nvSpPr>
          <p:spPr>
            <a:xfrm>
              <a:off x="452763" y="2030960"/>
              <a:ext cx="2598300" cy="8986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Edifici (piogge intense, allagamenti, caldo estremo, tempeste, frane)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21" name="Google Shape;421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61159" l="26527" r="51071" t="8259"/>
            <a:stretch/>
          </p:blipFill>
          <p:spPr>
            <a:xfrm>
              <a:off x="1325651" y="2840997"/>
              <a:ext cx="540526" cy="49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2" name="Google Shape;422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19137" l="29353" r="54094" t="52161"/>
            <a:stretch/>
          </p:blipFill>
          <p:spPr>
            <a:xfrm>
              <a:off x="4083738" y="3782984"/>
              <a:ext cx="443251" cy="5123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3" name="Google Shape;423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20652" l="74769" r="6858" t="54134"/>
            <a:stretch/>
          </p:blipFill>
          <p:spPr>
            <a:xfrm>
              <a:off x="6930251" y="3037460"/>
              <a:ext cx="443251" cy="405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4" name="Google Shape;424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60371" l="74569" r="7059" t="7066"/>
            <a:stretch/>
          </p:blipFill>
          <p:spPr>
            <a:xfrm>
              <a:off x="4061801" y="1668860"/>
              <a:ext cx="44325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5" name="Google Shape;425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59906" l="51558" r="27649" t="7542"/>
            <a:stretch/>
          </p:blipFill>
          <p:spPr>
            <a:xfrm>
              <a:off x="1350488" y="3763360"/>
              <a:ext cx="490852" cy="512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6" name="Google Shape;426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22354" l="4946" r="75692" t="52429"/>
            <a:stretch/>
          </p:blipFill>
          <p:spPr>
            <a:xfrm>
              <a:off x="3981763" y="2825060"/>
              <a:ext cx="60334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7" name="Google Shape;427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61097" l="5130" r="75507" t="6339"/>
            <a:stretch/>
          </p:blipFill>
          <p:spPr>
            <a:xfrm>
              <a:off x="1362338" y="1615298"/>
              <a:ext cx="467174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8" name="Google Shape;428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22163" l="51555" r="29083" t="52620"/>
            <a:stretch/>
          </p:blipFill>
          <p:spPr>
            <a:xfrm>
              <a:off x="6918301" y="1645173"/>
              <a:ext cx="467174" cy="405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9" name="Google Shape;429;p1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7"/>
          <p:cNvSpPr txBox="1"/>
          <p:nvPr/>
        </p:nvSpPr>
        <p:spPr>
          <a:xfrm>
            <a:off x="296864" y="460299"/>
            <a:ext cx="5421311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5" name="Google Shape;435;p17"/>
          <p:cNvSpPr txBox="1"/>
          <p:nvPr>
            <p:ph idx="1" type="body"/>
          </p:nvPr>
        </p:nvSpPr>
        <p:spPr>
          <a:xfrm>
            <a:off x="142876" y="950913"/>
            <a:ext cx="5717824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 di contestualizzazione dell‘RNTool.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Identificazione dei pericoli climatici cui è soggetta la città di Schnifis, i settori urbani e i criteri.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grpSp>
        <p:nvGrpSpPr>
          <p:cNvPr id="436" name="Google Shape;436;p17"/>
          <p:cNvGrpSpPr/>
          <p:nvPr/>
        </p:nvGrpSpPr>
        <p:grpSpPr>
          <a:xfrm>
            <a:off x="5745009" y="873050"/>
            <a:ext cx="2277856" cy="3918026"/>
            <a:chOff x="5910109" y="460300"/>
            <a:chExt cx="2277856" cy="3918026"/>
          </a:xfrm>
        </p:grpSpPr>
        <p:grpSp>
          <p:nvGrpSpPr>
            <p:cNvPr id="437" name="Google Shape;437;p17"/>
            <p:cNvGrpSpPr/>
            <p:nvPr/>
          </p:nvGrpSpPr>
          <p:grpSpPr>
            <a:xfrm>
              <a:off x="6025799" y="1497581"/>
              <a:ext cx="1000840" cy="972688"/>
              <a:chOff x="3258152" y="2795326"/>
              <a:chExt cx="1655141" cy="1608584"/>
            </a:xfrm>
          </p:grpSpPr>
          <p:pic>
            <p:nvPicPr>
              <p:cNvPr id="438" name="Google Shape;438;p17"/>
              <p:cNvPicPr preferRelativeResize="0"/>
              <p:nvPr/>
            </p:nvPicPr>
            <p:blipFill rotWithShape="1">
              <a:blip r:embed="rId3">
                <a:alphaModFix/>
              </a:blip>
              <a:srcRect b="-4220" l="33161" r="33678" t="48918"/>
              <a:stretch/>
            </p:blipFill>
            <p:spPr>
              <a:xfrm>
                <a:off x="3701437" y="2795326"/>
                <a:ext cx="1136007" cy="126542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39" name="Google Shape;439;p17"/>
              <p:cNvSpPr txBox="1"/>
              <p:nvPr/>
            </p:nvSpPr>
            <p:spPr>
              <a:xfrm>
                <a:off x="3258152" y="3889405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TEMPERATURE ESTREME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40" name="Google Shape;440;p17"/>
            <p:cNvGrpSpPr/>
            <p:nvPr/>
          </p:nvGrpSpPr>
          <p:grpSpPr>
            <a:xfrm>
              <a:off x="7020813" y="1511522"/>
              <a:ext cx="1000840" cy="912389"/>
              <a:chOff x="1817627" y="1340052"/>
              <a:chExt cx="1655141" cy="1508864"/>
            </a:xfrm>
          </p:grpSpPr>
          <p:pic>
            <p:nvPicPr>
              <p:cNvPr id="441" name="Google Shape;441;p17"/>
              <p:cNvPicPr preferRelativeResize="0"/>
              <p:nvPr/>
            </p:nvPicPr>
            <p:blipFill rotWithShape="1">
              <a:blip r:embed="rId3">
                <a:alphaModFix/>
              </a:blip>
              <a:srcRect b="-514" l="0" r="66839" t="48918"/>
              <a:stretch/>
            </p:blipFill>
            <p:spPr>
              <a:xfrm>
                <a:off x="2251041" y="1340052"/>
                <a:ext cx="1136007" cy="118062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2" name="Google Shape;442;p17"/>
              <p:cNvSpPr txBox="1"/>
              <p:nvPr/>
            </p:nvSpPr>
            <p:spPr>
              <a:xfrm>
                <a:off x="1817627" y="2334411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rmAutofit fontScale="97500"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SICCITA’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43" name="Google Shape;443;p17"/>
            <p:cNvGrpSpPr/>
            <p:nvPr/>
          </p:nvGrpSpPr>
          <p:grpSpPr>
            <a:xfrm>
              <a:off x="5910109" y="576748"/>
              <a:ext cx="1306656" cy="880680"/>
              <a:chOff x="115005" y="1442516"/>
              <a:chExt cx="2130702" cy="1436081"/>
            </a:xfrm>
          </p:grpSpPr>
          <p:grpSp>
            <p:nvGrpSpPr>
              <p:cNvPr id="444" name="Google Shape;444;p17"/>
              <p:cNvGrpSpPr/>
              <p:nvPr/>
            </p:nvGrpSpPr>
            <p:grpSpPr>
              <a:xfrm>
                <a:off x="115005" y="1472458"/>
                <a:ext cx="2130702" cy="1406139"/>
                <a:chOff x="115005" y="1472458"/>
                <a:chExt cx="2130702" cy="1406139"/>
              </a:xfrm>
            </p:grpSpPr>
            <p:sp>
              <p:nvSpPr>
                <p:cNvPr id="445" name="Google Shape;445;p17"/>
                <p:cNvSpPr txBox="1"/>
                <p:nvPr/>
              </p:nvSpPr>
              <p:spPr>
                <a:xfrm>
                  <a:off x="115005" y="2364092"/>
                  <a:ext cx="2130702" cy="51450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21590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b="1" i="0" lang="it-IT" sz="1000" u="none" cap="none" strike="noStrike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rPr>
                    <a:t>PIOGGE INTENSE</a:t>
                  </a:r>
                  <a:endParaRPr b="1" i="0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descr="Rain with solid fill" id="446" name="Google Shape;446;p17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834972" y="1472458"/>
                  <a:ext cx="914400" cy="9144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447" name="Google Shape;447;p17"/>
              <p:cNvSpPr/>
              <p:nvPr/>
            </p:nvSpPr>
            <p:spPr>
              <a:xfrm>
                <a:off x="833276" y="1442516"/>
                <a:ext cx="944342" cy="944342"/>
              </a:xfrm>
              <a:prstGeom prst="ellipse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48" name="Google Shape;448;p17"/>
            <p:cNvGrpSpPr/>
            <p:nvPr/>
          </p:nvGrpSpPr>
          <p:grpSpPr>
            <a:xfrm>
              <a:off x="6943538" y="460300"/>
              <a:ext cx="1244427" cy="958523"/>
              <a:chOff x="345664" y="2795316"/>
              <a:chExt cx="1976848" cy="1522674"/>
            </a:xfrm>
          </p:grpSpPr>
          <p:pic>
            <p:nvPicPr>
              <p:cNvPr id="449" name="Google Shape;449;p17"/>
              <p:cNvPicPr preferRelativeResize="0"/>
              <p:nvPr/>
            </p:nvPicPr>
            <p:blipFill rotWithShape="1">
              <a:blip r:embed="rId3">
                <a:alphaModFix/>
              </a:blip>
              <a:srcRect b="48403" l="0" r="66839" t="0"/>
              <a:stretch/>
            </p:blipFill>
            <p:spPr>
              <a:xfrm>
                <a:off x="770132" y="2795316"/>
                <a:ext cx="1136007" cy="118062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0" name="Google Shape;450;p17"/>
              <p:cNvSpPr txBox="1"/>
              <p:nvPr/>
            </p:nvSpPr>
            <p:spPr>
              <a:xfrm>
                <a:off x="345664" y="3803485"/>
                <a:ext cx="1976848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rmAutofit fontScale="97500"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ALLAGAMENTI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1" name="Google Shape;451;p17"/>
            <p:cNvGrpSpPr/>
            <p:nvPr/>
          </p:nvGrpSpPr>
          <p:grpSpPr>
            <a:xfrm>
              <a:off x="6027128" y="2520606"/>
              <a:ext cx="1045494" cy="921589"/>
              <a:chOff x="1847364" y="2815407"/>
              <a:chExt cx="1655141" cy="1503778"/>
            </a:xfrm>
          </p:grpSpPr>
          <p:pic>
            <p:nvPicPr>
              <p:cNvPr id="452" name="Google Shape;452;p17"/>
              <p:cNvPicPr preferRelativeResize="0"/>
              <p:nvPr/>
            </p:nvPicPr>
            <p:blipFill rotWithShape="1">
              <a:blip r:embed="rId3">
                <a:alphaModFix/>
              </a:blip>
              <a:srcRect b="48403" l="67658" r="-819" t="0"/>
              <a:stretch/>
            </p:blipFill>
            <p:spPr>
              <a:xfrm>
                <a:off x="2218751" y="2815407"/>
                <a:ext cx="1136007" cy="118062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3" name="Google Shape;453;p17"/>
              <p:cNvSpPr txBox="1"/>
              <p:nvPr/>
            </p:nvSpPr>
            <p:spPr>
              <a:xfrm>
                <a:off x="1847364" y="3804680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rmAutofit fontScale="97500"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TEMPESTE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4" name="Google Shape;454;p17"/>
            <p:cNvGrpSpPr/>
            <p:nvPr/>
          </p:nvGrpSpPr>
          <p:grpSpPr>
            <a:xfrm>
              <a:off x="5976766" y="3415017"/>
              <a:ext cx="1098906" cy="963309"/>
              <a:chOff x="3151670" y="1292613"/>
              <a:chExt cx="1862900" cy="1633033"/>
            </a:xfrm>
          </p:grpSpPr>
          <p:pic>
            <p:nvPicPr>
              <p:cNvPr id="455" name="Google Shape;455;p17"/>
              <p:cNvPicPr preferRelativeResize="0"/>
              <p:nvPr/>
            </p:nvPicPr>
            <p:blipFill rotWithShape="1">
              <a:blip r:embed="rId3">
                <a:alphaModFix/>
              </a:blip>
              <a:srcRect b="1779" l="66839" r="-1" t="48918"/>
              <a:stretch/>
            </p:blipFill>
            <p:spPr>
              <a:xfrm>
                <a:off x="3633538" y="1292613"/>
                <a:ext cx="1153747" cy="114577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6" name="Google Shape;456;p17"/>
              <p:cNvSpPr txBox="1"/>
              <p:nvPr/>
            </p:nvSpPr>
            <p:spPr>
              <a:xfrm>
                <a:off x="3151670" y="2411140"/>
                <a:ext cx="1862900" cy="5145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FRANE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7" name="Google Shape;457;p17"/>
            <p:cNvGrpSpPr/>
            <p:nvPr/>
          </p:nvGrpSpPr>
          <p:grpSpPr>
            <a:xfrm>
              <a:off x="7045302" y="2633266"/>
              <a:ext cx="976351" cy="829622"/>
              <a:chOff x="4798719" y="1442516"/>
              <a:chExt cx="1655141" cy="1406400"/>
            </a:xfrm>
          </p:grpSpPr>
          <p:sp>
            <p:nvSpPr>
              <p:cNvPr id="458" name="Google Shape;458;p17"/>
              <p:cNvSpPr/>
              <p:nvPr/>
            </p:nvSpPr>
            <p:spPr>
              <a:xfrm>
                <a:off x="5241991" y="1442516"/>
                <a:ext cx="944342" cy="944342"/>
              </a:xfrm>
              <a:prstGeom prst="ellipse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59" name="Google Shape;459;p17"/>
              <p:cNvGrpSpPr/>
              <p:nvPr/>
            </p:nvGrpSpPr>
            <p:grpSpPr>
              <a:xfrm>
                <a:off x="4798719" y="1531455"/>
                <a:ext cx="1655141" cy="1317461"/>
                <a:chOff x="4798719" y="1531455"/>
                <a:chExt cx="1655141" cy="1317461"/>
              </a:xfrm>
            </p:grpSpPr>
            <p:sp>
              <p:nvSpPr>
                <p:cNvPr id="460" name="Google Shape;460;p17"/>
                <p:cNvSpPr txBox="1"/>
                <p:nvPr/>
              </p:nvSpPr>
              <p:spPr>
                <a:xfrm>
                  <a:off x="4798719" y="2334411"/>
                  <a:ext cx="1655141" cy="51450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rmAutofit fontScale="97500"/>
                </a:bodyPr>
                <a:lstStyle/>
                <a:p>
                  <a:pPr indent="0" lvl="0" marL="21590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ct val="100000"/>
                    <a:buFont typeface="Arial"/>
                    <a:buNone/>
                  </a:pPr>
                  <a:r>
                    <a:rPr b="1" i="0" lang="it-IT" sz="1000" u="none" cap="none" strike="noStrike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rPr>
                    <a:t>INCENDI</a:t>
                  </a:r>
                  <a:endParaRPr b="1" i="0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descr="Fire with solid fill" id="461" name="Google Shape;461;p17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5330930" y="1531455"/>
                  <a:ext cx="766463" cy="76646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462" name="Google Shape;462;p17"/>
            <p:cNvGrpSpPr/>
            <p:nvPr/>
          </p:nvGrpSpPr>
          <p:grpSpPr>
            <a:xfrm>
              <a:off x="7306784" y="3530921"/>
              <a:ext cx="517637" cy="517637"/>
              <a:chOff x="7567074" y="3904387"/>
              <a:chExt cx="675457" cy="675457"/>
            </a:xfrm>
          </p:grpSpPr>
          <p:pic>
            <p:nvPicPr>
              <p:cNvPr id="463" name="Google Shape;463;p17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7682520" y="3998531"/>
                <a:ext cx="444564" cy="44456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64" name="Google Shape;464;p17"/>
              <p:cNvSpPr/>
              <p:nvPr/>
            </p:nvSpPr>
            <p:spPr>
              <a:xfrm>
                <a:off x="7567074" y="3904387"/>
                <a:ext cx="675457" cy="675457"/>
              </a:xfrm>
              <a:prstGeom prst="ellipse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5" name="Google Shape;465;p17"/>
            <p:cNvSpPr txBox="1"/>
            <p:nvPr/>
          </p:nvSpPr>
          <p:spPr>
            <a:xfrm>
              <a:off x="6917661" y="4066173"/>
              <a:ext cx="1156570" cy="3121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21590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it-IT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PERICOLO BIOLOGICO</a:t>
              </a:r>
              <a:endParaRPr b="1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466" name="Google Shape;466;p17"/>
          <p:cNvGrpSpPr/>
          <p:nvPr/>
        </p:nvGrpSpPr>
        <p:grpSpPr>
          <a:xfrm>
            <a:off x="355861" y="1841032"/>
            <a:ext cx="5312969" cy="2924078"/>
            <a:chOff x="355861" y="1841032"/>
            <a:chExt cx="5312969" cy="2924078"/>
          </a:xfrm>
        </p:grpSpPr>
        <p:pic>
          <p:nvPicPr>
            <p:cNvPr id="467" name="Google Shape;467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59162" y="1841032"/>
              <a:ext cx="5309668" cy="29240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17"/>
            <p:cNvSpPr/>
            <p:nvPr/>
          </p:nvSpPr>
          <p:spPr>
            <a:xfrm>
              <a:off x="359162" y="2401266"/>
              <a:ext cx="5309668" cy="309160"/>
            </a:xfrm>
            <a:prstGeom prst="rect">
              <a:avLst/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17"/>
            <p:cNvSpPr/>
            <p:nvPr/>
          </p:nvSpPr>
          <p:spPr>
            <a:xfrm>
              <a:off x="359162" y="2867029"/>
              <a:ext cx="5309668" cy="942421"/>
            </a:xfrm>
            <a:prstGeom prst="rect">
              <a:avLst/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17"/>
            <p:cNvSpPr/>
            <p:nvPr/>
          </p:nvSpPr>
          <p:spPr>
            <a:xfrm>
              <a:off x="359162" y="4459763"/>
              <a:ext cx="5309668" cy="290592"/>
            </a:xfrm>
            <a:prstGeom prst="rect">
              <a:avLst/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17"/>
            <p:cNvSpPr/>
            <p:nvPr/>
          </p:nvSpPr>
          <p:spPr>
            <a:xfrm>
              <a:off x="355861" y="4057031"/>
              <a:ext cx="5309668" cy="249430"/>
            </a:xfrm>
            <a:prstGeom prst="rect">
              <a:avLst/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2" name="Google Shape;472;p1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circle with dots and people in it&#10;&#10;AI-generated content may be incorrect." id="479" name="Google Shape;47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6377" y="1436689"/>
            <a:ext cx="1819274" cy="1819272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19"/>
          <p:cNvSpPr txBox="1"/>
          <p:nvPr/>
        </p:nvSpPr>
        <p:spPr>
          <a:xfrm>
            <a:off x="142876" y="868363"/>
            <a:ext cx="5371025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Quali tipi di fonti di dati vengono generalmente utilizzate per raccogliere informazioni su pericoli, esposizione e vulnerabilità?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1" name="Google Shape;481;p19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0"/>
          <p:cNvSpPr txBox="1"/>
          <p:nvPr/>
        </p:nvSpPr>
        <p:spPr>
          <a:xfrm>
            <a:off x="296864" y="327291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3: Diagnosi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8" name="Google Shape;488;p20"/>
          <p:cNvSpPr txBox="1"/>
          <p:nvPr>
            <p:ph idx="1" type="body"/>
          </p:nvPr>
        </p:nvSpPr>
        <p:spPr>
          <a:xfrm>
            <a:off x="142876" y="768037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Analizzare le condizioni attuali e il livello di adattamento degli edifici e dei quartieri per identificare i rischi e porre le basi per gli obiettivi futuri.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489" name="Google Shape;489;p20"/>
          <p:cNvSpPr/>
          <p:nvPr/>
        </p:nvSpPr>
        <p:spPr>
          <a:xfrm>
            <a:off x="323849" y="1357063"/>
            <a:ext cx="8398732" cy="3655511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20"/>
          <p:cNvSpPr txBox="1"/>
          <p:nvPr/>
        </p:nvSpPr>
        <p:spPr>
          <a:xfrm>
            <a:off x="365125" y="1476529"/>
            <a:ext cx="8264526" cy="287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Valutazione dello stato attuale</a:t>
            </a:r>
            <a:br>
              <a:rPr b="1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Ogni criterio viene valutato in base ai parametri di riferimento stabiliti nella Fase 2. I valori degli indicatori sono normalizzati per calcolare i livelli di rischio.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Assegnazione dei pesi (prioritizzazione) e classificazione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-Vengono poi pesati i criteri, passaggio strategico che spetta al Comune ma in primis al Coordinatore Tecnico. I punteggi di prestazione/rischio indicano se gli elementi considerati stanno performando bene o richiedono attenzione.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-Gli esperti classificano i criteri per evidenziare i punti deboli più critici.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Identificazione dei punti deboli:</a:t>
            </a:r>
            <a:br>
              <a:rPr b="1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 punti deboli sono classificati in base ai punteggi ottenuti in relazione ai benchmark.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-Sono inclusi sia i dati quantitativi di RBTool/RNTool che i contributi qualitativi degli occupanti (sondaggi/workshop).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-Sono messe in luce le vulnerabilità negli elementi strutturali, nei sistemi di costruzione e nella funzionalità</a:t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1" name="Google Shape;491;p20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3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497" name="Google Shape;497;p23"/>
          <p:cNvGraphicFramePr/>
          <p:nvPr/>
        </p:nvGraphicFramePr>
        <p:xfrm>
          <a:off x="379624" y="1325408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{1F77B2E0-E182-4769-B12F-EA603C3D7DD9}</a:tableStyleId>
              </a:tblPr>
              <a:tblGrid>
                <a:gridCol w="1134900"/>
                <a:gridCol w="1369425"/>
                <a:gridCol w="2518750"/>
                <a:gridCol w="1002600"/>
                <a:gridCol w="978150"/>
                <a:gridCol w="1176325"/>
              </a:tblGrid>
              <a:tr h="214950">
                <a:tc gridSpan="6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HEAVY PRECIPITATION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222250">
                <a:tc gridSpan="6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 BUILDINGS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202575">
                <a:tc gridSpan="6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 Damage risk for residential buildings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54950"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Code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Criterio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Descrizione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Valori normalizzati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Peso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pesato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1079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infiltrazione superficiale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Proporzione di superfici permeabili rispetto a superfici impermeabili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0.70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0.30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0,210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1968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drenaggio del tetto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grondaie/pluviali sovradimensionati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0.50 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0.15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0,075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525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Presenza di tetti verdi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tetti verdi funzionali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0.82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0.25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0,205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5450">
                <a:tc>
                  <a:txBody>
                    <a:bodyPr/>
                    <a:lstStyle/>
                    <a:p>
                      <a:pPr indent="0" lvl="0" marL="1968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A1.1-E.1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Densità dell'edificio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Numero di edifici perkm²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0.30 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0.05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0,015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250">
                <a:tc>
                  <a:txBody>
                    <a:bodyPr/>
                    <a:lstStyle/>
                    <a:p>
                      <a:pPr indent="0" lvl="0" marL="8890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Ingressi di edifici sotto il livello del suolo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231140" rtl="0" algn="l">
                        <a:lnSpc>
                          <a:spcPct val="10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ingressi al livello del suolo o nei sotterranei senza protezione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0.65 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0.25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0,163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3050">
                <a:tc>
                  <a:txBody>
                    <a:bodyPr/>
                    <a:lstStyle/>
                    <a:p>
                      <a:pPr indent="0" lvl="0" marL="8890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di rischio complessivo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0,668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98" name="Google Shape;498;p23"/>
          <p:cNvSpPr txBox="1"/>
          <p:nvPr>
            <p:ph idx="1" type="body"/>
          </p:nvPr>
        </p:nvSpPr>
        <p:spPr>
          <a:xfrm>
            <a:off x="142876" y="950913"/>
            <a:ext cx="8951118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r>
              <a:rPr lang="it-IT" sz="1600">
                <a:solidFill>
                  <a:schemeClr val="dk1"/>
                </a:solidFill>
              </a:rPr>
              <a:t>Assegnazione del peso e calcolo del punteggio di rischio complessivo.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499" name="Google Shape;499;p2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3: Diagnosi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0" name="Google Shape;500;p23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23"/>
          <p:cNvSpPr/>
          <p:nvPr/>
        </p:nvSpPr>
        <p:spPr>
          <a:xfrm>
            <a:off x="53340" y="53340"/>
            <a:ext cx="9014460" cy="5013959"/>
          </a:xfrm>
          <a:prstGeom prst="flowChartProcess">
            <a:avLst/>
          </a:prstGeom>
          <a:noFill/>
          <a:ln cap="flat" cmpd="sng" w="571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3: Diagnosi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8" name="Google Shape;508;p25"/>
          <p:cNvSpPr txBox="1"/>
          <p:nvPr/>
        </p:nvSpPr>
        <p:spPr>
          <a:xfrm>
            <a:off x="146050" y="700087"/>
            <a:ext cx="4736051" cy="3514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Rapporto riassuntivo della diagnosi e analisi SWOT: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Riassume i principali risultati e i principali punti deboli su scala edilizia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Fornisce raccomandazioni per la gestione dei punti deboli nelle fasi successive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SWOT che interconnette punti di forza, debolezza, opportunità e minacce.</a:t>
            </a:r>
            <a:endParaRPr/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Metodi partecipativi: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feedback degli occupanti, le conoscenze degli esperti e i workshop completano la valutazione quantitativa.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09" name="Google Shape;509;p25"/>
          <p:cNvGraphicFramePr/>
          <p:nvPr/>
        </p:nvGraphicFramePr>
        <p:xfrm>
          <a:off x="5060948" y="64928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{1F77B2E0-E182-4769-B12F-EA603C3D7DD9}</a:tableStyleId>
              </a:tblPr>
              <a:tblGrid>
                <a:gridCol w="846150"/>
                <a:gridCol w="846150"/>
                <a:gridCol w="846150"/>
                <a:gridCol w="846150"/>
              </a:tblGrid>
              <a:tr h="2061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9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Strengths</a:t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9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Weaknesses</a:t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6D7"/>
                    </a:solidFill>
                  </a:tcPr>
                </a:tc>
                <a:tc hMerge="1"/>
              </a:tr>
              <a:tr h="154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-Strategic location for emergency coordination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-Natural areas buffer climate impacts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-Low pollution supports public health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-Skilled population aids adaptation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-Good medical facilities for crisis response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-Education and cooperation hubs for knowledge sharing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-Solid infrastructure (water, health, education)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-Tolerant, engaged community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-Diverse economy reduces risk concentration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-Strong local identity (“Hue”) fosters cohesion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-Slow urban growth delays adaptation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-Outdated infrastructure (drainage, waste)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-Limited local resources for upgrades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-Nature encroached, reducing buffers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-Low climate risk awareness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-Complex governance slows action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6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-Weak environmental protection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-Underused public/natural spaces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-High unemployment reduces adaptability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-Poor investor links and weak tourism network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-Inadequate public safety infrastructure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6D7"/>
                    </a:solidFill>
                  </a:tcPr>
                </a:tc>
              </a:tr>
              <a:tr h="2061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9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Opportunities</a:t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6E9B0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it-IT" sz="9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Threats</a:t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 hMerge="1"/>
              </a:tr>
              <a:tr h="158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-Funding/support for resilience projects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-Training in health and green sectors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-Develop as health/resilience tourism hub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-Nature-based solutions for adaptation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6E9B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-Integrate resilience in heritage plans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-Promote low-impact tourism niches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-Public-private partnerships for upgrades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-Leverage “Hue” brand for awareness and funds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6E9B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-Climate risks (flooding, heat, storms)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-High exposure to natural hazards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-Heritage/ ecosystem loss reduces buffers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-Regional competition for resources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-Globalization weakens local systems</a:t>
                      </a:r>
                      <a:endParaRPr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-Unregulated growth increases exposure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-Shorter tourism seasons from weather shifts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-Fragmented geography hampers response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-Growth may conflict with resilience goals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510" name="Google Shape;510;p25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3: Diagnosi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7" name="Google Shape;517;p26"/>
          <p:cNvSpPr txBox="1"/>
          <p:nvPr/>
        </p:nvSpPr>
        <p:spPr>
          <a:xfrm>
            <a:off x="142876" y="868363"/>
            <a:ext cx="7749840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Quali informazioni dovrebbe fornire un rapporto di diagnosi per guidare le future strategie di adattamento?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8" name="Google Shape;518;p2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7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4: Definizione strategica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25" name="Google Shape;525;p27"/>
          <p:cNvSpPr txBox="1"/>
          <p:nvPr>
            <p:ph idx="1" type="body"/>
          </p:nvPr>
        </p:nvSpPr>
        <p:spPr>
          <a:xfrm>
            <a:off x="142875" y="913970"/>
            <a:ext cx="8686757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Definire le condizioni generali per la progettazione dell'adattamento climatico fissando obiettivi e identificando i vincoli. Qui i risultati della diagnosi vengono tradotti in chiari obiettivi.</a:t>
            </a:r>
            <a:endParaRPr/>
          </a:p>
        </p:txBody>
      </p:sp>
      <p:sp>
        <p:nvSpPr>
          <p:cNvPr id="526" name="Google Shape;526;p27"/>
          <p:cNvSpPr/>
          <p:nvPr/>
        </p:nvSpPr>
        <p:spPr>
          <a:xfrm>
            <a:off x="323849" y="1682508"/>
            <a:ext cx="8529637" cy="3314915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27"/>
          <p:cNvSpPr txBox="1"/>
          <p:nvPr/>
        </p:nvSpPr>
        <p:spPr>
          <a:xfrm>
            <a:off x="295550" y="1773212"/>
            <a:ext cx="8534083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degli obiettivi di adattamento:</a:t>
            </a:r>
            <a:br>
              <a:rPr b="1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Definire obiettivi chiari e misurabili per l'adattamento degli edifici prima della pianificazione degli scenari. Usare RBTool e RNTool per impostare i punteggi target per ogni criterio di valutazione.	</a:t>
            </a:r>
            <a:b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-Gli obiettivi devono essere SMART: specifici, misurabili, raggiungibili, pertinenti, definiti nel tempo</a:t>
            </a:r>
            <a:b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-Gli obiettivi sono interdipendenti; Gli interventi possono affrontare più pericoli contemporaneamente (ad esempio, i tetti verdi riducono i rischi di allagamento e calore)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Identificare i vincoli:</a:t>
            </a:r>
            <a:br>
              <a:rPr b="1" i="0" lang="it-IT" sz="1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 vincoli devono essere identificati e valutati individualmente per ciascuna area per orientare le misure di adattamento fattibili. Il suo riconoscimento precoce evita interventi non conformi.</a:t>
            </a:r>
            <a:endParaRPr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28" name="Google Shape;528;p2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8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4: Definizione strategica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35" name="Google Shape;535;p28"/>
          <p:cNvSpPr txBox="1"/>
          <p:nvPr/>
        </p:nvSpPr>
        <p:spPr>
          <a:xfrm>
            <a:off x="142875" y="959644"/>
            <a:ext cx="7230795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Possibili vincoli e restrizioni da tenere in considerazione: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Vincoli giuridici (es. Norme edilizie, tutela del patrimonio culturale)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Vincoli tecnici (ad es. architettura, sistemi)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Vincoli finanziari (ad es. costo dell'investimento, ROI)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Vincoli ambientali (es. condizioni climatiche, morfologia urbana)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Restrizione basata sugli stakeholder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b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Metodi partecipativi: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 workshop partecipativi (</a:t>
            </a:r>
            <a:r>
              <a:rPr b="0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Participatory Guarantee System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sono altamente raccomandati.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 parti interessate possono contribuire a convalidare obiettivi, vincoli e restrizioni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clipboard with check marks&#10;&#10;AI-generated content may be incorrect." id="536" name="Google Shape;536;p28"/>
          <p:cNvPicPr preferRelativeResize="0"/>
          <p:nvPr/>
        </p:nvPicPr>
        <p:blipFill rotWithShape="1">
          <a:blip r:embed="rId3">
            <a:alphaModFix/>
          </a:blip>
          <a:srcRect b="14234" l="32114" r="32028" t="15200"/>
          <a:stretch/>
        </p:blipFill>
        <p:spPr>
          <a:xfrm>
            <a:off x="7452506" y="1320125"/>
            <a:ext cx="1328496" cy="1742991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2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0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44" name="Google Shape;544;p30"/>
          <p:cNvSpPr txBox="1"/>
          <p:nvPr/>
        </p:nvSpPr>
        <p:spPr>
          <a:xfrm>
            <a:off x="279083" y="441651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4: Definizione strategica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45" name="Google Shape;545;p30"/>
          <p:cNvGraphicFramePr/>
          <p:nvPr/>
        </p:nvGraphicFramePr>
        <p:xfrm>
          <a:off x="387350" y="1635126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{1F77B2E0-E182-4769-B12F-EA603C3D7DD9}</a:tableStyleId>
              </a:tblPr>
              <a:tblGrid>
                <a:gridCol w="761225"/>
                <a:gridCol w="1185425"/>
                <a:gridCol w="2108800"/>
                <a:gridCol w="792775"/>
                <a:gridCol w="762000"/>
                <a:gridCol w="2543175"/>
              </a:tblGrid>
              <a:tr h="219825">
                <a:tc gridSpan="2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Criterio di valutazione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Indicatore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 diagnosi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Target Score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Valore target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Presenza di tetti verdi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tetti verdi funzionali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0,82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190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it-IT" sz="1000" u="none" cap="none" strike="noStrik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42 %</a:t>
                      </a:r>
                      <a:r>
                        <a:rPr lang="it-IT" sz="1000" u="none" cap="none" strike="noStrik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(considerando un valore di Benchmark ottimale del 50% e un valore inadeguato del 10%)</a:t>
                      </a:r>
                      <a:endParaRPr sz="10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525">
                <a:tc>
                  <a:txBody>
                    <a:bodyPr/>
                    <a:lstStyle/>
                    <a:p>
                      <a:pPr indent="0" lvl="0" marL="1079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infiltrazione superficiale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Proporzione di superfici permeabili rispetto a superfici impermeabili</a:t>
                      </a:r>
                      <a:endParaRPr sz="10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1905" rtl="0" algn="ctr">
                        <a:lnSpc>
                          <a:spcPct val="12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it-IT" sz="1000" u="none" cap="none" strike="noStrik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64%</a:t>
                      </a:r>
                      <a:r>
                        <a:rPr lang="it-IT" sz="1000" u="none" cap="none" strike="noStrik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(considerando un valore di Benchmark ottimale del 70% e un valore inadeguato del 40%)</a:t>
                      </a:r>
                      <a:endParaRPr sz="10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5450">
                <a:tc>
                  <a:txBody>
                    <a:bodyPr/>
                    <a:lstStyle/>
                    <a:p>
                      <a:pPr indent="0" lvl="0" marL="8890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Ingressi di edifici sotto il livello del suolo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ingressi al livello del suolo o nei sotterranei senza protezione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5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0,65</a:t>
                      </a:r>
                      <a:endParaRPr sz="1000" u="none" cap="none" strike="noStrike">
                        <a:solidFill>
                          <a:schemeClr val="accent5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9 % </a:t>
                      </a: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(considerando un valore di riferimento ottimale dello 0% e un valore inadeguato superiore al 30%)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250">
                <a:tc>
                  <a:txBody>
                    <a:bodyPr/>
                    <a:lstStyle/>
                    <a:p>
                      <a:pPr indent="0" lvl="0" marL="1968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drenaggio del tetto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grondaie/pluviali sovradimensionati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5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000" u="none" cap="none" strike="noStrike">
                        <a:solidFill>
                          <a:schemeClr val="accent5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87% </a:t>
                      </a: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(considerando un valore di riferimento ottimale del 90% e un valore inadeguato inferiore al 60%)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46" name="Google Shape;546;p30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30"/>
          <p:cNvSpPr/>
          <p:nvPr/>
        </p:nvSpPr>
        <p:spPr>
          <a:xfrm>
            <a:off x="53340" y="53340"/>
            <a:ext cx="9014460" cy="5013959"/>
          </a:xfrm>
          <a:prstGeom prst="flowChartProcess">
            <a:avLst/>
          </a:prstGeom>
          <a:noFill/>
          <a:ln cap="flat" cmpd="sng" w="571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30"/>
          <p:cNvSpPr txBox="1"/>
          <p:nvPr/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Esempio pratico (RNTool). </a:t>
            </a:r>
            <a:endParaRPr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 punteggio target e calcolo del valore target.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3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4: Definizione strategica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clipboard with check marks&#10;&#10;AI-generated content may be incorrect." id="555" name="Google Shape;555;p31"/>
          <p:cNvPicPr preferRelativeResize="0"/>
          <p:nvPr/>
        </p:nvPicPr>
        <p:blipFill rotWithShape="1">
          <a:blip r:embed="rId3">
            <a:alphaModFix/>
          </a:blip>
          <a:srcRect b="14234" l="32114" r="32028" t="15200"/>
          <a:stretch/>
        </p:blipFill>
        <p:spPr>
          <a:xfrm>
            <a:off x="7452506" y="1320125"/>
            <a:ext cx="1328496" cy="1742991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31"/>
          <p:cNvSpPr txBox="1"/>
          <p:nvPr/>
        </p:nvSpPr>
        <p:spPr>
          <a:xfrm>
            <a:off x="142876" y="868363"/>
            <a:ext cx="640917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Come definireste obiettivi di adattamento realistici sia a scala edilizia che urbana e quali tipi di vincoli potrebbero limitarne l'attuazione?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7" name="Google Shape;557;p31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32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5: Scenari di adattamento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4" name="Google Shape;564;p32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Sviluppare una serie di scenari di adattamento distinti e fattibili, ciascuno dei quali soddisfa gli obiettivi di prestazione definiti.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565" name="Google Shape;565;p32"/>
          <p:cNvSpPr/>
          <p:nvPr/>
        </p:nvSpPr>
        <p:spPr>
          <a:xfrm>
            <a:off x="323850" y="1542554"/>
            <a:ext cx="8390780" cy="3403157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32"/>
          <p:cNvSpPr txBox="1"/>
          <p:nvPr/>
        </p:nvSpPr>
        <p:spPr>
          <a:xfrm>
            <a:off x="365124" y="1693863"/>
            <a:ext cx="8390780" cy="305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Sviluppare scenari di adattamento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combinando interventi preponderanti (tecnologici, strutturali) e soft (politiche, formazione) in pacchetti coerenti.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Differenziare gli scenari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consentire un confronto significativo nella fase decisionale.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Seleziona gli interventi.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Partire dai punti deboli identificati nella fase di diagnosi; filtrare gli interventi limitati da vincoli legali, tecnici o contestuali.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Valutare gli interventi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valutando il contributo agli obiettivi di prestazione, considerare le sinergie e le interdipendenze tra i livelli dell'edificio e del quartiere (ad esempio, energia, sistemi idrici).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Perfezionamento iterativo.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Utilizzare RBTool/RNTool e il </a:t>
            </a:r>
            <a:r>
              <a:rPr b="0" i="1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Simulation Hub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della piattaforma SuPeRBE per testare e regolare i pacchetti di intervento fino al raggiungimento degli obiettivi di performance.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7" name="Google Shape;567;p32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valutazione di scenari di adattamento alternativi per edifici e quartieri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3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5: Scenari di adattamento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4" name="Google Shape;574;p33"/>
          <p:cNvSpPr txBox="1"/>
          <p:nvPr/>
        </p:nvSpPr>
        <p:spPr>
          <a:xfrm>
            <a:off x="142874" y="941388"/>
            <a:ext cx="6456709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Considerazioni chiave nello sviluppo degli scenari:</a:t>
            </a:r>
            <a:endParaRPr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Approccio integrato: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promuovere l'innovazione intersettoriale, l'uso efficiente delle risorse e la resilienza a lungo termine.</a:t>
            </a:r>
            <a:endParaRPr/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Meccanismi di finanziamento: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Garantire la fattibilità valutando sovvenzioni, prestiti, garanzie sui prestiti, contratti di rendimento energetico (ESCO), incentivi fiscali...</a:t>
            </a:r>
            <a:endParaRPr/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Partecipazione delle parti interessate: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Organizzare un workshop partecipativo (approccio PGS) per raccogliere input da parte degli abitanti, occupanti e parti interessate; integrare le loro aspettative e priorità nella progettazione degli scenari.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hand pointing at a clipboard&#10;&#10;AI-generated content may be incorrect." id="575" name="Google Shape;57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33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valutazione di scenari di adattamento alternativi per edifici e quartieri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34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valutazione di scenari di adattamento alternativi per edifici e quartieri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83" name="Google Shape;583;p34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34"/>
          <p:cNvSpPr/>
          <p:nvPr/>
        </p:nvSpPr>
        <p:spPr>
          <a:xfrm>
            <a:off x="53340" y="53340"/>
            <a:ext cx="9014460" cy="5013959"/>
          </a:xfrm>
          <a:prstGeom prst="flowChartProcess">
            <a:avLst/>
          </a:prstGeom>
          <a:noFill/>
          <a:ln cap="flat" cmpd="sng" w="571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34"/>
          <p:cNvSpPr txBox="1"/>
          <p:nvPr/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Esempio pratico. </a:t>
            </a:r>
            <a:endParaRPr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e valutazione degli interventi per ogni Scenario.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86" name="Google Shape;586;p34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5: Scenari di adattamento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87" name="Google Shape;587;p34"/>
          <p:cNvGraphicFramePr/>
          <p:nvPr/>
        </p:nvGraphicFramePr>
        <p:xfrm>
          <a:off x="437800" y="1791061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{1F77B2E0-E182-4769-B12F-EA603C3D7DD9}</a:tableStyleId>
              </a:tblPr>
              <a:tblGrid>
                <a:gridCol w="761225"/>
                <a:gridCol w="3536950"/>
                <a:gridCol w="1128800"/>
              </a:tblGrid>
              <a:tr h="219825">
                <a:tc gridSpan="3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3 – Area urbana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</a:tr>
              <a:tr h="219825">
                <a:tc gridSpan="2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Criterio di valutazione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Target Score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42200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Presenza di tetti verdi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2700">
                <a:tc>
                  <a:txBody>
                    <a:bodyPr/>
                    <a:lstStyle/>
                    <a:p>
                      <a:pPr indent="0" lvl="0" marL="1079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infiltrazione superficiale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7650">
                <a:tc>
                  <a:txBody>
                    <a:bodyPr/>
                    <a:lstStyle/>
                    <a:p>
                      <a:pPr indent="0" lvl="0" marL="8890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Ingressi di edifici sotto il livello del suolo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250">
                <a:tc>
                  <a:txBody>
                    <a:bodyPr/>
                    <a:lstStyle/>
                    <a:p>
                      <a:pPr indent="0" lvl="0" marL="1968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drenaggio del tetto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 hand pointing at a clipboard&#10;&#10;AI-generated content may be incorrect." id="588" name="Google Shape;58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34"/>
          <p:cNvSpPr txBox="1"/>
          <p:nvPr/>
        </p:nvSpPr>
        <p:spPr>
          <a:xfrm>
            <a:off x="5864772" y="2264694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90" name="Google Shape;590;p34"/>
          <p:cNvSpPr txBox="1"/>
          <p:nvPr/>
        </p:nvSpPr>
        <p:spPr>
          <a:xfrm>
            <a:off x="5864772" y="258992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91" name="Google Shape;591;p34"/>
          <p:cNvSpPr txBox="1"/>
          <p:nvPr/>
        </p:nvSpPr>
        <p:spPr>
          <a:xfrm>
            <a:off x="5864772" y="291023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92" name="Google Shape;592;p34"/>
          <p:cNvSpPr txBox="1"/>
          <p:nvPr/>
        </p:nvSpPr>
        <p:spPr>
          <a:xfrm>
            <a:off x="5864772" y="321637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5: Scenari di adattamento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99" name="Google Shape;599;p35"/>
          <p:cNvSpPr txBox="1"/>
          <p:nvPr/>
        </p:nvSpPr>
        <p:spPr>
          <a:xfrm>
            <a:off x="142876" y="868363"/>
            <a:ext cx="640917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Perché è importante sviluppare più scenari di adattamento distinti invece di uno solo?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00" name="Google Shape;600;p35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valutazione di scenari di adattamento alternativi per edifici e quartieri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hand pointing at a clipboard&#10;&#10;AI-generated content may be incorrect." id="601" name="Google Shape;60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36"/>
          <p:cNvSpPr txBox="1"/>
          <p:nvPr/>
        </p:nvSpPr>
        <p:spPr>
          <a:xfrm>
            <a:off x="290513" y="340231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Processo decisionale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08" name="Google Shape;608;p36"/>
          <p:cNvSpPr/>
          <p:nvPr/>
        </p:nvSpPr>
        <p:spPr>
          <a:xfrm>
            <a:off x="466973" y="1661475"/>
            <a:ext cx="7913701" cy="3332800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36"/>
          <p:cNvSpPr txBox="1"/>
          <p:nvPr>
            <p:ph idx="1" type="body"/>
          </p:nvPr>
        </p:nvSpPr>
        <p:spPr>
          <a:xfrm>
            <a:off x="142876" y="867790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Selezionare lo scenario di adattamento ottimale in base alle prestazioni, all'efficienza in termini di costi, ai tempi e ai benefici collaterali tra gli scenari sviluppati nella Fase 5.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610" name="Google Shape;610;p36"/>
          <p:cNvSpPr txBox="1"/>
          <p:nvPr/>
        </p:nvSpPr>
        <p:spPr>
          <a:xfrm>
            <a:off x="466973" y="1769978"/>
            <a:ext cx="7913701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Valutazione degli scenari:</a:t>
            </a:r>
            <a:b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-Valutare gli interventi utilizzando RBTool e RNTool.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-Aggiornare e calcolare i punteggi delle prestazioni con valori di indicatori simulati dalla piattaforma SuPeRBE.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-Confrontare i diversi scenari.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Classificazione degli scenari: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-Assegnazione del peso (urbano vs. edifici) per calcolare il valore complessivo di rischio/prestazioni di ogni scenario.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-Considerare il valore del rischio complessivo, i costi, i tempi e gli effetti sinergici.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-Ricavare un punteggio di efficienza di adattamento (fattore di rischio × fattore di costo).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11" name="Google Shape;611;p3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7"/>
          <p:cNvSpPr txBox="1"/>
          <p:nvPr/>
        </p:nvSpPr>
        <p:spPr>
          <a:xfrm>
            <a:off x="296864" y="330995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6:Decision-Making</a:t>
            </a:r>
            <a:endParaRPr/>
          </a:p>
        </p:txBody>
      </p:sp>
      <p:sp>
        <p:nvSpPr>
          <p:cNvPr id="618" name="Google Shape;618;p37"/>
          <p:cNvSpPr txBox="1"/>
          <p:nvPr/>
        </p:nvSpPr>
        <p:spPr>
          <a:xfrm>
            <a:off x="152110" y="831236"/>
            <a:ext cx="8460437" cy="46754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Elementi chiave nel Decision-Making:</a:t>
            </a:r>
            <a:endParaRPr/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Strumenti e metodi:</a:t>
            </a:r>
            <a:b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-RBTool → per il punteggio quantitativo dell'adattamento.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-Hub di simulazione della piattaforma SuPeRBE → per il calcolo dei valori aggiornati degli indicatori.</a:t>
            </a:r>
            <a:endParaRPr/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Parametri calcolati: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Valore del rischio complessivo → somma ponderata dei punteggi RBTool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Parametri decisionali: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Effetti sinergici → benefici collaterali tra pericoli e settori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Orizzonte temporale → breve termine, medio termine, lungo termine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Meccanismi finanziari e aspetti non simulati → considerati qualitativamente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Costi → basso € (fattore 1,0), medio €€ (fattore 1,1), alto €€€ (fattore 1,2)</a:t>
            </a:r>
            <a:endParaRPr/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Partecipazione, trasparenza e inclusività:</a:t>
            </a:r>
            <a:b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Feedback raccolti da occupanti, utenti e parti interessate prima delle decisioni finali.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19" name="Google Shape;619;p3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625" name="Google Shape;625;p38"/>
          <p:cNvGraphicFramePr/>
          <p:nvPr/>
        </p:nvGraphicFramePr>
        <p:xfrm>
          <a:off x="377826" y="1807179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{1F77B2E0-E182-4769-B12F-EA603C3D7DD9}</a:tableStyleId>
              </a:tblPr>
              <a:tblGrid>
                <a:gridCol w="1400950"/>
                <a:gridCol w="1379050"/>
                <a:gridCol w="2422825"/>
                <a:gridCol w="883150"/>
                <a:gridCol w="935725"/>
                <a:gridCol w="1179325"/>
              </a:tblGrid>
              <a:tr h="214950">
                <a:tc gridSpan="6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HEAVY PRECIPITATION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222250">
                <a:tc gridSpan="6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 BUILDINGS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202575">
                <a:tc gridSpan="6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 Rischio di danni per gli edifici residenziali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54950"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Code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Criterio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Descrizione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Target score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Peso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Valore/punteggio ponderato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1079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infiltrazione superficiale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Proporzione di superfici permeabili rispetto a superfici impermeabili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1968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drenaggio del tetto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grondaie/pluviali sovradimensionati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0.10 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0.45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0,045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525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Presenza di tetti verdi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tetti con verde funzionale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250">
                <a:tc>
                  <a:txBody>
                    <a:bodyPr/>
                    <a:lstStyle/>
                    <a:p>
                      <a:pPr indent="0" lvl="0" marL="8890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Ingressi di edifici sotto il livello del suolo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231140" rtl="0" algn="l">
                        <a:lnSpc>
                          <a:spcPct val="10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ingressi al livello del suolo o nei sotterranei senza protezione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0.30 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0.15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0,045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3050">
                <a:tc>
                  <a:txBody>
                    <a:bodyPr/>
                    <a:lstStyle/>
                    <a:p>
                      <a:pPr indent="0" lvl="0" marL="8890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complessivo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0,17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26" name="Google Shape;626;p38"/>
          <p:cNvSpPr txBox="1"/>
          <p:nvPr>
            <p:ph idx="1" type="body"/>
          </p:nvPr>
        </p:nvSpPr>
        <p:spPr>
          <a:xfrm>
            <a:off x="142876" y="950913"/>
            <a:ext cx="8489949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 (RNTool). 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>
                <a:solidFill>
                  <a:schemeClr val="dk1"/>
                </a:solidFill>
              </a:rPr>
              <a:t>Assegnazione del peso e calcolo del punteggio di performance complessivo per ciascuna Area Urbana, Edifici A e B. Area Urbana – Scenario3: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627" name="Google Shape;627;p38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/>
          </a:p>
        </p:txBody>
      </p:sp>
      <p:sp>
        <p:nvSpPr>
          <p:cNvPr id="628" name="Google Shape;628;p38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38"/>
          <p:cNvSpPr/>
          <p:nvPr/>
        </p:nvSpPr>
        <p:spPr>
          <a:xfrm>
            <a:off x="53340" y="53340"/>
            <a:ext cx="9014460" cy="5013959"/>
          </a:xfrm>
          <a:prstGeom prst="flowChartProcess">
            <a:avLst/>
          </a:prstGeom>
          <a:noFill/>
          <a:ln cap="flat" cmpd="sng" w="571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9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635" name="Google Shape;635;p39"/>
          <p:cNvGraphicFramePr/>
          <p:nvPr/>
        </p:nvGraphicFramePr>
        <p:xfrm>
          <a:off x="393700" y="1865391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{1F77B2E0-E182-4769-B12F-EA603C3D7DD9}</a:tableStyleId>
              </a:tblPr>
              <a:tblGrid>
                <a:gridCol w="2065700"/>
                <a:gridCol w="1997475"/>
                <a:gridCol w="1997475"/>
                <a:gridCol w="1997475"/>
              </a:tblGrid>
              <a:tr h="455525"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Area urbana</a:t>
                      </a:r>
                      <a:b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</a:br>
                      <a: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RNTool</a:t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Edificio A</a:t>
                      </a:r>
                      <a:b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</a:br>
                      <a: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RBTool</a:t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Edificio B</a:t>
                      </a:r>
                      <a:b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</a:br>
                      <a: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RBTool</a:t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462150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 Scenario 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540" marR="0" rtl="0" algn="ctr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0,3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715" marR="1905" rtl="0" algn="ctr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0,4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715" marR="2540" rtl="0" algn="ctr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0,5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7675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 Scenario 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540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0,5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715" marR="1905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0,1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715" marR="254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0,2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6800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 Scenario 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540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0,17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715" marR="1905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0,5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715" marR="254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0,4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36" name="Google Shape;636;p3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/>
          </a:p>
        </p:txBody>
      </p:sp>
      <p:sp>
        <p:nvSpPr>
          <p:cNvPr id="637" name="Google Shape;637;p39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Ripetere il processo per gli scenari rimanenti. 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638" name="Google Shape;638;p39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39"/>
          <p:cNvSpPr/>
          <p:nvPr/>
        </p:nvSpPr>
        <p:spPr>
          <a:xfrm>
            <a:off x="53340" y="53340"/>
            <a:ext cx="9014460" cy="5013959"/>
          </a:xfrm>
          <a:prstGeom prst="flowChartProcess">
            <a:avLst/>
          </a:prstGeom>
          <a:noFill/>
          <a:ln cap="flat" cmpd="sng" w="571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40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645" name="Google Shape;645;p40"/>
          <p:cNvGraphicFramePr/>
          <p:nvPr/>
        </p:nvGraphicFramePr>
        <p:xfrm>
          <a:off x="388953" y="201223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{1F77B2E0-E182-4769-B12F-EA603C3D7DD9}</a:tableStyleId>
              </a:tblPr>
              <a:tblGrid>
                <a:gridCol w="1353525"/>
                <a:gridCol w="1308825"/>
              </a:tblGrid>
              <a:tr h="358500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Elemento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Peso</a:t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4002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Area urbana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540" marR="0" rtl="0" algn="ctr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90 %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6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Edificio A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540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7 %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680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Edificio B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540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3 %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46" name="Google Shape;646;p4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/>
          </a:p>
        </p:txBody>
      </p:sp>
      <p:sp>
        <p:nvSpPr>
          <p:cNvPr id="647" name="Google Shape;647;p40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Assegnazione del peso per ogni elemento (area urbana ed edifici).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Calcolo del punteggio ponderato per ogni scenario.</a:t>
            </a:r>
            <a:endParaRPr sz="1600">
              <a:solidFill>
                <a:schemeClr val="dk1"/>
              </a:solidFill>
            </a:endParaRPr>
          </a:p>
        </p:txBody>
      </p:sp>
      <p:graphicFrame>
        <p:nvGraphicFramePr>
          <p:cNvPr id="648" name="Google Shape;648;p40"/>
          <p:cNvGraphicFramePr/>
          <p:nvPr/>
        </p:nvGraphicFramePr>
        <p:xfrm>
          <a:off x="3175015" y="201223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{1F77B2E0-E182-4769-B12F-EA603C3D7DD9}</a:tableStyleId>
              </a:tblPr>
              <a:tblGrid>
                <a:gridCol w="1353525"/>
                <a:gridCol w="1308825"/>
                <a:gridCol w="1308825"/>
                <a:gridCol w="1308825"/>
              </a:tblGrid>
              <a:tr h="358500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Valutazione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Valutazione</a:t>
                      </a:r>
                      <a:br>
                        <a:rPr lang="it-IT" sz="10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</a:br>
                      <a:r>
                        <a:rPr lang="it-IT" sz="10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(Z)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1270" lvl="0" marL="107315" marR="10541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Peso (livello di priorità) (Y)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0" marR="9525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ponderato(Z x Y)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400250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RNTool - Area urbana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0,17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080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0,9 (90%)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889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0,153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650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RBTool - Edificio A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08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0,07 (7%)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889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0,035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6800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RBTool - Edificio B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080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0,03 (3%)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889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0,012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6800">
                <a:tc gridSpan="3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3 score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127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0,20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49" name="Google Shape;649;p40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40"/>
          <p:cNvSpPr/>
          <p:nvPr/>
        </p:nvSpPr>
        <p:spPr>
          <a:xfrm>
            <a:off x="53340" y="53340"/>
            <a:ext cx="9014460" cy="5013959"/>
          </a:xfrm>
          <a:prstGeom prst="flowChartProcess">
            <a:avLst/>
          </a:prstGeom>
          <a:noFill/>
          <a:ln cap="flat" cmpd="sng" w="571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4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/>
          </a:p>
        </p:txBody>
      </p:sp>
      <p:graphicFrame>
        <p:nvGraphicFramePr>
          <p:cNvPr id="657" name="Google Shape;657;p41"/>
          <p:cNvGraphicFramePr/>
          <p:nvPr/>
        </p:nvGraphicFramePr>
        <p:xfrm>
          <a:off x="390524" y="1684822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{1F77B2E0-E182-4769-B12F-EA603C3D7DD9}</a:tableStyleId>
              </a:tblPr>
              <a:tblGrid>
                <a:gridCol w="1892550"/>
                <a:gridCol w="1566575"/>
                <a:gridCol w="1574725"/>
                <a:gridCol w="1424150"/>
                <a:gridCol w="1704925"/>
              </a:tblGrid>
              <a:tr h="400575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scenario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Effetto sinergico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Limite temporale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Costo stimato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539775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Moderate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Mid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25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Low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Long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100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High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Short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58" name="Google Shape;658;p41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Applicazione dei parametri decisionali a ogni scenario (effetto sinergico, tempi e costi).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659" name="Google Shape;659;p41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4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/>
          </a:p>
        </p:txBody>
      </p:sp>
      <p:graphicFrame>
        <p:nvGraphicFramePr>
          <p:cNvPr id="666" name="Google Shape;666;p42"/>
          <p:cNvGraphicFramePr/>
          <p:nvPr/>
        </p:nvGraphicFramePr>
        <p:xfrm>
          <a:off x="352250" y="1849922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{1F77B2E0-E182-4769-B12F-EA603C3D7DD9}</a:tableStyleId>
              </a:tblPr>
              <a:tblGrid>
                <a:gridCol w="1904375"/>
                <a:gridCol w="1576350"/>
                <a:gridCol w="1584550"/>
                <a:gridCol w="1433050"/>
                <a:gridCol w="1715575"/>
              </a:tblGrid>
              <a:tr h="382725">
                <a:tc gridSpan="5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Piogge intense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</a:tr>
              <a:tr h="382725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Valore complessivo del rischio/performance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Costo stimato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Fattore di costo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di efficienza di adattamento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5352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0,34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5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0,48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37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1,0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b="1" i="0"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67" name="Google Shape;667;p42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</a:t>
            </a:r>
            <a:endParaRPr sz="1600"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>
                <a:solidFill>
                  <a:schemeClr val="dk1"/>
                </a:solidFill>
              </a:rPr>
              <a:t>Calcolo del punteggio di valutazione/efficienza per ogni scenario.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Formula: </a:t>
            </a:r>
            <a:r>
              <a:rPr b="1" lang="it-IT" sz="1600"/>
              <a:t>Punteggio di efficienza = Valore del rischio × fattore di costo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668" name="Google Shape;668;p42"/>
          <p:cNvSpPr txBox="1"/>
          <p:nvPr/>
        </p:nvSpPr>
        <p:spPr>
          <a:xfrm>
            <a:off x="117476" y="4352999"/>
            <a:ext cx="4565842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Punteggio di efficienza inferiore= migliore</a:t>
            </a:r>
            <a:endParaRPr/>
          </a:p>
        </p:txBody>
      </p:sp>
      <p:grpSp>
        <p:nvGrpSpPr>
          <p:cNvPr id="669" name="Google Shape;669;p42"/>
          <p:cNvGrpSpPr/>
          <p:nvPr/>
        </p:nvGrpSpPr>
        <p:grpSpPr>
          <a:xfrm>
            <a:off x="7518089" y="3803650"/>
            <a:ext cx="708335" cy="449260"/>
            <a:chOff x="7518089" y="3803650"/>
            <a:chExt cx="708335" cy="449260"/>
          </a:xfrm>
        </p:grpSpPr>
        <p:sp>
          <p:nvSpPr>
            <p:cNvPr id="670" name="Google Shape;670;p42"/>
            <p:cNvSpPr txBox="1"/>
            <p:nvPr/>
          </p:nvSpPr>
          <p:spPr>
            <a:xfrm>
              <a:off x="7527614" y="3991300"/>
              <a:ext cx="69881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t-IT" sz="11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BEST</a:t>
              </a:r>
              <a:endParaRPr/>
            </a:p>
          </p:txBody>
        </p:sp>
        <p:sp>
          <p:nvSpPr>
            <p:cNvPr id="671" name="Google Shape;671;p42"/>
            <p:cNvSpPr/>
            <p:nvPr/>
          </p:nvSpPr>
          <p:spPr>
            <a:xfrm>
              <a:off x="7518089" y="3803650"/>
              <a:ext cx="495611" cy="425450"/>
            </a:xfrm>
            <a:prstGeom prst="rect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2" name="Google Shape;672;p42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4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/>
          </a:p>
        </p:txBody>
      </p:sp>
      <p:sp>
        <p:nvSpPr>
          <p:cNvPr id="679" name="Google Shape;679;p43"/>
          <p:cNvSpPr txBox="1"/>
          <p:nvPr/>
        </p:nvSpPr>
        <p:spPr>
          <a:xfrm>
            <a:off x="142876" y="868363"/>
            <a:ext cx="786671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 due scenari mostrano prestazioni RBTool simili, quali altri fattori guiderebbero la tua decisione?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0" name="Google Shape;680;p43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44"/>
          <p:cNvSpPr txBox="1"/>
          <p:nvPr/>
        </p:nvSpPr>
        <p:spPr>
          <a:xfrm>
            <a:off x="290513" y="358702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7: Concetto di adattamento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7" name="Google Shape;687;p44"/>
          <p:cNvSpPr txBox="1"/>
          <p:nvPr>
            <p:ph idx="1" type="body"/>
          </p:nvPr>
        </p:nvSpPr>
        <p:spPr>
          <a:xfrm>
            <a:off x="142875" y="904734"/>
            <a:ext cx="8710611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Fornire un concetto di adattamento dettagliato e cronologicamente sequenziato che definisca gli interventi, stabilendo una solida base per un'efficace pianificazione dell'adattamento climatico.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688" name="Google Shape;688;p44"/>
          <p:cNvSpPr/>
          <p:nvPr/>
        </p:nvSpPr>
        <p:spPr>
          <a:xfrm>
            <a:off x="315867" y="1772720"/>
            <a:ext cx="8335151" cy="2665412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44"/>
          <p:cNvSpPr txBox="1"/>
          <p:nvPr/>
        </p:nvSpPr>
        <p:spPr>
          <a:xfrm>
            <a:off x="365124" y="2005742"/>
            <a:ext cx="8086150" cy="26654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Identificare e descrivere gli interventi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lo scenario selezionato.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Organizzare gli interventi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 base alle problematiche a livello di edificio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Delineare le informazioni chiave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necessarie per ogni intervento (dettagliato nella diapositiva successiva)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Sequenziare gli interventi in ordine cronologico.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Dare priorità agli interventi per un adattamento efficace ed efficiente.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Creare una solida base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futuri progetti di pianificazione e adattamento integrati.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0" name="Google Shape;690;p44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45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7" name="Google Shape;697;p45"/>
          <p:cNvSpPr txBox="1"/>
          <p:nvPr/>
        </p:nvSpPr>
        <p:spPr>
          <a:xfrm>
            <a:off x="142874" y="938213"/>
            <a:ext cx="8639176" cy="3293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Informazioni chiave da specificare per ogni intervento:</a:t>
            </a:r>
            <a:endParaRPr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8" name="Google Shape;698;p45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7: Concetto di adattamento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99" name="Google Shape;69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96995" y="1538715"/>
            <a:ext cx="1956875" cy="1868150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45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45"/>
          <p:cNvSpPr/>
          <p:nvPr/>
        </p:nvSpPr>
        <p:spPr>
          <a:xfrm>
            <a:off x="53340" y="53340"/>
            <a:ext cx="9014460" cy="5013959"/>
          </a:xfrm>
          <a:prstGeom prst="flowChartProcess">
            <a:avLst/>
          </a:prstGeom>
          <a:noFill/>
          <a:ln cap="flat" cmpd="sng" w="571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02" name="Google Shape;702;p45"/>
          <p:cNvGraphicFramePr/>
          <p:nvPr/>
        </p:nvGraphicFramePr>
        <p:xfrm>
          <a:off x="413557" y="1432348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{1F77B2E0-E182-4769-B12F-EA603C3D7DD9}</a:tableStyleId>
              </a:tblPr>
              <a:tblGrid>
                <a:gridCol w="2478225"/>
                <a:gridCol w="3528650"/>
              </a:tblGrid>
              <a:tr h="267050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Informazioni chiave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Descrizione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618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Descrizione e risultati attesi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Spiegare in cosa consiste l'intervento e quali risultati o miglioramenti ci si prefigge di ottenere.</a:t>
                      </a:r>
                      <a:endParaRPr sz="10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970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Attività e opere necessarie per l'attuazione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Specificare le azioni, le opere o le misure concrete necessarie per realizzare l'intervento.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7325"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Tempistica di implementazione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Fornire la durata prevista e le tappe fondamentali per il completamento dell'intervento.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1925"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Bilancio di previsione e schema finanziario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Stimare i costi e indicare le modalità di finanziamento dell'intervento (ad esempio, fonti di finanziamento, condivisione dei costi).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7325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Attori responsabili e partenariato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Identificare gli individui, i team o le organizzazioni responsabili dell'implementazione e gli eventuali collaboratori.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8925"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Stakeholder di riferimento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Elencare le parti interessate che dovrebbero essere consultate o informate durante l'intervento.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5525"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Collegamenti con strategie esistenti o pianificate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Mostrare in che modo l'intervento si allinea, integra o supporta politiche, piani o programmi più ampi.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46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7: Concetto di adattamento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9" name="Google Shape;709;p46"/>
          <p:cNvSpPr txBox="1"/>
          <p:nvPr/>
        </p:nvSpPr>
        <p:spPr>
          <a:xfrm>
            <a:off x="142876" y="868363"/>
            <a:ext cx="5778652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Come metteresti in sequenza gli interventi sia a scala edilizia che urbana in un processo di adattamento per garantire efficienza, fattibilità e integrazione con la più ampia pianificazione urbana?</a:t>
            </a:r>
            <a:endParaRPr/>
          </a:p>
        </p:txBody>
      </p:sp>
      <p:sp>
        <p:nvSpPr>
          <p:cNvPr id="710" name="Google Shape;710;p4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11" name="Google Shape;711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96995" y="1538715"/>
            <a:ext cx="1956875" cy="186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47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8: Implementazione e monitoraggio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8" name="Google Shape;718;p47"/>
          <p:cNvSpPr/>
          <p:nvPr/>
        </p:nvSpPr>
        <p:spPr>
          <a:xfrm>
            <a:off x="323849" y="1865390"/>
            <a:ext cx="6961285" cy="2974103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47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Garantire un'attuazione efficace e adattiva delle misure di adattamento ai cambiamenti climatici a livello di edificio e di quartiere attraverso il monitoraggio continuo, il coinvolgimento delle parti interessate e il feedback iterativo.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720" name="Google Shape;720;p47"/>
          <p:cNvSpPr txBox="1"/>
          <p:nvPr/>
        </p:nvSpPr>
        <p:spPr>
          <a:xfrm>
            <a:off x="365124" y="1996423"/>
            <a:ext cx="6793058" cy="2877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Stabilire un sistema specifico per il progetto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monitorare i progressi e le prestazioni durante l'implementazione e l'uso.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Sviluppare indicatori misurabili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specifici per il progetto e soluzioni di adattamento; tracciarli tramite la piattaforma SuPeRBE.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Raccogliere e analizzare i dati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valutare le prestazioni rispetto agli obiettivi del progetto, agli sviluppi locali e alle politiche regionali.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Coinvolgere gli stakeholder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nel processo decisionale utilizzando l'analisi descrittiva.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Ricalibrare le azioni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sulla base dei risultati del monitoraggio e dei feedback degli stakeholder per garantire il miglioramento continuo e la sostenibilità a lungo termine.</a:t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background with a black square&#10;&#10;AI-generated content may be incorrect." id="721" name="Google Shape;721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8996" y="2368838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4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48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8: Implementazione e monitoraggio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background with a black square&#10;&#10;AI-generated content may be incorrect." id="729" name="Google Shape;72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7971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48"/>
          <p:cNvSpPr txBox="1"/>
          <p:nvPr/>
        </p:nvSpPr>
        <p:spPr>
          <a:xfrm>
            <a:off x="142874" y="938213"/>
            <a:ext cx="645341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Processo iterativo e considerazioni chiave:</a:t>
            </a:r>
            <a:endParaRPr/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Un processo iterativo consiste in un ciclo continuo di 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implementazione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monitoraggio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valutazione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ricalibrazione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garantendo che il progetto si adatti ai nuovi dati, al feedback degli stakeholder e alle mutevoli condizioni.</a:t>
            </a:r>
            <a:endParaRPr/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Questo approccio garantisce adattabilità, trasparenza e allineamento con gli obiettivi di adattamento climatico.</a:t>
            </a:r>
            <a:endParaRPr/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 principali aree di interesse sono:</a:t>
            </a:r>
            <a:endParaRPr/>
          </a:p>
          <a:p>
            <a:pPr indent="-2857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Conseguenze del rischio e mitigazione,</a:t>
            </a:r>
            <a:endParaRPr/>
          </a:p>
          <a:p>
            <a:pPr indent="-2857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Esigenze e ruoli degli stakeholder,</a:t>
            </a:r>
            <a:endParaRPr/>
          </a:p>
          <a:p>
            <a:pPr indent="-2857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Tempi e responsabilità.</a:t>
            </a:r>
            <a:endParaRPr/>
          </a:p>
        </p:txBody>
      </p:sp>
      <p:sp>
        <p:nvSpPr>
          <p:cNvPr id="731" name="Google Shape;731;p4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49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8: Implementazione e monitoraggio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background with a black square&#10;&#10;AI-generated content may be incorrect." id="738" name="Google Shape;738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7971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49"/>
          <p:cNvSpPr txBox="1"/>
          <p:nvPr/>
        </p:nvSpPr>
        <p:spPr>
          <a:xfrm>
            <a:off x="142876" y="868363"/>
            <a:ext cx="622354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Quali indicatori di performance monitorereste per verificare se le misure di adattamento degli edifici e dei quartieri funzionano come previsto?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0" name="Google Shape;740;p49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5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framework SuPeRBE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7" name="Google Shape;747;p50"/>
          <p:cNvSpPr txBox="1"/>
          <p:nvPr>
            <p:ph idx="1" type="body"/>
          </p:nvPr>
        </p:nvSpPr>
        <p:spPr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/>
              <a:t>Processo iterativo: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748" name="Google Shape;748;p50"/>
          <p:cNvSpPr/>
          <p:nvPr/>
        </p:nvSpPr>
        <p:spPr>
          <a:xfrm rot="10800000">
            <a:off x="621021" y="3871439"/>
            <a:ext cx="8078479" cy="21212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749A2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9" name="Google Shape;74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890" y="1269460"/>
            <a:ext cx="4349461" cy="2486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50"/>
          <p:cNvPicPr preferRelativeResize="0"/>
          <p:nvPr/>
        </p:nvPicPr>
        <p:blipFill rotWithShape="1">
          <a:blip r:embed="rId4">
            <a:alphaModFix/>
          </a:blip>
          <a:srcRect b="0" l="2862" r="0" t="0"/>
          <a:stretch/>
        </p:blipFill>
        <p:spPr>
          <a:xfrm>
            <a:off x="4416424" y="1293351"/>
            <a:ext cx="4666751" cy="2299594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50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2025-03-18T17:43:02Z</dcterms:created>
  <dc:creator>Claudio Capitanio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0x0101002A5BEFD945B94F468B40E6DBDC85F5C8</vt:lpwstr>
  </property>
  <property fmtid="{D5CDD505-2E9C-101B-9397-08002B2CF9AE}" pid="3" name="MediaServiceImageTags">
    <vt:lpwstr/>
  </property>
</Properties>
</file>