
<file path=[Content_Types].xml><?xml version="1.0" encoding="utf-8"?>
<Types xmlns="http://schemas.openxmlformats.org/package/2006/content-types">
  <Default Extension="svg" ContentType="image/svg+xml"/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5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1.xml" ContentType="application/vnd.openxmlformats-officedocument.presentationml.notes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notesSlides/notesSlide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Slides/notesSlide28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15.xml" ContentType="application/vnd.openxmlformats-officedocument.presentationml.slide+xml"/>
  <Override PartName="/ppt/slides/slide29.xml" ContentType="application/vnd.openxmlformats-officedocument.presentationml.slide+xml"/>
  <Override PartName="/ppt/slides/slide7.xml" ContentType="application/vnd.openxmlformats-officedocument.presentationml.slide+xml"/>
  <Override PartName="/ppt/slides/slide4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quickStyle1.xml" ContentType="application/vnd.openxmlformats-officedocument.drawingml.diagramQuickStyle+xml"/>
  <Override PartName="/ppt/slides/slide35.xml" ContentType="application/vnd.openxmlformats-officedocument.presentationml.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4.xml" ContentType="application/vnd.openxmlformats-officedocument.presentationml.slideLayout+xml"/>
  <Override PartName="/ppt/diagrams/colors2.xml" ContentType="application/vnd.openxmlformats-officedocument.drawingml.diagramColors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32.xml" ContentType="application/vnd.openxmlformats-officedocument.presentationml.slide+xml"/>
  <Override PartName="/ppt/notesSlides/notesSlide40.xml" ContentType="application/vnd.openxmlformats-officedocument.presentationml.notesSlide+xml"/>
  <Override PartName="/ppt/diagrams/drawing1.xml" ContentType="application/vnd.openxmlformats-officedocument.drawingml.diagramDrawing+xml"/>
  <Override PartName="/ppt/notesSlides/notesSlide13.xml" ContentType="application/vnd.openxmlformats-officedocument.presentationml.notesSlide+xml"/>
  <Override PartName="/ppt/diagrams/layout2.xml" ContentType="application/vnd.openxmlformats-officedocument.drawingml.diagramLayout+xml"/>
  <Override PartName="/ppt/slides/slide2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22.xml" ContentType="application/vnd.openxmlformats-officedocument.presentationml.slide+xml"/>
  <Override PartName="/customXml/itemProps2.xml" ContentType="application/vnd.openxmlformats-officedocument.customXmlProperties+xml"/>
  <Override PartName="/ppt/slides/slide12.xml" ContentType="application/vnd.openxmlformats-officedocument.presentationml.slide+xml"/>
  <Override PartName="/ppt/notesSlides/notesSlide21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ppt/diagrams/layout1.xml" ContentType="application/vnd.openxmlformats-officedocument.drawingml.diagramLayout+xml"/>
  <Override PartName="/ppt/slides/slide48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39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s/slide8.xml" ContentType="application/vnd.openxmlformats-officedocument.presentationml.slide+xml"/>
  <Override PartName="/ppt/notesSlides/notesSlide43.xml" ContentType="application/vnd.openxmlformats-officedocument.presentationml.notesSlide+xml"/>
  <Override PartName="/ppt/diagrams/quickStyle2.xml" ContentType="application/vnd.openxmlformats-officedocument.drawingml.diagramQuickStyle+xml"/>
  <Override PartName="/ppt/notesSlides/notesSlide37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Slides/notesSlide4.xml" ContentType="application/vnd.openxmlformats-officedocument.presentationml.notesSlide+xml"/>
  <Override PartName="/docProps/app.xml" ContentType="application/vnd.openxmlformats-officedocument.extended-properties+xml"/>
  <Override PartName="/ppt/slides/slide3.xml" ContentType="application/vnd.openxmlformats-officedocument.presentationml.slide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slides/slide30.xml" ContentType="application/vnd.openxmlformats-officedocument.presentationml.slide+xml"/>
  <Override PartName="/ppt/theme/theme2.xml" ContentType="application/vnd.openxmlformats-officedocument.theme+xml"/>
  <Override PartName="/ppt/notesSlides/notesSlide15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2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11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diagrams/data2.xml" ContentType="application/vnd.openxmlformats-officedocument.drawingml.diagramData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47.xml" ContentType="application/vnd.openxmlformats-officedocument.presentationml.slide+xml"/>
  <Override PartName="/ppt/slides/slide20.xml" ContentType="application/vnd.openxmlformats-officedocument.presentationml.slide+xml"/>
  <Override PartName="/ppt/slides/slide28.xml" ContentType="application/vnd.openxmlformats-officedocument.presentationml.slide+xml"/>
  <Override PartName="/ppt/notesSlides/notesSlide27.xml" ContentType="application/vnd.openxmlformats-officedocument.presentationml.notesSlide+xml"/>
  <Override PartName="/ppt/presProps.xml" ContentType="application/vnd.openxmlformats-officedocument.presentationml.presProps+xml"/>
  <Override PartName="/ppt/slides/slide21.xml" ContentType="application/vnd.openxmlformats-officedocument.presentationml.slide+xml"/>
  <Override PartName="/ppt/slides/slide4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23.xml" ContentType="application/vnd.openxmlformats-officedocument.presentationml.slide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1.xml" ContentType="application/vnd.openxmlformats-officedocument.presentationml.slide+xml"/>
  <Override PartName="/ppt/slides/slide33.xml" ContentType="application/vnd.openxmlformats-officedocument.presentationml.slide+xml"/>
  <Override PartName="/ppt/slides/slide24.xml" ContentType="application/vnd.openxmlformats-officedocument.presentationml.slide+xml"/>
  <Override PartName="/ppt/slides/slide40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34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entation.xml" ContentType="application/vnd.openxmlformats-officedocument.presentationml.presentation.main+xml"/>
  <Override PartName="/ppt/slides/slide42.xml" ContentType="application/vnd.openxmlformats-officedocument.presentationml.slide+xml"/>
  <Override PartName="/ppt/slides/slide44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50.xml" ContentType="application/vnd.openxmlformats-officedocument.presentationml.slide+xml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2.xml" ContentType="application/vnd.openxmlformats-officedocument.drawingml.diagramDrawing+xml"/>
  <Override PartName="/ppt/notesSlides/notesSlide5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 showSpecialPlsOnTitleSld="0" strictFirstAndLastChars="0">
  <p:sldMasterIdLst>
    <p:sldMasterId id="2147483648" r:id="rId4"/>
  </p:sldMasterIdLst>
  <p:notesMasterIdLst>
    <p:notesMasterId r:id="rId57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</p:sldIdLst>
  <p:sldSz cx="9144000" cy="5143500" type="screen16x9"/>
  <p:notesSz cx="6858000" cy="9144000"/>
  <p:custDataLst>
    <p:custData r:id="rId1"/>
    <p:custData r:id="rId2"/>
    <p:custData r:id="rId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9" d="100"/>
          <a:sy n="69" d="100"/>
        </p:scale>
        <p:origin x="1200" y="272"/>
      </p:cViewPr>
      <p:guideLst>
        <p:guide pos="5480"/>
        <p:guide pos="2880"/>
        <p:guide pos="363"/>
        <p:guide pos="3220"/>
        <p:guide pos="90"/>
        <p:guide pos="162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notesMaster" Target="notesMasters/notesMaster1.xml"/><Relationship Id="rId58" Type="http://schemas.openxmlformats.org/officeDocument/2006/relationships/presProps" Target="presProps.xml" /><Relationship Id="rId59" Type="http://schemas.openxmlformats.org/officeDocument/2006/relationships/tableStyles" Target="tableStyles.xml" /><Relationship Id="rId60" Type="http://schemas.openxmlformats.org/officeDocument/2006/relationships/viewProps" Target="viewProps.xml" /></Relationships>
</file>

<file path=ppt/diagrams/_rels/data1.xml.rels><?xml version="1.0" encoding="UTF-8" standalone="yes"?><Relationships xmlns="http://schemas.openxmlformats.org/package/2006/relationships"></Relationships>
</file>

<file path=ppt/diagrams/_rels/data2.xml.rels><?xml version="1.0" encoding="UTF-8" standalone="yes"?><Relationships xmlns="http://schemas.openxmlformats.org/package/2006/relationships"></Relationships>
</file>

<file path=ppt/diagrams/_rels/drawing1.xml.rels><?xml version="1.0" encoding="UTF-8" standalone="yes"?><Relationships xmlns="http://schemas.openxmlformats.org/package/2006/relationships"></Relationships>
</file>

<file path=ppt/diagrams/_rels/drawing2.xml.rels><?xml version="1.0" encoding="UTF-8" standalone="yes"?><Relationships xmlns="http://schemas.openxmlformats.org/package/2006/relationships"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hueDir="cw" meth="cycle">
      <a:schemeClr val="accent4">
        <a:alpha val="8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1">
    <dgm:fillClrLst hueDir="cw" meth="span">
      <a:schemeClr val="accent4">
        <a:alpha val="90000"/>
      </a:schemeClr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lignNode1">
    <dgm:fillClrLst hueDir="cw" meth="span">
      <a:schemeClr val="accent4">
        <a:alpha val="90000"/>
      </a:schemeClr>
      <a:schemeClr val="accent4">
        <a:alpha val="5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lnNode1">
    <dgm:fillClrLst hueDir="cw" meth="span">
      <a:schemeClr val="accent4">
        <a:shade val="90000"/>
      </a:schemeClr>
      <a:schemeClr val="accent4">
        <a:alpha val="50000"/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vennNode1">
    <dgm:fillClrLst hueDir="cw" meth="span">
      <a:schemeClr val="accent4">
        <a:shade val="80000"/>
        <a:alpha val="50000"/>
      </a:schemeClr>
      <a:schemeClr val="accent4">
        <a:alpha val="8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2">
    <dgm:fillClrLst hueDir="cw" meth="span">
      <a:schemeClr val="accent4">
        <a:alpha val="7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3">
    <dgm:fillClrLst hueDir="cw" meth="span"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4">
    <dgm:fillClrLst hueDir="cw" meth="span">
      <a:schemeClr val="accent4">
        <a:alpha val="3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fgImgPlace1">
    <dgm:fillClrLst hueDir="cw" meth="span">
      <a:schemeClr val="accent4">
        <a:tint val="50000"/>
        <a:alpha val="90000"/>
      </a:schemeClr>
      <a:schemeClr val="accent4">
        <a:tint val="20000"/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alignImgPlace1">
    <dgm:fillClrLst hueDir="cw" meth="span">
      <a:schemeClr val="accent4">
        <a:tint val="50000"/>
      </a:schemeClr>
      <a:schemeClr val="accent4">
        <a:tint val="2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bgImgPlace1">
    <dgm:fillClrLst hueDir="cw" meth="span">
      <a:schemeClr val="accent4">
        <a:tint val="50000"/>
      </a:schemeClr>
      <a:schemeClr val="accent4">
        <a:tint val="2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fg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bg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sibTrans1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callout">
    <dgm:fillClrLst hueDir="cw" meth="repeat">
      <a:schemeClr val="accent4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asst0">
    <dgm:fillClrLst hueDir="cw" meth="repeat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1">
    <dgm:fillClrLst hueDir="cw" meth="repeat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2">
    <dgm:fillClrLst hueDir="cw" meth="span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3">
    <dgm:fillClrLst hueDir="cw" meth="span">
      <a:schemeClr val="accent4">
        <a:alpha val="7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4">
    <dgm:fillClrLst hueDir="cw" meth="span"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parChTrans2D1">
    <dgm:fillClrLst hueDir="cw" meth="repeat">
      <a:schemeClr val="accent4">
        <a:shade val="8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2">
    <dgm:fillClrLst hueDir="cw" meth="repeat">
      <a:schemeClr val="accent4">
        <a:tint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3">
    <dgm:fillClrLst hueDir="cw" meth="repeat">
      <a:schemeClr val="accent4">
        <a:tint val="7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4">
    <dgm:fillClrLst hueDir="cw" meth="repeat">
      <a:schemeClr val="accent4">
        <a:tint val="5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parChTrans1D1">
    <dgm:fillClrLst hueDir="cw" meth="repeat">
      <a:schemeClr val="accent4">
        <a:shade val="8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2">
    <dgm:fillClrLst hueDir="cw" meth="repeat">
      <a:schemeClr val="accent4">
        <a:tint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3">
    <dgm:fillClrLst hueDir="cw" meth="repeat">
      <a:schemeClr val="accent4">
        <a:tint val="7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4">
    <dgm:fillClrLst hueDir="cw" meth="repeat">
      <a:schemeClr val="accent4">
        <a:tint val="5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f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conF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trAlignAcc1">
    <dgm:fillClrLst hueDir="cw" meth="repeat">
      <a:schemeClr val="lt1">
        <a:alpha val="4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FgAcc1">
    <dgm:fillClrLst hueDir="cw" meth="repeat">
      <a:schemeClr val="lt1"/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AlignAcc1">
    <dgm:fillClrLst hueDir="cw" meth="repeat">
      <a:schemeClr val="lt1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BgAcc1">
    <dgm:fillClrLst hueDir="cw" meth="repeat">
      <a:schemeClr val="lt1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FollowNode1">
    <dgm:fillClrLst hueDir="cw" meth="span">
      <a:schemeClr val="accent4">
        <a:alpha val="90000"/>
        <a:tint val="40000"/>
      </a:schemeClr>
      <a:schemeClr val="accent4">
        <a:alpha val="50000"/>
        <a:tint val="40000"/>
      </a:schemeClr>
    </dgm:fillClrLst>
    <dgm:linClrLst hueDir="cw" meth="repeat">
      <a:schemeClr val="accent4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FollowNode1">
    <dgm:fillClrLst hueDir="cw" meth="repeat">
      <a:schemeClr val="accent4">
        <a:alpha val="90000"/>
        <a:tint val="40000"/>
      </a:schemeClr>
    </dgm:fillClrLst>
    <dgm:linClrLst hueDir="cw" meth="repeat">
      <a:schemeClr val="accent4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FollowNode1">
    <dgm:fillClrLst hueDir="cw" meth="repeat">
      <a:schemeClr val="accent4">
        <a:alpha val="90000"/>
        <a:tint val="4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0">
    <dgm:fillClrLst hueDir="cw" meth="repeat">
      <a:schemeClr val="lt1">
        <a:alpha val="9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2">
    <dgm:fillClrLst hueDir="cw" meth="repeat">
      <a:schemeClr val="lt1">
        <a:alpha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3">
    <dgm:fillClrLst hueDir="cw" meth="repeat">
      <a:schemeClr val="lt1">
        <a:alpha val="9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4">
    <dgm:fillClrLst hueDir="cw" meth="repeat">
      <a:schemeClr val="lt1">
        <a:alpha val="9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Shp">
    <dgm:fillClrLst hueDir="cw" meth="repeat">
      <a:schemeClr val="accent4">
        <a:tint val="40000"/>
      </a:schemeClr>
    </dgm:fillClrLst>
    <dgm:linClrLst hueDir="cw" meth="repeat">
      <a:schemeClr val="dk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dkBgShp">
    <dgm:fillClrLst hueDir="cw" meth="repeat">
      <a:schemeClr val="accent4">
        <a:shade val="90000"/>
      </a:schemeClr>
    </dgm:fillClrLst>
    <dgm:linClrLst hueDir="cw" meth="repeat">
      <a:schemeClr val="dk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trBgShp">
    <dgm:fillClrLst hueDir="cw" meth="repeat">
      <a:schemeClr val="accent4">
        <a:tint val="50000"/>
        <a:alpha val="40000"/>
      </a:schemeClr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fgShp">
    <dgm:fillClrLst hueDir="cw" meth="repeat">
      <a:schemeClr val="accent4">
        <a:tint val="4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revTx">
    <dgm:fillClrLst hueDir="cw" meth="repeat">
      <a:schemeClr val="lt1">
        <a:alpha val="0"/>
      </a:schemeClr>
    </dgm:fillClrLst>
    <dgm:linClrLst hueDir="cw" meth="repeat">
      <a:schemeClr val="dk1">
        <a:alpha val="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hueDir="cw" meth="cycle">
      <a:schemeClr val="accent4">
        <a:alpha val="8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1">
    <dgm:fillClrLst hueDir="cw" meth="span">
      <a:schemeClr val="accent4">
        <a:alpha val="90000"/>
      </a:schemeClr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lignNode1">
    <dgm:fillClrLst hueDir="cw" meth="span">
      <a:schemeClr val="accent4">
        <a:alpha val="90000"/>
      </a:schemeClr>
      <a:schemeClr val="accent4">
        <a:alpha val="5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lnNode1">
    <dgm:fillClrLst hueDir="cw" meth="span">
      <a:schemeClr val="accent4">
        <a:shade val="90000"/>
      </a:schemeClr>
      <a:schemeClr val="accent4">
        <a:alpha val="50000"/>
        <a:tint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vennNode1">
    <dgm:fillClrLst hueDir="cw" meth="span">
      <a:schemeClr val="accent4">
        <a:shade val="80000"/>
        <a:alpha val="50000"/>
      </a:schemeClr>
      <a:schemeClr val="accent4">
        <a:alpha val="8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2">
    <dgm:fillClrLst hueDir="cw" meth="span">
      <a:schemeClr val="accent4">
        <a:alpha val="7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3">
    <dgm:fillClrLst hueDir="cw" meth="span"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node4">
    <dgm:fillClrLst hueDir="cw" meth="span">
      <a:schemeClr val="accent4">
        <a:alpha val="3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fgImgPlace1">
    <dgm:fillClrLst hueDir="cw" meth="span">
      <a:schemeClr val="accent4">
        <a:tint val="50000"/>
        <a:alpha val="90000"/>
      </a:schemeClr>
      <a:schemeClr val="accent4">
        <a:tint val="20000"/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alignImgPlace1">
    <dgm:fillClrLst hueDir="cw" meth="span">
      <a:schemeClr val="accent4">
        <a:tint val="50000"/>
      </a:schemeClr>
      <a:schemeClr val="accent4">
        <a:tint val="2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bgImgPlace1">
    <dgm:fillClrLst hueDir="cw" meth="span">
      <a:schemeClr val="accent4">
        <a:tint val="50000"/>
      </a:schemeClr>
      <a:schemeClr val="accent4">
        <a:tint val="2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fg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bgSibTrans2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sibTrans1D1">
    <dgm:fillClrLst hueDir="cw" meth="span">
      <a:schemeClr val="accent4">
        <a:shade val="90000"/>
      </a:schemeClr>
      <a:schemeClr val="accent4">
        <a:tint val="50000"/>
      </a:schemeClr>
    </dgm:fillClrLst>
    <dgm:linClrLst hueDir="cw" meth="span">
      <a:schemeClr val="accent4">
        <a:shade val="90000"/>
      </a:schemeClr>
      <a:schemeClr val="accent4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callout">
    <dgm:fillClrLst hueDir="cw" meth="repeat">
      <a:schemeClr val="accent4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asst0">
    <dgm:fillClrLst hueDir="cw" meth="repeat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1">
    <dgm:fillClrLst hueDir="cw" meth="repeat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2">
    <dgm:fillClrLst hueDir="cw" meth="span">
      <a:schemeClr val="accent4">
        <a:alpha val="9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3">
    <dgm:fillClrLst hueDir="cw" meth="span">
      <a:schemeClr val="accent4">
        <a:alpha val="7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asst4">
    <dgm:fillClrLst hueDir="cw" meth="span">
      <a:schemeClr val="accent4">
        <a:alpha val="5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span"/>
    <dgm:txEffectClrLst hueDir="cw" meth="span"/>
  </dgm:styleLbl>
  <dgm:styleLbl name="parChTrans2D1">
    <dgm:fillClrLst hueDir="cw" meth="repeat">
      <a:schemeClr val="accent4">
        <a:shade val="8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2">
    <dgm:fillClrLst hueDir="cw" meth="repeat">
      <a:schemeClr val="accent4">
        <a:tint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3">
    <dgm:fillClrLst hueDir="cw" meth="repeat">
      <a:schemeClr val="accent4">
        <a:tint val="7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span"/>
    <dgm:txEffectClrLst hueDir="cw" meth="span"/>
  </dgm:styleLbl>
  <dgm:styleLbl name="parChTrans2D4">
    <dgm:fillClrLst hueDir="cw" meth="repeat">
      <a:schemeClr val="accent4">
        <a:tint val="5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parChTrans1D1">
    <dgm:fillClrLst hueDir="cw" meth="repeat">
      <a:schemeClr val="accent4">
        <a:shade val="8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2">
    <dgm:fillClrLst hueDir="cw" meth="repeat">
      <a:schemeClr val="accent4">
        <a:tint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3">
    <dgm:fillClrLst hueDir="cw" meth="repeat">
      <a:schemeClr val="accent4">
        <a:tint val="7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parChTrans1D4">
    <dgm:fillClrLst hueDir="cw" meth="repeat">
      <a:schemeClr val="accent4">
        <a:tint val="5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  <dgm:styleLbl name="f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conF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trAlignAcc1">
    <dgm:fillClrLst hueDir="cw" meth="repeat">
      <a:schemeClr val="lt1">
        <a:alpha val="4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1">
    <dgm:fillClrLst hueDir="cw" meth="repeat">
      <a:schemeClr val="lt1">
        <a:alpha val="90000"/>
      </a:schemeClr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FgAcc1">
    <dgm:fillClrLst hueDir="cw" meth="repeat">
      <a:schemeClr val="lt1"/>
    </dgm:fillClrLst>
    <dgm:linClrLst hueDir="cw" meth="span">
      <a:schemeClr val="accent4">
        <a:alpha val="90000"/>
      </a:schemeClr>
      <a:schemeClr val="accent4">
        <a:alpha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AlignAcc1">
    <dgm:fillClrLst hueDir="cw" meth="repeat">
      <a:schemeClr val="lt1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solidBgAcc1">
    <dgm:fillClrLst hueDir="cw" meth="repeat">
      <a:schemeClr val="lt1"/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FollowNode1">
    <dgm:fillClrLst hueDir="cw" meth="span">
      <a:schemeClr val="accent4">
        <a:alpha val="90000"/>
        <a:tint val="40000"/>
      </a:schemeClr>
      <a:schemeClr val="accent4">
        <a:alpha val="50000"/>
        <a:tint val="40000"/>
      </a:schemeClr>
    </dgm:fillClrLst>
    <dgm:linClrLst hueDir="cw" meth="repeat">
      <a:schemeClr val="accent4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alignAccFollowNode1">
    <dgm:fillClrLst hueDir="cw" meth="repeat">
      <a:schemeClr val="accent4">
        <a:alpha val="90000"/>
        <a:tint val="40000"/>
      </a:schemeClr>
    </dgm:fillClrLst>
    <dgm:linClrLst hueDir="cw" meth="repeat">
      <a:schemeClr val="accent4">
        <a:alpha val="90000"/>
        <a:tint val="4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AccFollowNode1">
    <dgm:fillClrLst hueDir="cw" meth="repeat">
      <a:schemeClr val="accent4">
        <a:alpha val="90000"/>
        <a:tint val="4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0">
    <dgm:fillClrLst hueDir="cw" meth="repeat">
      <a:schemeClr val="lt1">
        <a:alpha val="90000"/>
      </a:schemeClr>
    </dgm:fillClrLst>
    <dgm:linClrLst hueDir="cw" meth="repeat">
      <a:schemeClr val="accent4">
        <a:shade val="8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2">
    <dgm:fillClrLst hueDir="cw" meth="repeat">
      <a:schemeClr val="lt1">
        <a:alpha val="90000"/>
      </a:schemeClr>
    </dgm:fillClrLst>
    <dgm:linClrLst hueDir="cw" meth="repeat">
      <a:schemeClr val="accent4">
        <a:tint val="9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3">
    <dgm:fillClrLst hueDir="cw" meth="repeat">
      <a:schemeClr val="lt1">
        <a:alpha val="90000"/>
      </a:schemeClr>
    </dgm:fillClrLst>
    <dgm:linClrLst hueDir="cw" meth="repeat">
      <a:schemeClr val="accent4">
        <a:tint val="7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fgAcc4">
    <dgm:fillClrLst hueDir="cw" meth="repeat">
      <a:schemeClr val="lt1">
        <a:alpha val="90000"/>
      </a:schemeClr>
    </dgm:fillClrLst>
    <dgm:linClrLst hueDir="cw" meth="repeat">
      <a:schemeClr val="accent4">
        <a:tint val="50000"/>
      </a:schemeClr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bgShp">
    <dgm:fillClrLst hueDir="cw" meth="repeat">
      <a:schemeClr val="accent4">
        <a:tint val="40000"/>
      </a:schemeClr>
    </dgm:fillClrLst>
    <dgm:linClrLst hueDir="cw" meth="repeat">
      <a:schemeClr val="dk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dkBgShp">
    <dgm:fillClrLst hueDir="cw" meth="repeat">
      <a:schemeClr val="accent4">
        <a:shade val="90000"/>
      </a:schemeClr>
    </dgm:fillClrLst>
    <dgm:linClrLst hueDir="cw" meth="repeat">
      <a:schemeClr val="dk1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trBgShp">
    <dgm:fillClrLst hueDir="cw" meth="repeat">
      <a:schemeClr val="accent4">
        <a:tint val="50000"/>
        <a:alpha val="40000"/>
      </a:schemeClr>
    </dgm:fillClrLst>
    <dgm:linClrLst hueDir="cw" meth="repeat">
      <a:schemeClr val="accent4"/>
    </dgm:linClrLst>
    <dgm:effectClrLst hueDir="cw" meth="span"/>
    <dgm:txLinClrLst hueDir="cw" meth="span"/>
    <dgm:txFillClrLst hueDir="cw" meth="repeat">
      <a:schemeClr val="lt1"/>
    </dgm:txFillClrLst>
    <dgm:txEffectClrLst hueDir="cw" meth="span"/>
  </dgm:styleLbl>
  <dgm:styleLbl name="fgShp">
    <dgm:fillClrLst hueDir="cw" meth="repeat">
      <a:schemeClr val="accent4">
        <a:tint val="40000"/>
      </a:schemeClr>
    </dgm:fillClrLst>
    <dgm:linClrLst hueDir="cw" meth="repeat">
      <a:schemeClr val="lt1"/>
    </dgm:linClrLst>
    <dgm:effectClrLst hueDir="cw" meth="span"/>
    <dgm:txLinClrLst hueDir="cw" meth="span"/>
    <dgm:txFillClrLst hueDir="cw" meth="repeat">
      <a:schemeClr val="dk1"/>
    </dgm:txFillClrLst>
    <dgm:txEffectClrLst hueDir="cw" meth="span"/>
  </dgm:styleLbl>
  <dgm:styleLbl name="revTx">
    <dgm:fillClrLst hueDir="cw" meth="repeat">
      <a:schemeClr val="lt1">
        <a:alpha val="0"/>
      </a:schemeClr>
    </dgm:fillClrLst>
    <dgm:linClrLst hueDir="cw" meth="repeat">
      <a:schemeClr val="dk1">
        <a:alpha val="0"/>
      </a:schemeClr>
    </dgm:linClrLst>
    <dgm:effectClrLst hueDir="cw" meth="span"/>
    <dgm:txLinClrLst hueDir="cw" meth="span"/>
    <dgm:txFillClrLst hueDir="cw" meth="repeat">
      <a:schemeClr val="tx1"/>
    </dgm:txFillClrLst>
    <dgm:txEffectClrLst hueDir="cw" meth="span"/>
  </dgm:styleLbl>
</dgm:colorsDef>
</file>

<file path=ppt/diagrams/data1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C03AEE9F-450E-418C-9726-470B9044F1A1}" type="doc">
      <dgm:prSet loTypeId="urn:microsoft.com/office/officeart/2005/8/layout/hierarchy3" loCatId="list" qsTypeId="urn:microsoft.com/office/officeart/2005/8/quickstyle/simple1" qsCatId="simple" csTypeId="urn:microsoft.com/office/officeart/2005/8/colors/accent4_5" csCatId="accent4" phldr="1"/>
      <dgm:spPr bwMode="auto"/>
      <dgm:t>
        <a:bodyPr/>
        <a:lstStyle/>
        <a:p>
          <a:pPr>
            <a:defRPr/>
          </a:pPr>
          <a:endParaRPr lang="de-DE"/>
        </a:p>
      </dgm:t>
    </dgm:pt>
    <dgm:pt modelId="{425ECF9B-E68C-4DEB-BE06-753BACCE7654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1.Avvio</a:t>
          </a:r>
          <a:endParaRPr/>
        </a:p>
      </dgm:t>
    </dgm:pt>
    <dgm:pt modelId="{B5EE7EF4-277F-4979-9A3F-AAB3DE97FF05}" type="parTrans" cxnId="{2D474B5C-BBE2-4A76-8627-6DAB6C9C749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327FA91F-045C-4893-BA3A-10097EC3B686}" type="sibTrans" cxnId="{2D474B5C-BBE2-4A76-8627-6DAB6C9C749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FF4874E-E497-4DE9-B10B-49C5172D7970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Selezione dell'area urbana e degli edifici</a:t>
          </a:r>
          <a:endParaRPr lang="de-DE">
            <a:latin typeface="Trebuchet MS"/>
          </a:endParaRPr>
        </a:p>
      </dgm:t>
    </dgm:pt>
    <dgm:pt modelId="{5862775D-A23E-43EB-93F1-31806A1570DD}" type="parTrans" cxnId="{4BCA0903-8EBC-439C-B34B-6009AD2E2A2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83504329-4281-464D-894C-4E370074B75F}" type="sibTrans" cxnId="{4BCA0903-8EBC-439C-B34B-6009AD2E2A2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E78A8A59-2F58-430F-91FD-89FFFD130596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de-DE">
              <a:latin typeface="Trebuchet MS"/>
            </a:rPr>
            <a:t> </a:t>
          </a:r>
          <a:r>
            <a:rPr lang="it-IT">
              <a:latin typeface="Trebuchet MS"/>
            </a:rPr>
            <a:t>Selezione del team di esperti</a:t>
          </a:r>
          <a:endParaRPr lang="de-DE">
            <a:latin typeface="Trebuchet MS"/>
          </a:endParaRPr>
        </a:p>
      </dgm:t>
    </dgm:pt>
    <dgm:pt modelId="{6149D79E-EF82-49E4-92B9-604BDBD71475}" type="parTrans" cxnId="{DACA475D-B58D-4C1C-BFB8-C3AAF235A33D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C3B71F9-166B-4DD5-A565-ACD4E313745E}" type="sibTrans" cxnId="{DACA475D-B58D-4C1C-BFB8-C3AAF235A33D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F2D4477-5A1D-496E-BF18-97E64196151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Raccolta dei dati</a:t>
          </a:r>
          <a:endParaRPr/>
        </a:p>
      </dgm:t>
    </dgm:pt>
    <dgm:pt modelId="{9514EADE-D6F9-41B5-BA6D-595865490EF5}" type="parTrans" cxnId="{3CB2C5D6-3765-4BCA-AA55-EBD9C8852E70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4CC11EF6-46F3-4BB0-90CD-E15799CCB621}" type="sibTrans" cxnId="{3CB2C5D6-3765-4BCA-AA55-EBD9C8852E70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213E7080-080A-4D7D-86BD-A304F7421ED7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Identificazione degli stakeholder</a:t>
          </a:r>
          <a:endParaRPr/>
        </a:p>
      </dgm:t>
    </dgm:pt>
    <dgm:pt modelId="{01A551AD-F0F3-413B-97EB-985ACFEFACD5}" type="parTrans" cxnId="{411B3039-F2B9-4C25-A4BF-8FEB5F86F32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9FABB82C-D766-425F-BA9E-4E21C0DF017D}" type="sibTrans" cxnId="{411B3039-F2B9-4C25-A4BF-8FEB5F86F32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E37C3652-0DF9-4C7C-B71A-7BA40B45140F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2.Preparazione</a:t>
          </a:r>
          <a:endParaRPr/>
        </a:p>
      </dgm:t>
    </dgm:pt>
    <dgm:pt modelId="{0BDB04F6-D1E4-45B3-95C6-5B692BD1A9F1}" type="parTrans" cxnId="{894A6FEE-93AA-467B-ACE4-0847450E3F4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93862815-7CE3-426D-A175-51E490A7E0AD}" type="sibTrans" cxnId="{894A6FEE-93AA-467B-ACE4-0847450E3F4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CF1969E5-B5B9-473B-BBA9-98D20EEB5051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Identificazione dei pericoli climatici</a:t>
          </a:r>
          <a:endParaRPr/>
        </a:p>
      </dgm:t>
    </dgm:pt>
    <dgm:pt modelId="{BFBB826C-ED49-4A77-A421-7FA22A411EEC}" type="parTrans" cxnId="{1116FD0D-E788-43F3-BFD8-D2132331D22F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309760AB-32DA-429C-9603-772A11C8842F}" type="sibTrans" cxnId="{1116FD0D-E788-43F3-BFD8-D2132331D22F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05C91C7-F171-41D3-8172-98BB9625A309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Identificazione dei settori urbani chiave</a:t>
          </a:r>
          <a:endParaRPr lang="de-DE">
            <a:latin typeface="Trebuchet MS"/>
          </a:endParaRPr>
        </a:p>
      </dgm:t>
    </dgm:pt>
    <dgm:pt modelId="{4DD1D14D-1EAD-45A8-B126-13C0FA92B795}" type="parTrans" cxnId="{85706161-3902-4F9E-9FD7-B2CB663F157A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DB06D7D0-6EFB-4367-969A-DF0613A124A6}" type="sibTrans" cxnId="{85706161-3902-4F9E-9FD7-B2CB663F157A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9134F93-C122-4CB4-B5DE-4BF784ACE301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Contestualizzazione di RNTool e RBTool</a:t>
          </a:r>
          <a:endParaRPr lang="de-DE">
            <a:latin typeface="Trebuchet MS"/>
          </a:endParaRPr>
        </a:p>
      </dgm:t>
    </dgm:pt>
    <dgm:pt modelId="{9D8C8958-BC6F-41CA-A325-178B75ED1999}" type="parTrans" cxnId="{4FAB35EE-562D-4BF7-BC7D-8FB5387FD54D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090DADA9-638B-49D8-B3FF-E14A4C179EE4}" type="sibTrans" cxnId="{4FAB35EE-562D-4BF7-BC7D-8FB5387FD54D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26D0DEB2-36D6-42A1-B44C-3433D6174F9C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Identificazione delle fonti dei dati</a:t>
          </a:r>
          <a:endParaRPr lang="de-DE">
            <a:latin typeface="Trebuchet MS"/>
          </a:endParaRPr>
        </a:p>
      </dgm:t>
    </dgm:pt>
    <dgm:pt modelId="{D07C1693-E64C-4408-A9A7-107600D2960E}" type="parTrans" cxnId="{9055CF61-5287-4265-B8E4-FD810F16E64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C94C1673-C6CE-4769-B1E2-2F664FE52145}" type="sibTrans" cxnId="{9055CF61-5287-4265-B8E4-FD810F16E64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B747AED7-BEF1-4379-B25A-79306100D710}" type="node">
      <dgm:prSet phldrT="[Text]"/>
      <dgm:spPr bwMode="auto"/>
      <dgm:t>
        <a:bodyPr/>
        <a:lstStyle/>
        <a:p>
          <a:pPr>
            <a:defRPr/>
          </a:pPr>
          <a:r>
            <a:rPr lang="it-IT">
              <a:latin typeface="Trebuchet MS"/>
            </a:rPr>
            <a:t>3. </a:t>
          </a:r>
          <a:r>
            <a:rPr lang="it-IT">
              <a:latin typeface="Trebuchet MS"/>
            </a:rPr>
            <a:t>Diagnosi</a:t>
          </a:r>
          <a:endParaRPr/>
        </a:p>
      </dgm:t>
    </dgm:pt>
    <dgm:pt modelId="{A5148C74-C423-44A0-BD50-83A4D39F71B2}" type="parTrans" cxnId="{A58C0DB2-D11A-4046-B7D9-2080B2508E34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6E162765-D951-4D64-95BC-03820D0F6B7A}" type="sibTrans" cxnId="{A58C0DB2-D11A-4046-B7D9-2080B2508E34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0DF6BD3-A535-4C33-A0B0-7C028D0BC491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Valutazione dello stato attuale</a:t>
          </a:r>
          <a:endParaRPr/>
        </a:p>
      </dgm:t>
    </dgm:pt>
    <dgm:pt modelId="{9FBBCA5C-CC7E-49A3-B9F9-BCC7A92D0D69}" type="parTrans" cxnId="{6EF2E132-1E62-4958-AA9E-0868D424441C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2E2ADFCC-B94E-47CE-ACF0-9C9725887086}" type="sibTrans" cxnId="{6EF2E132-1E62-4958-AA9E-0868D424441C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913FBD1-A766-4F4F-BE9F-F38EDD1F0995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Identificazione dei punti deboli</a:t>
          </a:r>
          <a:endParaRPr/>
        </a:p>
      </dgm:t>
    </dgm:pt>
    <dgm:pt modelId="{8D340602-1EDB-4EA8-857A-02216E448035}" type="parTrans" cxnId="{CC345AFB-D95A-404E-9A2E-00A9BB880C22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EE2E08AD-1C56-4AF6-BCB3-AF9D63D247AA}" type="sibTrans" cxnId="{CC345AFB-D95A-404E-9A2E-00A9BB880C22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EE2FC04-8970-4695-A458-404C6D27213E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Rapporto di sintesi e analisi SWOT</a:t>
          </a:r>
          <a:endParaRPr lang="de-DE">
            <a:latin typeface="Trebuchet MS"/>
          </a:endParaRPr>
        </a:p>
      </dgm:t>
    </dgm:pt>
    <dgm:pt modelId="{FBC43B85-89BC-4B8C-BD87-B3E2E45735EE}" type="parTrans" cxnId="{02686746-51F8-4E3C-8F6C-B7F4CA0593C7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A15EF6F0-3323-4F8B-BED8-F111075BC239}" type="sibTrans" cxnId="{02686746-51F8-4E3C-8F6C-B7F4CA0593C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CDB0A6D6-5D4C-4A4A-AFD5-1BD989813219}" type="node">
      <dgm:prSet phldrT="[Text]"/>
      <dgm:spPr bwMode="auto"/>
      <dgm:t>
        <a:bodyPr/>
        <a:lstStyle/>
        <a:p>
          <a:pPr>
            <a:defRPr/>
          </a:pPr>
          <a:r>
            <a:rPr lang="it-IT">
              <a:latin typeface="Trebuchet MS"/>
            </a:rPr>
            <a:t>4. </a:t>
          </a:r>
          <a:r>
            <a:rPr lang="it-IT">
              <a:latin typeface="Trebuchet MS"/>
            </a:rPr>
            <a:t>Definizione strategica</a:t>
          </a:r>
          <a:endParaRPr/>
        </a:p>
      </dgm:t>
    </dgm:pt>
    <dgm:pt modelId="{023C5998-7BE4-4970-809E-59E14CDED238}" type="parTrans" cxnId="{71344ADF-1668-410C-B158-855AFCE7AAF6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EDEA6E3-B03D-45CB-92E7-FCEC8A70AC50}" type="sibTrans" cxnId="{71344ADF-1668-410C-B158-855AFCE7AAF6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FAAB63C5-0892-4E40-AB33-3DD6B552FA8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Impostazione degli obiettivi</a:t>
          </a:r>
          <a:endParaRPr/>
        </a:p>
      </dgm:t>
    </dgm:pt>
    <dgm:pt modelId="{FC5B1856-47D2-467B-A416-47E781A9181A}" type="parTrans" cxnId="{01E785F5-5D87-434B-8346-2F21A56CEA89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DF266604-8F4B-480C-8979-11A023B8B88D}" type="sibTrans" cxnId="{01E785F5-5D87-434B-8346-2F21A56CEA89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9BD62A52-DDF9-49C1-8208-EABEE718D3F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Vincoli e Restrizioni Identificazione</a:t>
          </a:r>
          <a:endParaRPr/>
        </a:p>
      </dgm:t>
    </dgm:pt>
    <dgm:pt modelId="{AC9E8C12-A28E-4DD2-8239-9AE931D8D749}" type="parTrans" cxnId="{B97EF2AB-F2F2-4B72-941A-94B2FC67EA8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20AADF67-6015-4A40-A5BC-27233D4843B8}" type="sibTrans" cxnId="{B97EF2AB-F2F2-4B72-941A-94B2FC67EA8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D0D3EC9-1E83-4B92-9CA7-F8C33C0E7D05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solidFill>
                <a:schemeClr val="accent4"/>
              </a:solidFill>
              <a:latin typeface="Trebuchet MS"/>
            </a:rPr>
            <a:t>Metodi partecipativi</a:t>
          </a:r>
          <a:endParaRPr/>
        </a:p>
      </dgm:t>
    </dgm:pt>
    <dgm:pt modelId="{BF1D4132-021E-47C8-9552-35DA5B03BBE1}" type="parTrans" cxnId="{9072D60E-7A61-4DDD-AB42-998976D67CD2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9842490B-7D57-427E-8643-04F2D623715B}" type="sibTrans" cxnId="{9072D60E-7A61-4DDD-AB42-998976D67CD2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D666CF85-45CF-448E-8BDD-2F59FCD6894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solidFill>
                <a:schemeClr val="accent4"/>
              </a:solidFill>
              <a:latin typeface="Trebuchet MS"/>
            </a:rPr>
            <a:t>Metodi partecipativi</a:t>
          </a:r>
          <a:endParaRPr/>
        </a:p>
      </dgm:t>
    </dgm:pt>
    <dgm:pt modelId="{2B99FEA7-9408-433C-8AF2-49EB5F647280}" type="parTrans" cxnId="{48471BB1-E495-4373-96A2-B13B3698E33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A046F72F-95EB-4E48-9E90-198F9F332F87}" type="sibTrans" cxnId="{48471BB1-E495-4373-96A2-B13B3698E33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5F373AD4-1882-49C7-9AEB-D2F9DBE1497C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solidFill>
                <a:schemeClr val="accent4"/>
              </a:solidFill>
              <a:latin typeface="Trebuchet MS"/>
            </a:rPr>
            <a:t>Metodi partecipativi</a:t>
          </a:r>
          <a:endParaRPr/>
        </a:p>
      </dgm:t>
    </dgm:pt>
    <dgm:pt modelId="{6087C03F-0244-47DF-B341-120D17601276}" type="parTrans" cxnId="{9275F272-7C47-4F97-9C18-9F93C8317B7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79EE07C-5AB2-4198-8116-991ACD2DFF86}" type="sibTrans" cxnId="{9275F272-7C47-4F97-9C18-9F93C8317B7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E8C6635-9F20-4B4C-BEC0-1BC1A0264C39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solidFill>
                <a:schemeClr val="accent4"/>
              </a:solidFill>
              <a:latin typeface="Trebuchet MS"/>
            </a:rPr>
            <a:t>Metodi partecipativi</a:t>
          </a:r>
          <a:endParaRPr/>
        </a:p>
      </dgm:t>
    </dgm:pt>
    <dgm:pt modelId="{E170F0DE-E901-4FE8-A0F3-383AB076E8A7}" type="parTrans" cxnId="{90ACCFDF-43DD-4272-AB70-C3A280EC21F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BF27E5C5-DD58-4D43-B6D3-E082393972A0}" type="sibTrans" cxnId="{90ACCFDF-43DD-4272-AB70-C3A280EC21F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8B2F7DBC-2F8A-43D4-8911-370BBD574A4F}" type="pres">
      <dgm:prSet presAssocID="{C03AEE9F-450E-418C-9726-470B9044F1A1}" presName="diagram" presStyleCnt="0">
        <dgm:presLayoutVars>
          <dgm:chPref val="1"/>
          <dgm:dir val="norm"/>
          <dgm:animOne val="branch"/>
          <dgm:animLvl val="lvl"/>
          <dgm:resizeHandles val="exact"/>
        </dgm:presLayoutVars>
      </dgm:prSet>
      <dgm:spPr bwMode="auto"/>
    </dgm:pt>
    <dgm:pt modelId="{6B5E1298-18A4-4251-83A5-94025A50D2D7}" type="pres">
      <dgm:prSet presAssocID="{425ECF9B-E68C-4DEB-BE06-753BACCE7654}" presName="root" presStyleCnt="0"/>
      <dgm:spPr bwMode="auto"/>
    </dgm:pt>
    <dgm:pt modelId="{05FF76D2-62B3-4602-822A-056C2F15B3FD}" type="pres">
      <dgm:prSet presAssocID="{425ECF9B-E68C-4DEB-BE06-753BACCE7654}" presName="rootComposite" presStyleCnt="0"/>
      <dgm:spPr bwMode="auto"/>
    </dgm:pt>
    <dgm:pt modelId="{2064B428-D6FF-450E-99F6-A20A6223A246}" type="pres">
      <dgm:prSet custLinFactNeighborX="916" custLinFactNeighborY="-57" custScaleX="156494" presAssocID="{425ECF9B-E68C-4DEB-BE06-753BACCE7654}" presName="rootText" presStyleLbl="node1" presStyleIdx="0" presStyleCnt="4"/>
      <dgm:spPr bwMode="auto"/>
    </dgm:pt>
    <dgm:pt modelId="{48539EB4-A34F-496C-9763-1F7174B0DCB4}" type="pres">
      <dgm:prSet presAssocID="{425ECF9B-E68C-4DEB-BE06-753BACCE7654}" presName="rootConnector" presStyleLbl="node1" presStyleIdx="0" presStyleCnt="4"/>
      <dgm:spPr bwMode="auto"/>
    </dgm:pt>
    <dgm:pt modelId="{5A5C988D-1F6F-400E-BAE6-BC0C56BEEAC8}" type="pres">
      <dgm:prSet presAssocID="{425ECF9B-E68C-4DEB-BE06-753BACCE7654}" presName="childShape" presStyleCnt="0"/>
      <dgm:spPr bwMode="auto"/>
    </dgm:pt>
    <dgm:pt modelId="{16824F44-C728-4F28-A937-02C72ABD06B8}" type="pres">
      <dgm:prSet presAssocID="{5862775D-A23E-43EB-93F1-31806A1570DD}" presName="Name13" presStyleLbl="parChTrans1D2" presStyleIdx="0" presStyleCnt="17"/>
      <dgm:spPr bwMode="auto"/>
    </dgm:pt>
    <dgm:pt modelId="{31787838-3E94-407B-99FB-61CFB93D5960}" type="pres">
      <dgm:prSet custScaleX="148400" presAssocID="{7FF4874E-E497-4DE9-B10B-49C5172D7970}" presName="childText" presStyleLbl="bgAcc1" presStyleIdx="0" presStyleCnt="17">
        <dgm:presLayoutVars>
          <dgm:bulletEnabled val="1"/>
        </dgm:presLayoutVars>
      </dgm:prSet>
      <dgm:spPr bwMode="auto"/>
    </dgm:pt>
    <dgm:pt modelId="{9C3B826E-D88B-43AD-A53F-29502365763F}" type="pres">
      <dgm:prSet presAssocID="{6149D79E-EF82-49E4-92B9-604BDBD71475}" presName="Name13" presStyleLbl="parChTrans1D2" presStyleIdx="1" presStyleCnt="17"/>
      <dgm:spPr bwMode="auto"/>
    </dgm:pt>
    <dgm:pt modelId="{E85A2DEA-6320-4929-A957-E8F25F3B9C9C}" type="pres">
      <dgm:prSet custScaleX="148400" presAssocID="{E78A8A59-2F58-430F-91FD-89FFFD130596}" presName="childText" presStyleLbl="bgAcc1" presStyleIdx="1" presStyleCnt="17">
        <dgm:presLayoutVars>
          <dgm:bulletEnabled val="1"/>
        </dgm:presLayoutVars>
      </dgm:prSet>
      <dgm:spPr bwMode="auto"/>
    </dgm:pt>
    <dgm:pt modelId="{03C6BEE8-1390-4EF7-B4D5-08B46578D4F7}" type="pres">
      <dgm:prSet presAssocID="{9514EADE-D6F9-41B5-BA6D-595865490EF5}" presName="Name13" presStyleLbl="parChTrans1D2" presStyleIdx="2" presStyleCnt="17"/>
      <dgm:spPr bwMode="auto"/>
    </dgm:pt>
    <dgm:pt modelId="{CC8234B8-0456-407E-908D-8B345D19E10E}" type="pres">
      <dgm:prSet custScaleX="148400" presAssocID="{7F2D4477-5A1D-496E-BF18-97E641961513}" presName="childText" presStyleLbl="bgAcc1" presStyleIdx="2" presStyleCnt="17">
        <dgm:presLayoutVars>
          <dgm:bulletEnabled val="1"/>
        </dgm:presLayoutVars>
      </dgm:prSet>
      <dgm:spPr bwMode="auto"/>
    </dgm:pt>
    <dgm:pt modelId="{E423DFFA-BA49-49A5-98E5-6015BCBE6FAD}" type="pres">
      <dgm:prSet presAssocID="{01A551AD-F0F3-413B-97EB-985ACFEFACD5}" presName="Name13" presStyleLbl="parChTrans1D2" presStyleIdx="3" presStyleCnt="17"/>
      <dgm:spPr bwMode="auto"/>
    </dgm:pt>
    <dgm:pt modelId="{373423A7-632B-41B4-9705-62C115EF74AE}" type="pres">
      <dgm:prSet custScaleX="148400" presAssocID="{213E7080-080A-4D7D-86BD-A304F7421ED7}" presName="childText" presStyleLbl="bgAcc1" presStyleIdx="3" presStyleCnt="17">
        <dgm:presLayoutVars>
          <dgm:bulletEnabled val="1"/>
        </dgm:presLayoutVars>
      </dgm:prSet>
      <dgm:spPr bwMode="auto"/>
    </dgm:pt>
    <dgm:pt modelId="{58FC0601-953A-42AE-B8A5-F61472458C8C}" type="pres">
      <dgm:prSet presAssocID="{6087C03F-0244-47DF-B341-120D17601276}" presName="Name13" presStyleLbl="parChTrans1D2" presStyleIdx="4" presStyleCnt="17"/>
      <dgm:spPr bwMode="auto"/>
    </dgm:pt>
    <dgm:pt modelId="{136BBFC7-3EED-4FC6-A910-9875540788D8}" type="pres">
      <dgm:prSet custScaleX="148400" presAssocID="{5F373AD4-1882-49C7-9AEB-D2F9DBE1497C}" presName="childText" presStyleLbl="bgAcc1" presStyleIdx="4" presStyleCnt="17">
        <dgm:presLayoutVars>
          <dgm:bulletEnabled val="1"/>
        </dgm:presLayoutVars>
      </dgm:prSet>
      <dgm:spPr bwMode="auto"/>
    </dgm:pt>
    <dgm:pt modelId="{0E449B4C-07B9-4E14-899C-941AE8CA1D00}" type="pres">
      <dgm:prSet presAssocID="{E37C3652-0DF9-4C7C-B71A-7BA40B45140F}" presName="root" presStyleCnt="0"/>
      <dgm:spPr bwMode="auto"/>
    </dgm:pt>
    <dgm:pt modelId="{EDA88EDE-5BF5-4698-BE5B-0F7FDBFA3CC7}" type="pres">
      <dgm:prSet presAssocID="{E37C3652-0DF9-4C7C-B71A-7BA40B45140F}" presName="rootComposite" presStyleCnt="0"/>
      <dgm:spPr bwMode="auto"/>
    </dgm:pt>
    <dgm:pt modelId="{3FE28C86-D1EA-4B63-BBE8-8561C8075E0C}" type="pres">
      <dgm:prSet custScaleX="156494" presAssocID="{E37C3652-0DF9-4C7C-B71A-7BA40B45140F}" presName="rootText" presStyleLbl="node1" presStyleIdx="1" presStyleCnt="4"/>
      <dgm:spPr bwMode="auto"/>
    </dgm:pt>
    <dgm:pt modelId="{4F8B2599-CBC2-4B55-A8F1-C44F39E56043}" type="pres">
      <dgm:prSet presAssocID="{E37C3652-0DF9-4C7C-B71A-7BA40B45140F}" presName="rootConnector" presStyleLbl="node1" presStyleIdx="1" presStyleCnt="4"/>
      <dgm:spPr bwMode="auto"/>
    </dgm:pt>
    <dgm:pt modelId="{CAA83BE5-DFD1-4A51-A670-E722978F0B9A}" type="pres">
      <dgm:prSet presAssocID="{E37C3652-0DF9-4C7C-B71A-7BA40B45140F}" presName="childShape" presStyleCnt="0"/>
      <dgm:spPr bwMode="auto"/>
    </dgm:pt>
    <dgm:pt modelId="{9344FCF7-C7D4-4CFE-B562-A3347D023C57}" type="pres">
      <dgm:prSet presAssocID="{BFBB826C-ED49-4A77-A421-7FA22A411EEC}" presName="Name13" presStyleLbl="parChTrans1D2" presStyleIdx="5" presStyleCnt="17"/>
      <dgm:spPr bwMode="auto"/>
    </dgm:pt>
    <dgm:pt modelId="{4E73B4C2-9517-4C5A-A1BC-310652F2378C}" type="pres">
      <dgm:prSet custScaleX="148400" presAssocID="{CF1969E5-B5B9-473B-BBA9-98D20EEB5051}" presName="childText" presStyleLbl="bgAcc1" presStyleIdx="5" presStyleCnt="17">
        <dgm:presLayoutVars>
          <dgm:bulletEnabled val="1"/>
        </dgm:presLayoutVars>
      </dgm:prSet>
      <dgm:spPr bwMode="auto"/>
    </dgm:pt>
    <dgm:pt modelId="{545883EB-D83B-4A7B-A567-91709E075A8C}" type="pres">
      <dgm:prSet presAssocID="{4DD1D14D-1EAD-45A8-B126-13C0FA92B795}" presName="Name13" presStyleLbl="parChTrans1D2" presStyleIdx="6" presStyleCnt="17"/>
      <dgm:spPr bwMode="auto"/>
    </dgm:pt>
    <dgm:pt modelId="{28EF1A2B-45BB-4926-959D-A23BE6D82577}" type="pres">
      <dgm:prSet custScaleX="148400" presAssocID="{705C91C7-F171-41D3-8172-98BB9625A309}" presName="childText" presStyleLbl="bgAcc1" presStyleIdx="6" presStyleCnt="17">
        <dgm:presLayoutVars>
          <dgm:bulletEnabled val="1"/>
        </dgm:presLayoutVars>
      </dgm:prSet>
      <dgm:spPr bwMode="auto"/>
    </dgm:pt>
    <dgm:pt modelId="{F6CC5C73-FB73-467F-BACA-79BC32CCA657}" type="pres">
      <dgm:prSet presAssocID="{9D8C8958-BC6F-41CA-A325-178B75ED1999}" presName="Name13" presStyleLbl="parChTrans1D2" presStyleIdx="7" presStyleCnt="17"/>
      <dgm:spPr bwMode="auto"/>
    </dgm:pt>
    <dgm:pt modelId="{178AEB00-EBEB-4942-9600-425CE3E92A06}" type="pres">
      <dgm:prSet custScaleX="148400" presAssocID="{49134F93-C122-4CB4-B5DE-4BF784ACE301}" presName="childText" presStyleLbl="bgAcc1" presStyleIdx="7" presStyleCnt="17">
        <dgm:presLayoutVars>
          <dgm:bulletEnabled val="1"/>
        </dgm:presLayoutVars>
      </dgm:prSet>
      <dgm:spPr bwMode="auto"/>
    </dgm:pt>
    <dgm:pt modelId="{314691A4-C79C-462E-BA92-02D5653FCDDD}" type="pres">
      <dgm:prSet presAssocID="{D07C1693-E64C-4408-A9A7-107600D2960E}" presName="Name13" presStyleLbl="parChTrans1D2" presStyleIdx="8" presStyleCnt="17"/>
      <dgm:spPr bwMode="auto"/>
    </dgm:pt>
    <dgm:pt modelId="{8802D2C5-8464-4BE6-BE65-7E20E6218A51}" type="pres">
      <dgm:prSet custScaleX="148400" presAssocID="{26D0DEB2-36D6-42A1-B44C-3433D6174F9C}" presName="childText" presStyleLbl="bgAcc1" presStyleIdx="8" presStyleCnt="17">
        <dgm:presLayoutVars>
          <dgm:bulletEnabled val="1"/>
        </dgm:presLayoutVars>
      </dgm:prSet>
      <dgm:spPr bwMode="auto"/>
    </dgm:pt>
    <dgm:pt modelId="{179B4BBA-7F40-430A-A986-ACBACA7FBC7C}" type="pres">
      <dgm:prSet presAssocID="{E170F0DE-E901-4FE8-A0F3-383AB076E8A7}" presName="Name13" presStyleLbl="parChTrans1D2" presStyleIdx="9" presStyleCnt="17"/>
      <dgm:spPr bwMode="auto"/>
    </dgm:pt>
    <dgm:pt modelId="{6383085C-4238-4879-9166-1EDC82C1263E}" type="pres">
      <dgm:prSet custScaleX="148400" presAssocID="{0E8C6635-9F20-4B4C-BEC0-1BC1A0264C39}" presName="childText" presStyleLbl="bgAcc1" presStyleIdx="9" presStyleCnt="17">
        <dgm:presLayoutVars>
          <dgm:bulletEnabled val="1"/>
        </dgm:presLayoutVars>
      </dgm:prSet>
      <dgm:spPr bwMode="auto"/>
    </dgm:pt>
    <dgm:pt modelId="{EE2ED66D-826A-44C6-B2B9-766F70AF7D54}" type="pres">
      <dgm:prSet presAssocID="{B747AED7-BEF1-4379-B25A-79306100D710}" presName="root" presStyleCnt="0"/>
      <dgm:spPr bwMode="auto"/>
    </dgm:pt>
    <dgm:pt modelId="{12F80747-C80A-4865-BE5C-95712F7D7FD3}" type="pres">
      <dgm:prSet presAssocID="{B747AED7-BEF1-4379-B25A-79306100D710}" presName="rootComposite" presStyleCnt="0"/>
      <dgm:spPr bwMode="auto"/>
    </dgm:pt>
    <dgm:pt modelId="{96AA5031-9041-46E7-93CE-42BAFE83EF6E}" type="pres">
      <dgm:prSet custScaleX="156494" presAssocID="{B747AED7-BEF1-4379-B25A-79306100D710}" presName="rootText" presStyleLbl="node1" presStyleIdx="2" presStyleCnt="4"/>
      <dgm:spPr bwMode="auto"/>
    </dgm:pt>
    <dgm:pt modelId="{8D9A759C-41EF-42FC-A34C-97F15CA5D2AA}" type="pres">
      <dgm:prSet presAssocID="{B747AED7-BEF1-4379-B25A-79306100D710}" presName="rootConnector" presStyleLbl="node1" presStyleIdx="2" presStyleCnt="4"/>
      <dgm:spPr bwMode="auto"/>
    </dgm:pt>
    <dgm:pt modelId="{94406240-FB91-45C6-921C-009C45F28943}" type="pres">
      <dgm:prSet presAssocID="{B747AED7-BEF1-4379-B25A-79306100D710}" presName="childShape" presStyleCnt="0"/>
      <dgm:spPr bwMode="auto"/>
    </dgm:pt>
    <dgm:pt modelId="{E7AAF74A-9704-477F-8EF5-193B0A1ADB5B}" type="pres">
      <dgm:prSet presAssocID="{9FBBCA5C-CC7E-49A3-B9F9-BCC7A92D0D69}" presName="Name13" presStyleLbl="parChTrans1D2" presStyleIdx="10" presStyleCnt="17"/>
      <dgm:spPr bwMode="auto"/>
    </dgm:pt>
    <dgm:pt modelId="{CF6E29A9-DAF2-4791-AA40-E02A20EC61B7}" type="pres">
      <dgm:prSet custScaleX="148400" presAssocID="{10DF6BD3-A535-4C33-A0B0-7C028D0BC491}" presName="childText" presStyleLbl="bgAcc1" presStyleIdx="10" presStyleCnt="17">
        <dgm:presLayoutVars>
          <dgm:bulletEnabled val="1"/>
        </dgm:presLayoutVars>
      </dgm:prSet>
      <dgm:spPr bwMode="auto"/>
    </dgm:pt>
    <dgm:pt modelId="{F4BEC120-B3D1-4778-A7E8-D33D08F165A1}" type="pres">
      <dgm:prSet presAssocID="{8D340602-1EDB-4EA8-857A-02216E448035}" presName="Name13" presStyleLbl="parChTrans1D2" presStyleIdx="11" presStyleCnt="17"/>
      <dgm:spPr bwMode="auto"/>
    </dgm:pt>
    <dgm:pt modelId="{2A0AC441-1EB0-4E65-85E5-41B80A0AA47F}" type="pres">
      <dgm:prSet custLinFactNeighborX="1362" custScaleX="148400" presAssocID="{4913FBD1-A766-4F4F-BE9F-F38EDD1F0995}" presName="childText" presStyleLbl="bgAcc1" presStyleIdx="11" presStyleCnt="17">
        <dgm:presLayoutVars>
          <dgm:bulletEnabled val="1"/>
        </dgm:presLayoutVars>
      </dgm:prSet>
      <dgm:spPr bwMode="auto"/>
    </dgm:pt>
    <dgm:pt modelId="{BB0D3FC6-1A28-43CE-801C-0E03FBFE3691}" type="pres">
      <dgm:prSet presAssocID="{FBC43B85-89BC-4B8C-BD87-B3E2E45735EE}" presName="Name13" presStyleLbl="parChTrans1D2" presStyleIdx="12" presStyleCnt="17"/>
      <dgm:spPr bwMode="auto"/>
    </dgm:pt>
    <dgm:pt modelId="{A0895165-4134-4861-A8C2-F67B8F716DCD}" type="pres">
      <dgm:prSet custScaleX="148400" presAssocID="{0EE2FC04-8970-4695-A458-404C6D27213E}" presName="childText" presStyleLbl="bgAcc1" presStyleIdx="12" presStyleCnt="17">
        <dgm:presLayoutVars>
          <dgm:bulletEnabled val="1"/>
        </dgm:presLayoutVars>
      </dgm:prSet>
      <dgm:spPr bwMode="auto"/>
    </dgm:pt>
    <dgm:pt modelId="{A3269252-C361-49F7-BE00-DC01B971B2F4}" type="pres">
      <dgm:prSet presAssocID="{2B99FEA7-9408-433C-8AF2-49EB5F647280}" presName="Name13" presStyleLbl="parChTrans1D2" presStyleIdx="13" presStyleCnt="17"/>
      <dgm:spPr bwMode="auto"/>
    </dgm:pt>
    <dgm:pt modelId="{036708B7-1134-48D0-9514-AB1188C86B5B}" type="pres">
      <dgm:prSet custScaleX="148400" presAssocID="{D666CF85-45CF-448E-8BDD-2F59FCD68943}" presName="childText" presStyleLbl="bgAcc1" presStyleIdx="13" presStyleCnt="17">
        <dgm:presLayoutVars>
          <dgm:bulletEnabled val="1"/>
        </dgm:presLayoutVars>
      </dgm:prSet>
      <dgm:spPr bwMode="auto"/>
    </dgm:pt>
    <dgm:pt modelId="{AE72F3CB-E8F0-4217-8C87-8B8C5C8B5B8E}" type="pres">
      <dgm:prSet presAssocID="{CDB0A6D6-5D4C-4A4A-AFD5-1BD989813219}" presName="root" presStyleCnt="0"/>
      <dgm:spPr bwMode="auto"/>
    </dgm:pt>
    <dgm:pt modelId="{B028915B-189A-4B88-B7E3-6340D5EC4D3F}" type="pres">
      <dgm:prSet presAssocID="{CDB0A6D6-5D4C-4A4A-AFD5-1BD989813219}" presName="rootComposite" presStyleCnt="0"/>
      <dgm:spPr bwMode="auto"/>
    </dgm:pt>
    <dgm:pt modelId="{F2A196C6-1734-4D5E-81EB-5393D72E019A}" type="pres">
      <dgm:prSet custScaleX="156494" presAssocID="{CDB0A6D6-5D4C-4A4A-AFD5-1BD989813219}" presName="rootText" presStyleLbl="node1" presStyleIdx="3" presStyleCnt="4"/>
      <dgm:spPr bwMode="auto"/>
    </dgm:pt>
    <dgm:pt modelId="{91CD8CD8-A7D1-4587-98E2-31E115D00853}" type="pres">
      <dgm:prSet presAssocID="{CDB0A6D6-5D4C-4A4A-AFD5-1BD989813219}" presName="rootConnector" presStyleLbl="node1" presStyleIdx="3" presStyleCnt="4"/>
      <dgm:spPr bwMode="auto"/>
    </dgm:pt>
    <dgm:pt modelId="{9C878DB5-963D-4672-8579-53EE09D02F71}" type="pres">
      <dgm:prSet presAssocID="{CDB0A6D6-5D4C-4A4A-AFD5-1BD989813219}" presName="childShape" presStyleCnt="0"/>
      <dgm:spPr bwMode="auto"/>
    </dgm:pt>
    <dgm:pt modelId="{A2A87F6F-B1F2-4740-BF6F-AFD4BE7C1C82}" type="pres">
      <dgm:prSet presAssocID="{FC5B1856-47D2-467B-A416-47E781A9181A}" presName="Name13" presStyleLbl="parChTrans1D2" presStyleIdx="14" presStyleCnt="17"/>
      <dgm:spPr bwMode="auto"/>
    </dgm:pt>
    <dgm:pt modelId="{F06C772F-434A-465C-A571-2357317F0B8F}" type="pres">
      <dgm:prSet custScaleX="148400" presAssocID="{FAAB63C5-0892-4E40-AB33-3DD6B552FA83}" presName="childText" presStyleLbl="bgAcc1" presStyleIdx="14" presStyleCnt="17">
        <dgm:presLayoutVars>
          <dgm:bulletEnabled val="1"/>
        </dgm:presLayoutVars>
      </dgm:prSet>
      <dgm:spPr bwMode="auto"/>
    </dgm:pt>
    <dgm:pt modelId="{55DF3851-558D-46EC-A4F8-FFE5B754AD7E}" type="pres">
      <dgm:prSet presAssocID="{AC9E8C12-A28E-4DD2-8239-9AE931D8D749}" presName="Name13" presStyleLbl="parChTrans1D2" presStyleIdx="15" presStyleCnt="17"/>
      <dgm:spPr bwMode="auto"/>
    </dgm:pt>
    <dgm:pt modelId="{4B304268-E5A3-4B01-9A02-1AB102DDFC33}" type="pres">
      <dgm:prSet custScaleX="148400" presAssocID="{9BD62A52-DDF9-49C1-8208-EABEE718D3F3}" presName="childText" presStyleLbl="bgAcc1" presStyleIdx="15" presStyleCnt="17">
        <dgm:presLayoutVars>
          <dgm:bulletEnabled val="1"/>
        </dgm:presLayoutVars>
      </dgm:prSet>
      <dgm:spPr bwMode="auto"/>
    </dgm:pt>
    <dgm:pt modelId="{1B390BC8-CF50-4D06-84D9-2E325A99CD62}" type="pres">
      <dgm:prSet presAssocID="{BF1D4132-021E-47C8-9552-35DA5B03BBE1}" presName="Name13" presStyleLbl="parChTrans1D2" presStyleIdx="16" presStyleCnt="17"/>
      <dgm:spPr bwMode="auto"/>
    </dgm:pt>
    <dgm:pt modelId="{1363FEC3-C063-40DE-88CB-2607F68D6DDE}" type="pres">
      <dgm:prSet custScaleX="148400" presAssocID="{0D0D3EC9-1E83-4B92-9CA7-F8C33C0E7D05}" presName="childText" presStyleLbl="bgAcc1" presStyleIdx="16" presStyleCnt="17">
        <dgm:presLayoutVars>
          <dgm:bulletEnabled val="1"/>
        </dgm:presLayoutVars>
      </dgm:prSet>
      <dgm:spPr bwMode="auto"/>
    </dgm:pt>
  </dgm:ptLst>
  <dgm:cxnLst>
    <dgm:cxn modelId="{4BCA0903-8EBC-439C-B34B-6009AD2E2A2B}" type="parOf" srcId="{425ECF9B-E68C-4DEB-BE06-753BACCE7654}" destId="{7FF4874E-E497-4DE9-B10B-49C5172D7970}" srcOrd="0" destOrd="0" parTransId="{5862775D-A23E-43EB-93F1-31806A1570DD}" sibTransId="{83504329-4281-464D-894C-4E370074B75F}"/>
    <dgm:cxn modelId="{65443603-E774-4FFA-AAAA-6A5A514ACB15}" type="presOf" srcId="{01A551AD-F0F3-413B-97EB-985ACFEFACD5}" destId="{E423DFFA-BA49-49A5-98E5-6015BCBE6FAD}" srcOrd="0" destOrd="0" presId="urn:microsoft.com/office/officeart/2005/8/layout/hierarchy3"/>
    <dgm:cxn modelId="{F3E0E60D-1F84-4688-9974-FA76DF567127}" type="presOf" srcId="{9514EADE-D6F9-41B5-BA6D-595865490EF5}" destId="{03C6BEE8-1390-4EF7-B4D5-08B46578D4F7}" srcOrd="0" destOrd="0" presId="urn:microsoft.com/office/officeart/2005/8/layout/hierarchy3"/>
    <dgm:cxn modelId="{1116FD0D-E788-43F3-BFD8-D2132331D22F}" type="parOf" srcId="{E37C3652-0DF9-4C7C-B71A-7BA40B45140F}" destId="{CF1969E5-B5B9-473B-BBA9-98D20EEB5051}" srcOrd="0" destOrd="0" parTransId="{BFBB826C-ED49-4A77-A421-7FA22A411EEC}" sibTransId="{309760AB-32DA-429C-9603-772A11C8842F}"/>
    <dgm:cxn modelId="{6C68970E-62E8-4023-BDAC-56D78ECE3898}" type="presOf" srcId="{6149D79E-EF82-49E4-92B9-604BDBD71475}" destId="{9C3B826E-D88B-43AD-A53F-29502365763F}" srcOrd="0" destOrd="0" presId="urn:microsoft.com/office/officeart/2005/8/layout/hierarchy3"/>
    <dgm:cxn modelId="{9072D60E-7A61-4DDD-AB42-998976D67CD2}" type="parOf" srcId="{CDB0A6D6-5D4C-4A4A-AFD5-1BD989813219}" destId="{0D0D3EC9-1E83-4B92-9CA7-F8C33C0E7D05}" srcOrd="2" destOrd="0" parTransId="{BF1D4132-021E-47C8-9552-35DA5B03BBE1}" sibTransId="{9842490B-7D57-427E-8643-04F2D623715B}"/>
    <dgm:cxn modelId="{84A43611-E224-4C76-902A-AADCF41914C3}" type="presOf" srcId="{E78A8A59-2F58-430F-91FD-89FFFD130596}" destId="{E85A2DEA-6320-4929-A957-E8F25F3B9C9C}" srcOrd="0" destOrd="0" presId="urn:microsoft.com/office/officeart/2005/8/layout/hierarchy3"/>
    <dgm:cxn modelId="{82033516-4F07-41CA-8DCB-0BF63543A8F5}" type="presOf" srcId="{7FF4874E-E497-4DE9-B10B-49C5172D7970}" destId="{31787838-3E94-407B-99FB-61CFB93D5960}" srcOrd="0" destOrd="0" presId="urn:microsoft.com/office/officeart/2005/8/layout/hierarchy3"/>
    <dgm:cxn modelId="{CB383918-2A0E-4AA1-8880-BB1077CBE410}" type="presOf" srcId="{FAAB63C5-0892-4E40-AB33-3DD6B552FA83}" destId="{F06C772F-434A-465C-A571-2357317F0B8F}" srcOrd="0" destOrd="0" presId="urn:microsoft.com/office/officeart/2005/8/layout/hierarchy3"/>
    <dgm:cxn modelId="{CECE3918-6B9C-4B62-9F1D-E6CE60210AA5}" type="presOf" srcId="{2B99FEA7-9408-433C-8AF2-49EB5F647280}" destId="{A3269252-C361-49F7-BE00-DC01B971B2F4}" srcOrd="0" destOrd="0" presId="urn:microsoft.com/office/officeart/2005/8/layout/hierarchy3"/>
    <dgm:cxn modelId="{7FB4671A-21B6-46A9-B935-764341BA3122}" type="presOf" srcId="{6087C03F-0244-47DF-B341-120D17601276}" destId="{58FC0601-953A-42AE-B8A5-F61472458C8C}" srcOrd="0" destOrd="0" presId="urn:microsoft.com/office/officeart/2005/8/layout/hierarchy3"/>
    <dgm:cxn modelId="{E75F3C1B-945E-465A-8FFC-91A6D6DE0E96}" type="presOf" srcId="{CF1969E5-B5B9-473B-BBA9-98D20EEB5051}" destId="{4E73B4C2-9517-4C5A-A1BC-310652F2378C}" srcOrd="0" destOrd="0" presId="urn:microsoft.com/office/officeart/2005/8/layout/hierarchy3"/>
    <dgm:cxn modelId="{E752481D-3454-420C-A374-8D5CF1AC83E0}" type="presOf" srcId="{FBC43B85-89BC-4B8C-BD87-B3E2E45735EE}" destId="{BB0D3FC6-1A28-43CE-801C-0E03FBFE3691}" srcOrd="0" destOrd="0" presId="urn:microsoft.com/office/officeart/2005/8/layout/hierarchy3"/>
    <dgm:cxn modelId="{546BC422-1417-4C9A-AE09-04F5C1957CCB}" type="presOf" srcId="{9D8C8958-BC6F-41CA-A325-178B75ED1999}" destId="{F6CC5C73-FB73-467F-BACA-79BC32CCA657}" srcOrd="0" destOrd="0" presId="urn:microsoft.com/office/officeart/2005/8/layout/hierarchy3"/>
    <dgm:cxn modelId="{32947827-8728-4220-8DAD-20A3A84DE7C9}" type="presOf" srcId="{4913FBD1-A766-4F4F-BE9F-F38EDD1F0995}" destId="{2A0AC441-1EB0-4E65-85E5-41B80A0AA47F}" srcOrd="0" destOrd="0" presId="urn:microsoft.com/office/officeart/2005/8/layout/hierarchy3"/>
    <dgm:cxn modelId="{08221C2D-A9F6-4C67-A89F-20982D544B98}" type="presOf" srcId="{10DF6BD3-A535-4C33-A0B0-7C028D0BC491}" destId="{CF6E29A9-DAF2-4791-AA40-E02A20EC61B7}" srcOrd="0" destOrd="0" presId="urn:microsoft.com/office/officeart/2005/8/layout/hierarchy3"/>
    <dgm:cxn modelId="{6EF2E132-1E62-4958-AA9E-0868D424441C}" type="parOf" srcId="{B747AED7-BEF1-4379-B25A-79306100D710}" destId="{10DF6BD3-A535-4C33-A0B0-7C028D0BC491}" srcOrd="0" destOrd="0" parTransId="{9FBBCA5C-CC7E-49A3-B9F9-BCC7A92D0D69}" sibTransId="{2E2ADFCC-B94E-47CE-ACF0-9C9725887086}"/>
    <dgm:cxn modelId="{411B3039-F2B9-4C25-A4BF-8FEB5F86F32B}" type="parOf" srcId="{425ECF9B-E68C-4DEB-BE06-753BACCE7654}" destId="{213E7080-080A-4D7D-86BD-A304F7421ED7}" srcOrd="3" destOrd="0" parTransId="{01A551AD-F0F3-413B-97EB-985ACFEFACD5}" sibTransId="{9FABB82C-D766-425F-BA9E-4E21C0DF017D}"/>
    <dgm:cxn modelId="{2D474B5C-BBE2-4A76-8627-6DAB6C9C7497}" type="parOf" srcId="{C03AEE9F-450E-418C-9726-470B9044F1A1}" destId="{425ECF9B-E68C-4DEB-BE06-753BACCE7654}" srcOrd="0" destOrd="0" parTransId="{B5EE7EF4-277F-4979-9A3F-AAB3DE97FF05}" sibTransId="{327FA91F-045C-4893-BA3A-10097EC3B686}"/>
    <dgm:cxn modelId="{DACA475D-B58D-4C1C-BFB8-C3AAF235A33D}" type="parOf" srcId="{425ECF9B-E68C-4DEB-BE06-753BACCE7654}" destId="{E78A8A59-2F58-430F-91FD-89FFFD130596}" srcOrd="1" destOrd="0" parTransId="{6149D79E-EF82-49E4-92B9-604BDBD71475}" sibTransId="{7C3B71F9-166B-4DD5-A565-ACD4E313745E}"/>
    <dgm:cxn modelId="{85706161-3902-4F9E-9FD7-B2CB663F157A}" type="parOf" srcId="{E37C3652-0DF9-4C7C-B71A-7BA40B45140F}" destId="{705C91C7-F171-41D3-8172-98BB9625A309}" srcOrd="1" destOrd="0" parTransId="{4DD1D14D-1EAD-45A8-B126-13C0FA92B795}" sibTransId="{DB06D7D0-6EFB-4367-969A-DF0613A124A6}"/>
    <dgm:cxn modelId="{9055CF61-5287-4265-B8E4-FD810F16E64B}" type="parOf" srcId="{E37C3652-0DF9-4C7C-B71A-7BA40B45140F}" destId="{26D0DEB2-36D6-42A1-B44C-3433D6174F9C}" srcOrd="3" destOrd="0" parTransId="{D07C1693-E64C-4408-A9A7-107600D2960E}" sibTransId="{C94C1673-C6CE-4769-B1E2-2F664FE52145}"/>
    <dgm:cxn modelId="{6F428045-FB27-4980-AAD3-52DD8430C0B0}" type="presOf" srcId="{8D340602-1EDB-4EA8-857A-02216E448035}" destId="{F4BEC120-B3D1-4778-A7E8-D33D08F165A1}" srcOrd="0" destOrd="0" presId="urn:microsoft.com/office/officeart/2005/8/layout/hierarchy3"/>
    <dgm:cxn modelId="{02686746-51F8-4E3C-8F6C-B7F4CA0593C7}" type="parOf" srcId="{B747AED7-BEF1-4379-B25A-79306100D710}" destId="{0EE2FC04-8970-4695-A458-404C6D27213E}" srcOrd="2" destOrd="0" parTransId="{FBC43B85-89BC-4B8C-BD87-B3E2E45735EE}" sibTransId="{A15EF6F0-3323-4F8B-BED8-F111075BC239}"/>
    <dgm:cxn modelId="{C5B33467-5C27-44B8-BD69-7237417ADDF6}" type="presOf" srcId="{E37C3652-0DF9-4C7C-B71A-7BA40B45140F}" destId="{3FE28C86-D1EA-4B63-BBE8-8561C8075E0C}" srcOrd="0" destOrd="0" presId="urn:microsoft.com/office/officeart/2005/8/layout/hierarchy3"/>
    <dgm:cxn modelId="{DC419647-5A6A-42FB-9730-1B88DB5F49E4}" type="presOf" srcId="{705C91C7-F171-41D3-8172-98BB9625A309}" destId="{28EF1A2B-45BB-4926-959D-A23BE6D82577}" srcOrd="0" destOrd="0" presId="urn:microsoft.com/office/officeart/2005/8/layout/hierarchy3"/>
    <dgm:cxn modelId="{E8461F48-6FF5-4523-BD46-A831CBE7457C}" type="presOf" srcId="{CDB0A6D6-5D4C-4A4A-AFD5-1BD989813219}" destId="{F2A196C6-1734-4D5E-81EB-5393D72E019A}" srcOrd="0" destOrd="0" presId="urn:microsoft.com/office/officeart/2005/8/layout/hierarchy3"/>
    <dgm:cxn modelId="{EECBE36B-6111-4667-B024-5CA43BE937EB}" type="presOf" srcId="{0EE2FC04-8970-4695-A458-404C6D27213E}" destId="{A0895165-4134-4861-A8C2-F67B8F716DCD}" srcOrd="0" destOrd="0" presId="urn:microsoft.com/office/officeart/2005/8/layout/hierarchy3"/>
    <dgm:cxn modelId="{28891052-EA0D-443F-8B1D-6E2C0F32C593}" type="presOf" srcId="{C03AEE9F-450E-418C-9726-470B9044F1A1}" destId="{8B2F7DBC-2F8A-43D4-8911-370BBD574A4F}" srcOrd="0" destOrd="0" presId="urn:microsoft.com/office/officeart/2005/8/layout/hierarchy3"/>
    <dgm:cxn modelId="{9275F272-7C47-4F97-9C18-9F93C8317B7B}" type="parOf" srcId="{425ECF9B-E68C-4DEB-BE06-753BACCE7654}" destId="{5F373AD4-1882-49C7-9AEB-D2F9DBE1497C}" srcOrd="4" destOrd="0" parTransId="{6087C03F-0244-47DF-B341-120D17601276}" sibTransId="{779EE07C-5AB2-4198-8116-991ACD2DFF86}"/>
    <dgm:cxn modelId="{55022253-7C96-456E-8D50-34785A882D8B}" type="presOf" srcId="{9FBBCA5C-CC7E-49A3-B9F9-BCC7A92D0D69}" destId="{E7AAF74A-9704-477F-8EF5-193B0A1ADB5B}" srcOrd="0" destOrd="0" presId="urn:microsoft.com/office/officeart/2005/8/layout/hierarchy3"/>
    <dgm:cxn modelId="{38B4D059-67DF-4E78-B2D4-BEB4041A06DC}" type="presOf" srcId="{5862775D-A23E-43EB-93F1-31806A1570DD}" destId="{16824F44-C728-4F28-A937-02C72ABD06B8}" srcOrd="0" destOrd="0" presId="urn:microsoft.com/office/officeart/2005/8/layout/hierarchy3"/>
    <dgm:cxn modelId="{CBC5FD80-75B2-4C7C-8AC2-F89DCCF84689}" type="presOf" srcId="{E170F0DE-E901-4FE8-A0F3-383AB076E8A7}" destId="{179B4BBA-7F40-430A-A986-ACBACA7FBC7C}" srcOrd="0" destOrd="0" presId="urn:microsoft.com/office/officeart/2005/8/layout/hierarchy3"/>
    <dgm:cxn modelId="{5BBACA8E-8AD9-474F-A327-30FF72DD399D}" type="presOf" srcId="{FC5B1856-47D2-467B-A416-47E781A9181A}" destId="{A2A87F6F-B1F2-4740-BF6F-AFD4BE7C1C82}" srcOrd="0" destOrd="0" presId="urn:microsoft.com/office/officeart/2005/8/layout/hierarchy3"/>
    <dgm:cxn modelId="{620D1E93-64CD-4B1A-9FF7-5C56D6BDCB40}" type="presOf" srcId="{BFBB826C-ED49-4A77-A421-7FA22A411EEC}" destId="{9344FCF7-C7D4-4CFE-B562-A3347D023C57}" srcOrd="0" destOrd="0" presId="urn:microsoft.com/office/officeart/2005/8/layout/hierarchy3"/>
    <dgm:cxn modelId="{E7A1BE93-6F66-4266-8B9C-0937634F79DC}" type="presOf" srcId="{7F2D4477-5A1D-496E-BF18-97E641961513}" destId="{CC8234B8-0456-407E-908D-8B345D19E10E}" srcOrd="0" destOrd="0" presId="urn:microsoft.com/office/officeart/2005/8/layout/hierarchy3"/>
    <dgm:cxn modelId="{B869CD94-1C1C-450D-A39A-ACB809BCAA61}" type="presOf" srcId="{D07C1693-E64C-4408-A9A7-107600D2960E}" destId="{314691A4-C79C-462E-BA92-02D5653FCDDD}" srcOrd="0" destOrd="0" presId="urn:microsoft.com/office/officeart/2005/8/layout/hierarchy3"/>
    <dgm:cxn modelId="{AB8AA998-EFA5-4631-A712-4E5BFC6A66CD}" type="presOf" srcId="{4DD1D14D-1EAD-45A8-B126-13C0FA92B795}" destId="{545883EB-D83B-4A7B-A567-91709E075A8C}" srcOrd="0" destOrd="0" presId="urn:microsoft.com/office/officeart/2005/8/layout/hierarchy3"/>
    <dgm:cxn modelId="{4DFA86A8-70CD-41F3-A078-F318A1F1D21B}" type="presOf" srcId="{B747AED7-BEF1-4379-B25A-79306100D710}" destId="{96AA5031-9041-46E7-93CE-42BAFE83EF6E}" srcOrd="0" destOrd="0" presId="urn:microsoft.com/office/officeart/2005/8/layout/hierarchy3"/>
    <dgm:cxn modelId="{B97EF2AB-F2F2-4B72-941A-94B2FC67EA8B}" type="parOf" srcId="{CDB0A6D6-5D4C-4A4A-AFD5-1BD989813219}" destId="{9BD62A52-DDF9-49C1-8208-EABEE718D3F3}" srcOrd="1" destOrd="0" parTransId="{AC9E8C12-A28E-4DD2-8239-9AE931D8D749}" sibTransId="{20AADF67-6015-4A40-A5BC-27233D4843B8}"/>
    <dgm:cxn modelId="{B30728AD-DE5F-4C4F-96A2-8561B19BC98F}" type="presOf" srcId="{9BD62A52-DDF9-49C1-8208-EABEE718D3F3}" destId="{4B304268-E5A3-4B01-9A02-1AB102DDFC33}" srcOrd="0" destOrd="0" presId="urn:microsoft.com/office/officeart/2005/8/layout/hierarchy3"/>
    <dgm:cxn modelId="{48471BB1-E495-4373-96A2-B13B3698E335}" type="parOf" srcId="{B747AED7-BEF1-4379-B25A-79306100D710}" destId="{D666CF85-45CF-448E-8BDD-2F59FCD68943}" srcOrd="3" destOrd="0" parTransId="{2B99FEA7-9408-433C-8AF2-49EB5F647280}" sibTransId="{A046F72F-95EB-4E48-9E90-198F9F332F87}"/>
    <dgm:cxn modelId="{A58C0DB2-D11A-4046-B7D9-2080B2508E34}" type="parOf" srcId="{C03AEE9F-450E-418C-9726-470B9044F1A1}" destId="{B747AED7-BEF1-4379-B25A-79306100D710}" srcOrd="2" destOrd="0" parTransId="{A5148C74-C423-44A0-BD50-83A4D39F71B2}" sibTransId="{6E162765-D951-4D64-95BC-03820D0F6B7A}"/>
    <dgm:cxn modelId="{999ABAB3-3A9E-4C03-BC7F-E9E6CE578ABC}" type="presOf" srcId="{0E8C6635-9F20-4B4C-BEC0-1BC1A0264C39}" destId="{6383085C-4238-4879-9166-1EDC82C1263E}" srcOrd="0" destOrd="0" presId="urn:microsoft.com/office/officeart/2005/8/layout/hierarchy3"/>
    <dgm:cxn modelId="{13FC1EB4-0E4C-4613-A2BE-141D9D164672}" type="presOf" srcId="{425ECF9B-E68C-4DEB-BE06-753BACCE7654}" destId="{2064B428-D6FF-450E-99F6-A20A6223A246}" srcOrd="0" destOrd="0" presId="urn:microsoft.com/office/officeart/2005/8/layout/hierarchy3"/>
    <dgm:cxn modelId="{C39260CA-BE31-4285-8FB5-D5A87ECDDF22}" type="presOf" srcId="{D666CF85-45CF-448E-8BDD-2F59FCD68943}" destId="{036708B7-1134-48D0-9514-AB1188C86B5B}" srcOrd="0" destOrd="0" presId="urn:microsoft.com/office/officeart/2005/8/layout/hierarchy3"/>
    <dgm:cxn modelId="{8E5871D5-C094-42DF-A134-DACE65EA9444}" type="presOf" srcId="{AC9E8C12-A28E-4DD2-8239-9AE931D8D749}" destId="{55DF3851-558D-46EC-A4F8-FFE5B754AD7E}" srcOrd="0" destOrd="0" presId="urn:microsoft.com/office/officeart/2005/8/layout/hierarchy3"/>
    <dgm:cxn modelId="{3CB2C5D6-3765-4BCA-AA55-EBD9C8852E70}" type="parOf" srcId="{425ECF9B-E68C-4DEB-BE06-753BACCE7654}" destId="{7F2D4477-5A1D-496E-BF18-97E641961513}" srcOrd="2" destOrd="0" parTransId="{9514EADE-D6F9-41B5-BA6D-595865490EF5}" sibTransId="{4CC11EF6-46F3-4BB0-90CD-E15799CCB621}"/>
    <dgm:cxn modelId="{71344ADF-1668-410C-B158-855AFCE7AAF6}" type="parOf" srcId="{C03AEE9F-450E-418C-9726-470B9044F1A1}" destId="{CDB0A6D6-5D4C-4A4A-AFD5-1BD989813219}" srcOrd="3" destOrd="0" parTransId="{023C5998-7BE4-4970-809E-59E14CDED238}" sibTransId="{1EDEA6E3-B03D-45CB-92E7-FCEC8A70AC50}"/>
    <dgm:cxn modelId="{90ACCFDF-43DD-4272-AB70-C3A280EC21F5}" type="parOf" srcId="{E37C3652-0DF9-4C7C-B71A-7BA40B45140F}" destId="{0E8C6635-9F20-4B4C-BEC0-1BC1A0264C39}" srcOrd="4" destOrd="0" parTransId="{E170F0DE-E901-4FE8-A0F3-383AB076E8A7}" sibTransId="{BF27E5C5-DD58-4D43-B6D3-E082393972A0}"/>
    <dgm:cxn modelId="{C80964E1-7BF4-4D79-BD97-B4CD5C46C33C}" type="presOf" srcId="{26D0DEB2-36D6-42A1-B44C-3433D6174F9C}" destId="{8802D2C5-8464-4BE6-BE65-7E20E6218A51}" srcOrd="0" destOrd="0" presId="urn:microsoft.com/office/officeart/2005/8/layout/hierarchy3"/>
    <dgm:cxn modelId="{4FAB35EE-562D-4BF7-BC7D-8FB5387FD54D}" type="parOf" srcId="{E37C3652-0DF9-4C7C-B71A-7BA40B45140F}" destId="{49134F93-C122-4CB4-B5DE-4BF784ACE301}" srcOrd="2" destOrd="0" parTransId="{9D8C8958-BC6F-41CA-A325-178B75ED1999}" sibTransId="{090DADA9-638B-49D8-B3FF-E14A4C179EE4}"/>
    <dgm:cxn modelId="{894A6FEE-93AA-467B-ACE4-0847450E3F4E}" type="parOf" srcId="{C03AEE9F-450E-418C-9726-470B9044F1A1}" destId="{E37C3652-0DF9-4C7C-B71A-7BA40B45140F}" srcOrd="1" destOrd="0" parTransId="{0BDB04F6-D1E4-45B3-95C6-5B692BD1A9F1}" sibTransId="{93862815-7CE3-426D-A175-51E490A7E0AD}"/>
    <dgm:cxn modelId="{FE502BEF-D5A1-4530-AB9A-E891CA71FE1F}" type="presOf" srcId="{213E7080-080A-4D7D-86BD-A304F7421ED7}" destId="{373423A7-632B-41B4-9705-62C115EF74AE}" srcOrd="0" destOrd="0" presId="urn:microsoft.com/office/officeart/2005/8/layout/hierarchy3"/>
    <dgm:cxn modelId="{E31E09F1-5027-467A-981C-0EB7FA9C8F0A}" type="presOf" srcId="{5F373AD4-1882-49C7-9AEB-D2F9DBE1497C}" destId="{136BBFC7-3EED-4FC6-A910-9875540788D8}" srcOrd="0" destOrd="0" presId="urn:microsoft.com/office/officeart/2005/8/layout/hierarchy3"/>
    <dgm:cxn modelId="{01E785F5-5D87-434B-8346-2F21A56CEA89}" type="parOf" srcId="{CDB0A6D6-5D4C-4A4A-AFD5-1BD989813219}" destId="{FAAB63C5-0892-4E40-AB33-3DD6B552FA83}" srcOrd="0" destOrd="0" parTransId="{FC5B1856-47D2-467B-A416-47E781A9181A}" sibTransId="{DF266604-8F4B-480C-8979-11A023B8B88D}"/>
    <dgm:cxn modelId="{75B2B4F6-2902-4AAD-A09C-01E57789E082}" type="presOf" srcId="{49134F93-C122-4CB4-B5DE-4BF784ACE301}" destId="{178AEB00-EBEB-4942-9600-425CE3E92A06}" srcOrd="0" destOrd="0" presId="urn:microsoft.com/office/officeart/2005/8/layout/hierarchy3"/>
    <dgm:cxn modelId="{C00AF4F8-0FBA-42CB-90E0-97C764B67A88}" type="presOf" srcId="{BF1D4132-021E-47C8-9552-35DA5B03BBE1}" destId="{1B390BC8-CF50-4D06-84D9-2E325A99CD62}" srcOrd="0" destOrd="0" presId="urn:microsoft.com/office/officeart/2005/8/layout/hierarchy3"/>
    <dgm:cxn modelId="{CC345AFB-D95A-404E-9A2E-00A9BB880C22}" type="parOf" srcId="{B747AED7-BEF1-4379-B25A-79306100D710}" destId="{4913FBD1-A766-4F4F-BE9F-F38EDD1F0995}" srcOrd="1" destOrd="0" parTransId="{8D340602-1EDB-4EA8-857A-02216E448035}" sibTransId="{EE2E08AD-1C56-4AF6-BCB3-AF9D63D247AA}"/>
    <dgm:cxn modelId="{AAFD26FE-355C-4726-BC5C-35C6D88E6D76}" type="presOf" srcId="{0D0D3EC9-1E83-4B92-9CA7-F8C33C0E7D05}" destId="{1363FEC3-C063-40DE-88CB-2607F68D6DDE}" srcOrd="0" destOrd="0" presId="urn:microsoft.com/office/officeart/2005/8/layout/hierarchy3"/>
    <dgm:cxn modelId="{752E672D-E764-46D0-91E3-88CA6929990F}" type="presParOf" srcId="{8B2F7DBC-2F8A-43D4-8911-370BBD574A4F}" destId="{6B5E1298-18A4-4251-83A5-94025A50D2D7}" srcOrd="0" destOrd="0" presId="urn:microsoft.com/office/officeart/2005/8/layout/hierarchy3"/>
    <dgm:cxn modelId="{3D169BF4-AE33-459C-8D6C-913CA90F8CA3}" type="presParOf" srcId="{6B5E1298-18A4-4251-83A5-94025A50D2D7}" destId="{05FF76D2-62B3-4602-822A-056C2F15B3FD}" srcOrd="0" destOrd="0" presId="urn:microsoft.com/office/officeart/2005/8/layout/hierarchy3"/>
    <dgm:cxn modelId="{A5586919-61C1-42E0-B360-ECD22A98B599}" type="presParOf" srcId="{05FF76D2-62B3-4602-822A-056C2F15B3FD}" destId="{2064B428-D6FF-450E-99F6-A20A6223A246}" srcOrd="0" destOrd="0" presId="urn:microsoft.com/office/officeart/2005/8/layout/hierarchy3"/>
    <dgm:cxn modelId="{BD7CC0C5-CDCC-4E1F-98DD-2457864EC992}" type="presParOf" srcId="{05FF76D2-62B3-4602-822A-056C2F15B3FD}" destId="{48539EB4-A34F-496C-9763-1F7174B0DCB4}" srcOrd="1" destOrd="0" presId="urn:microsoft.com/office/officeart/2005/8/layout/hierarchy3"/>
    <dgm:cxn modelId="{E86BF142-C3E9-4B33-BCBC-77F69AD5A915}" type="presParOf" srcId="{6B5E1298-18A4-4251-83A5-94025A50D2D7}" destId="{5A5C988D-1F6F-400E-BAE6-BC0C56BEEAC8}" srcOrd="1" destOrd="0" presId="urn:microsoft.com/office/officeart/2005/8/layout/hierarchy3"/>
    <dgm:cxn modelId="{32D708E6-444F-499A-86C4-55824FDA26A7}" type="presParOf" srcId="{5A5C988D-1F6F-400E-BAE6-BC0C56BEEAC8}" destId="{16824F44-C728-4F28-A937-02C72ABD06B8}" srcOrd="0" destOrd="0" presId="urn:microsoft.com/office/officeart/2005/8/layout/hierarchy3"/>
    <dgm:cxn modelId="{B988EA66-9683-430B-9BAE-81574BA4660A}" type="presParOf" srcId="{5A5C988D-1F6F-400E-BAE6-BC0C56BEEAC8}" destId="{31787838-3E94-407B-99FB-61CFB93D5960}" srcOrd="1" destOrd="0" presId="urn:microsoft.com/office/officeart/2005/8/layout/hierarchy3"/>
    <dgm:cxn modelId="{2E4EE7D2-33F0-4C64-B27A-4C133B1CA1A9}" type="presParOf" srcId="{5A5C988D-1F6F-400E-BAE6-BC0C56BEEAC8}" destId="{9C3B826E-D88B-43AD-A53F-29502365763F}" srcOrd="2" destOrd="0" presId="urn:microsoft.com/office/officeart/2005/8/layout/hierarchy3"/>
    <dgm:cxn modelId="{04EDBE78-5FF6-4273-BAF2-F2B7565F4C16}" type="presParOf" srcId="{5A5C988D-1F6F-400E-BAE6-BC0C56BEEAC8}" destId="{E85A2DEA-6320-4929-A957-E8F25F3B9C9C}" srcOrd="3" destOrd="0" presId="urn:microsoft.com/office/officeart/2005/8/layout/hierarchy3"/>
    <dgm:cxn modelId="{EC4151D4-0C51-42F7-AD13-5B3F46DC475A}" type="presParOf" srcId="{5A5C988D-1F6F-400E-BAE6-BC0C56BEEAC8}" destId="{03C6BEE8-1390-4EF7-B4D5-08B46578D4F7}" srcOrd="4" destOrd="0" presId="urn:microsoft.com/office/officeart/2005/8/layout/hierarchy3"/>
    <dgm:cxn modelId="{2849D081-1D23-4A86-ACBC-105496F1517B}" type="presParOf" srcId="{5A5C988D-1F6F-400E-BAE6-BC0C56BEEAC8}" destId="{CC8234B8-0456-407E-908D-8B345D19E10E}" srcOrd="5" destOrd="0" presId="urn:microsoft.com/office/officeart/2005/8/layout/hierarchy3"/>
    <dgm:cxn modelId="{DB0D3B43-5BC0-4FB9-8FB2-AD7B93520AE0}" type="presParOf" srcId="{5A5C988D-1F6F-400E-BAE6-BC0C56BEEAC8}" destId="{E423DFFA-BA49-49A5-98E5-6015BCBE6FAD}" srcOrd="6" destOrd="0" presId="urn:microsoft.com/office/officeart/2005/8/layout/hierarchy3"/>
    <dgm:cxn modelId="{83B3600D-E4B3-4DE9-9669-75DBFDE7D907}" type="presParOf" srcId="{5A5C988D-1F6F-400E-BAE6-BC0C56BEEAC8}" destId="{373423A7-632B-41B4-9705-62C115EF74AE}" srcOrd="7" destOrd="0" presId="urn:microsoft.com/office/officeart/2005/8/layout/hierarchy3"/>
    <dgm:cxn modelId="{492A4D6E-9C3A-41C8-A5D1-FEDDFDD812DE}" type="presParOf" srcId="{5A5C988D-1F6F-400E-BAE6-BC0C56BEEAC8}" destId="{58FC0601-953A-42AE-B8A5-F61472458C8C}" srcOrd="8" destOrd="0" presId="urn:microsoft.com/office/officeart/2005/8/layout/hierarchy3"/>
    <dgm:cxn modelId="{F47543E1-662E-416F-88F5-4D2B6309E8F6}" type="presParOf" srcId="{5A5C988D-1F6F-400E-BAE6-BC0C56BEEAC8}" destId="{136BBFC7-3EED-4FC6-A910-9875540788D8}" srcOrd="9" destOrd="0" presId="urn:microsoft.com/office/officeart/2005/8/layout/hierarchy3"/>
    <dgm:cxn modelId="{39BECF91-0C35-470A-95F7-B89E207C30E1}" type="presParOf" srcId="{8B2F7DBC-2F8A-43D4-8911-370BBD574A4F}" destId="{0E449B4C-07B9-4E14-899C-941AE8CA1D00}" srcOrd="1" destOrd="0" presId="urn:microsoft.com/office/officeart/2005/8/layout/hierarchy3"/>
    <dgm:cxn modelId="{3FEED820-3AF5-4BD0-8358-43E1271F7A2E}" type="presParOf" srcId="{0E449B4C-07B9-4E14-899C-941AE8CA1D00}" destId="{EDA88EDE-5BF5-4698-BE5B-0F7FDBFA3CC7}" srcOrd="0" destOrd="0" presId="urn:microsoft.com/office/officeart/2005/8/layout/hierarchy3"/>
    <dgm:cxn modelId="{9F51ABA3-6396-474B-ADD0-520E07FE75F7}" type="presParOf" srcId="{EDA88EDE-5BF5-4698-BE5B-0F7FDBFA3CC7}" destId="{3FE28C86-D1EA-4B63-BBE8-8561C8075E0C}" srcOrd="0" destOrd="0" presId="urn:microsoft.com/office/officeart/2005/8/layout/hierarchy3"/>
    <dgm:cxn modelId="{30A97208-E2A4-4B91-82F0-BED31F4F0FA7}" type="presParOf" srcId="{EDA88EDE-5BF5-4698-BE5B-0F7FDBFA3CC7}" destId="{4F8B2599-CBC2-4B55-A8F1-C44F39E56043}" srcOrd="1" destOrd="0" presId="urn:microsoft.com/office/officeart/2005/8/layout/hierarchy3"/>
    <dgm:cxn modelId="{B2B03024-7022-46EE-92C7-9F8C507883C4}" type="presParOf" srcId="{0E449B4C-07B9-4E14-899C-941AE8CA1D00}" destId="{CAA83BE5-DFD1-4A51-A670-E722978F0B9A}" srcOrd="1" destOrd="0" presId="urn:microsoft.com/office/officeart/2005/8/layout/hierarchy3"/>
    <dgm:cxn modelId="{8777C08E-010D-4466-A2A7-2154FCCD0356}" type="presParOf" srcId="{CAA83BE5-DFD1-4A51-A670-E722978F0B9A}" destId="{9344FCF7-C7D4-4CFE-B562-A3347D023C57}" srcOrd="0" destOrd="0" presId="urn:microsoft.com/office/officeart/2005/8/layout/hierarchy3"/>
    <dgm:cxn modelId="{9F0358D1-9451-4FD5-A1D6-5279C38FD171}" type="presParOf" srcId="{CAA83BE5-DFD1-4A51-A670-E722978F0B9A}" destId="{4E73B4C2-9517-4C5A-A1BC-310652F2378C}" srcOrd="1" destOrd="0" presId="urn:microsoft.com/office/officeart/2005/8/layout/hierarchy3"/>
    <dgm:cxn modelId="{AD7F3646-EC8B-47AB-B7CB-BBCE48D4DD86}" type="presParOf" srcId="{CAA83BE5-DFD1-4A51-A670-E722978F0B9A}" destId="{545883EB-D83B-4A7B-A567-91709E075A8C}" srcOrd="2" destOrd="0" presId="urn:microsoft.com/office/officeart/2005/8/layout/hierarchy3"/>
    <dgm:cxn modelId="{8534D7CE-3FE4-4FF7-A6D3-5DD7480F69CC}" type="presParOf" srcId="{CAA83BE5-DFD1-4A51-A670-E722978F0B9A}" destId="{28EF1A2B-45BB-4926-959D-A23BE6D82577}" srcOrd="3" destOrd="0" presId="urn:microsoft.com/office/officeart/2005/8/layout/hierarchy3"/>
    <dgm:cxn modelId="{1CD892FF-3E0D-435A-955A-DFA952B4DC8A}" type="presParOf" srcId="{CAA83BE5-DFD1-4A51-A670-E722978F0B9A}" destId="{F6CC5C73-FB73-467F-BACA-79BC32CCA657}" srcOrd="4" destOrd="0" presId="urn:microsoft.com/office/officeart/2005/8/layout/hierarchy3"/>
    <dgm:cxn modelId="{3022FC5F-1458-45F7-94DC-DA63CA4331AE}" type="presParOf" srcId="{CAA83BE5-DFD1-4A51-A670-E722978F0B9A}" destId="{178AEB00-EBEB-4942-9600-425CE3E92A06}" srcOrd="5" destOrd="0" presId="urn:microsoft.com/office/officeart/2005/8/layout/hierarchy3"/>
    <dgm:cxn modelId="{A3BA7621-DB59-4DB0-AADC-50AA78D29343}" type="presParOf" srcId="{CAA83BE5-DFD1-4A51-A670-E722978F0B9A}" destId="{314691A4-C79C-462E-BA92-02D5653FCDDD}" srcOrd="6" destOrd="0" presId="urn:microsoft.com/office/officeart/2005/8/layout/hierarchy3"/>
    <dgm:cxn modelId="{7BED05D0-4BBD-4D18-9FFB-F156B5D6A913}" type="presParOf" srcId="{CAA83BE5-DFD1-4A51-A670-E722978F0B9A}" destId="{8802D2C5-8464-4BE6-BE65-7E20E6218A51}" srcOrd="7" destOrd="0" presId="urn:microsoft.com/office/officeart/2005/8/layout/hierarchy3"/>
    <dgm:cxn modelId="{D7DA3B4F-8869-4119-A8E9-EFBD3A869D4F}" type="presParOf" srcId="{CAA83BE5-DFD1-4A51-A670-E722978F0B9A}" destId="{179B4BBA-7F40-430A-A986-ACBACA7FBC7C}" srcOrd="8" destOrd="0" presId="urn:microsoft.com/office/officeart/2005/8/layout/hierarchy3"/>
    <dgm:cxn modelId="{3A7F918B-D988-4E2D-B82D-A455BC965E80}" type="presParOf" srcId="{CAA83BE5-DFD1-4A51-A670-E722978F0B9A}" destId="{6383085C-4238-4879-9166-1EDC82C1263E}" srcOrd="9" destOrd="0" presId="urn:microsoft.com/office/officeart/2005/8/layout/hierarchy3"/>
    <dgm:cxn modelId="{F9AA0E6B-F8A6-4F11-8296-125CD335F7CC}" type="presParOf" srcId="{8B2F7DBC-2F8A-43D4-8911-370BBD574A4F}" destId="{EE2ED66D-826A-44C6-B2B9-766F70AF7D54}" srcOrd="2" destOrd="0" presId="urn:microsoft.com/office/officeart/2005/8/layout/hierarchy3"/>
    <dgm:cxn modelId="{D79A66C4-6F1B-450D-9170-39641613944B}" type="presParOf" srcId="{EE2ED66D-826A-44C6-B2B9-766F70AF7D54}" destId="{12F80747-C80A-4865-BE5C-95712F7D7FD3}" srcOrd="0" destOrd="0" presId="urn:microsoft.com/office/officeart/2005/8/layout/hierarchy3"/>
    <dgm:cxn modelId="{17E6A660-438D-42E7-A9DC-DBC7561FDA4B}" type="presParOf" srcId="{12F80747-C80A-4865-BE5C-95712F7D7FD3}" destId="{96AA5031-9041-46E7-93CE-42BAFE83EF6E}" srcOrd="0" destOrd="0" presId="urn:microsoft.com/office/officeart/2005/8/layout/hierarchy3"/>
    <dgm:cxn modelId="{23E6896D-5617-41C4-9766-11EEEA1E092A}" type="presParOf" srcId="{12F80747-C80A-4865-BE5C-95712F7D7FD3}" destId="{8D9A759C-41EF-42FC-A34C-97F15CA5D2AA}" srcOrd="1" destOrd="0" presId="urn:microsoft.com/office/officeart/2005/8/layout/hierarchy3"/>
    <dgm:cxn modelId="{D289785A-78B5-4D99-BC12-B00EF3B61CA1}" type="presParOf" srcId="{EE2ED66D-826A-44C6-B2B9-766F70AF7D54}" destId="{94406240-FB91-45C6-921C-009C45F28943}" srcOrd="1" destOrd="0" presId="urn:microsoft.com/office/officeart/2005/8/layout/hierarchy3"/>
    <dgm:cxn modelId="{1F78BAE9-45A7-4C5D-B108-4B4E43B17F92}" type="presParOf" srcId="{94406240-FB91-45C6-921C-009C45F28943}" destId="{E7AAF74A-9704-477F-8EF5-193B0A1ADB5B}" srcOrd="0" destOrd="0" presId="urn:microsoft.com/office/officeart/2005/8/layout/hierarchy3"/>
    <dgm:cxn modelId="{6AD1A2C5-D07E-4A67-85FB-C48399835145}" type="presParOf" srcId="{94406240-FB91-45C6-921C-009C45F28943}" destId="{CF6E29A9-DAF2-4791-AA40-E02A20EC61B7}" srcOrd="1" destOrd="0" presId="urn:microsoft.com/office/officeart/2005/8/layout/hierarchy3"/>
    <dgm:cxn modelId="{00942D39-92DD-404B-AE18-9C9397F6AE9B}" type="presParOf" srcId="{94406240-FB91-45C6-921C-009C45F28943}" destId="{F4BEC120-B3D1-4778-A7E8-D33D08F165A1}" srcOrd="2" destOrd="0" presId="urn:microsoft.com/office/officeart/2005/8/layout/hierarchy3"/>
    <dgm:cxn modelId="{245556B7-732F-479B-AF85-664987361638}" type="presParOf" srcId="{94406240-FB91-45C6-921C-009C45F28943}" destId="{2A0AC441-1EB0-4E65-85E5-41B80A0AA47F}" srcOrd="3" destOrd="0" presId="urn:microsoft.com/office/officeart/2005/8/layout/hierarchy3"/>
    <dgm:cxn modelId="{8B75FCC2-8901-4C1C-8AC1-00794706831B}" type="presParOf" srcId="{94406240-FB91-45C6-921C-009C45F28943}" destId="{BB0D3FC6-1A28-43CE-801C-0E03FBFE3691}" srcOrd="4" destOrd="0" presId="urn:microsoft.com/office/officeart/2005/8/layout/hierarchy3"/>
    <dgm:cxn modelId="{E8D50D2E-F31E-4D31-A4D6-8B61A7C7C2E6}" type="presParOf" srcId="{94406240-FB91-45C6-921C-009C45F28943}" destId="{A0895165-4134-4861-A8C2-F67B8F716DCD}" srcOrd="5" destOrd="0" presId="urn:microsoft.com/office/officeart/2005/8/layout/hierarchy3"/>
    <dgm:cxn modelId="{9E351CFF-A038-43F2-BF49-F2D8355871E9}" type="presParOf" srcId="{94406240-FB91-45C6-921C-009C45F28943}" destId="{A3269252-C361-49F7-BE00-DC01B971B2F4}" srcOrd="6" destOrd="0" presId="urn:microsoft.com/office/officeart/2005/8/layout/hierarchy3"/>
    <dgm:cxn modelId="{098230B1-9260-4083-A0DE-6D1C344CA74C}" type="presParOf" srcId="{94406240-FB91-45C6-921C-009C45F28943}" destId="{036708B7-1134-48D0-9514-AB1188C86B5B}" srcOrd="7" destOrd="0" presId="urn:microsoft.com/office/officeart/2005/8/layout/hierarchy3"/>
    <dgm:cxn modelId="{D0EACA9D-CF0D-40DB-ADAC-FF76945B4C0B}" type="presParOf" srcId="{8B2F7DBC-2F8A-43D4-8911-370BBD574A4F}" destId="{AE72F3CB-E8F0-4217-8C87-8B8C5C8B5B8E}" srcOrd="3" destOrd="0" presId="urn:microsoft.com/office/officeart/2005/8/layout/hierarchy3"/>
    <dgm:cxn modelId="{39A2E6DC-4FE3-4DBF-85AA-EF522316A578}" type="presParOf" srcId="{AE72F3CB-E8F0-4217-8C87-8B8C5C8B5B8E}" destId="{B028915B-189A-4B88-B7E3-6340D5EC4D3F}" srcOrd="0" destOrd="0" presId="urn:microsoft.com/office/officeart/2005/8/layout/hierarchy3"/>
    <dgm:cxn modelId="{53B4C25D-846D-4BA2-A1DC-5EA896636856}" type="presParOf" srcId="{B028915B-189A-4B88-B7E3-6340D5EC4D3F}" destId="{F2A196C6-1734-4D5E-81EB-5393D72E019A}" srcOrd="0" destOrd="0" presId="urn:microsoft.com/office/officeart/2005/8/layout/hierarchy3"/>
    <dgm:cxn modelId="{3199F2F7-840E-4B6A-A5B7-46A48CC0A692}" type="presParOf" srcId="{B028915B-189A-4B88-B7E3-6340D5EC4D3F}" destId="{91CD8CD8-A7D1-4587-98E2-31E115D00853}" srcOrd="1" destOrd="0" presId="urn:microsoft.com/office/officeart/2005/8/layout/hierarchy3"/>
    <dgm:cxn modelId="{485BFA3B-534A-438C-AF6F-5CD70E2772D5}" type="presParOf" srcId="{AE72F3CB-E8F0-4217-8C87-8B8C5C8B5B8E}" destId="{9C878DB5-963D-4672-8579-53EE09D02F71}" srcOrd="1" destOrd="0" presId="urn:microsoft.com/office/officeart/2005/8/layout/hierarchy3"/>
    <dgm:cxn modelId="{60DD90AD-F163-4DF6-BA7B-2EE23EFD9ECF}" type="presParOf" srcId="{9C878DB5-963D-4672-8579-53EE09D02F71}" destId="{A2A87F6F-B1F2-4740-BF6F-AFD4BE7C1C82}" srcOrd="0" destOrd="0" presId="urn:microsoft.com/office/officeart/2005/8/layout/hierarchy3"/>
    <dgm:cxn modelId="{A5288070-68E6-4CB2-9FE2-5765ED44BB57}" type="presParOf" srcId="{9C878DB5-963D-4672-8579-53EE09D02F71}" destId="{F06C772F-434A-465C-A571-2357317F0B8F}" srcOrd="1" destOrd="0" presId="urn:microsoft.com/office/officeart/2005/8/layout/hierarchy3"/>
    <dgm:cxn modelId="{B73A7E27-8EA7-48E7-84D9-648AF160784F}" type="presParOf" srcId="{9C878DB5-963D-4672-8579-53EE09D02F71}" destId="{55DF3851-558D-46EC-A4F8-FFE5B754AD7E}" srcOrd="2" destOrd="0" presId="urn:microsoft.com/office/officeart/2005/8/layout/hierarchy3"/>
    <dgm:cxn modelId="{6144B920-F405-44C2-AFC5-2D355712A78C}" type="presParOf" srcId="{9C878DB5-963D-4672-8579-53EE09D02F71}" destId="{4B304268-E5A3-4B01-9A02-1AB102DDFC33}" srcOrd="3" destOrd="0" presId="urn:microsoft.com/office/officeart/2005/8/layout/hierarchy3"/>
    <dgm:cxn modelId="{F7070B90-56EB-4E91-A3F5-47BCD558E549}" type="presParOf" srcId="{9C878DB5-963D-4672-8579-53EE09D02F71}" destId="{1B390BC8-CF50-4D06-84D9-2E325A99CD62}" srcOrd="4" destOrd="0" presId="urn:microsoft.com/office/officeart/2005/8/layout/hierarchy3"/>
    <dgm:cxn modelId="{CAD05605-AF4F-4772-9E2E-C5FB2A0EF018}" type="presParOf" srcId="{9C878DB5-963D-4672-8579-53EE09D02F71}" destId="{1363FEC3-C063-40DE-88CB-2607F68D6DDE}" srcOrd="5" destOrd="0" presId="urn:microsoft.com/office/officeart/2005/8/layout/hierarchy3"/>
  </dgm:cxnLst>
  <dgm:bg/>
  <dgm:whole>
    <a:ln w="9525">
      <a:noFill/>
    </a:ln>
  </dgm:whole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C03AEE9F-450E-418C-9726-470B9044F1A1}" type="doc">
      <dgm:prSet loTypeId="urn:microsoft.com/office/officeart/2005/8/layout/hierarchy3" loCatId="list" qsTypeId="urn:microsoft.com/office/officeart/2005/8/quickstyle/simple1" qsCatId="simple" csTypeId="urn:microsoft.com/office/officeart/2005/8/colors/accent4_5" csCatId="accent4" phldr="1"/>
      <dgm:spPr bwMode="auto"/>
      <dgm:t>
        <a:bodyPr/>
        <a:lstStyle/>
        <a:p>
          <a:pPr>
            <a:defRPr/>
          </a:pPr>
          <a:endParaRPr lang="de-DE"/>
        </a:p>
      </dgm:t>
    </dgm:pt>
    <dgm:pt modelId="{7AEFD23E-ECF4-4073-8BB0-7417B260481B}" type="node">
      <dgm:prSet phldrT="[Text]"/>
      <dgm:spPr bwMode="auto"/>
      <dgm:t>
        <a:bodyPr/>
        <a:lstStyle/>
        <a:p>
          <a:pPr>
            <a:defRPr/>
          </a:pPr>
          <a:r>
            <a:rPr lang="it-IT">
              <a:latin typeface="Trebuchet MS"/>
            </a:rPr>
            <a:t>5. Scenari di adattamento</a:t>
          </a:r>
          <a:endParaRPr/>
        </a:p>
      </dgm:t>
    </dgm:pt>
    <dgm:pt modelId="{8D9D7A64-ECF2-406C-B07E-6FC34614573B}" type="parTrans" cxnId="{88F08344-0564-47C1-8272-9486775644FA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251FE9C3-C852-400B-9803-FD5DC52D7545}" type="sibTrans" cxnId="{88F08344-0564-47C1-8272-9486775644FA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4343B91-ADC9-4E2C-B823-F13E419635FC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Sviluppo di scenari</a:t>
          </a:r>
          <a:endParaRPr/>
        </a:p>
      </dgm:t>
    </dgm:pt>
    <dgm:pt modelId="{7F4C481F-AA3E-43A0-BE76-21FBBA47C840}" type="parTrans" cxnId="{8C6CAD9D-2DC9-4B33-BCDD-1957F0251AE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A88E99B1-EC4D-40A0-A67B-4EDEDBDFDFC2}" type="sibTrans" cxnId="{8C6CAD9D-2DC9-4B33-BCDD-1957F0251AE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B6AAE9D-0A1B-4D52-8DB9-CEF8DA56A007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Selezione dell'intervento</a:t>
          </a:r>
          <a:endParaRPr/>
        </a:p>
      </dgm:t>
    </dgm:pt>
    <dgm:pt modelId="{EFD81F64-07E9-429F-AE2F-E3724CB32288}" type="parTrans" cxnId="{7D9C4766-2DA6-4A61-BFC8-B122C3F97ED3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EFC54C30-60E9-49CA-9D47-EA900C353FEF}" type="sibTrans" cxnId="{7D9C4766-2DA6-4A61-BFC8-B122C3F97ED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64E9BC57-9848-40A3-94C8-22BB9E56F4A2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Meccanismi di finanziamento</a:t>
          </a:r>
          <a:endParaRPr/>
        </a:p>
      </dgm:t>
    </dgm:pt>
    <dgm:pt modelId="{690AA958-907B-4B8F-BBFC-2294F21F2EBB}" type="parTrans" cxnId="{B896763B-7B3C-4ACA-9F3D-9C15B3D2C84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B2392013-081B-46BA-ABDB-E6726DBAA8A7}" type="sibTrans" cxnId="{B896763B-7B3C-4ACA-9F3D-9C15B3D2C84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B7A3FC64-97C5-40A8-B6DB-D91C35D119D0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solidFill>
                <a:schemeClr val="accent4"/>
              </a:solidFill>
              <a:latin typeface="Trebuchet MS"/>
            </a:rPr>
            <a:t>Metodi partecipativi</a:t>
          </a:r>
          <a:endParaRPr/>
        </a:p>
      </dgm:t>
    </dgm:pt>
    <dgm:pt modelId="{D9D75984-87D0-4490-8112-B71BE3DC9E36}" type="parTrans" cxnId="{902BD2CA-FFF2-49F7-A4FC-BBE75A0C347D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2C938A8B-FFB6-48C5-91FE-C3D51234A23C}" type="sibTrans" cxnId="{902BD2CA-FFF2-49F7-A4FC-BBE75A0C347D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3DF4CAA8-1681-4385-A8AF-EC63E50AF789}" type="node">
      <dgm:prSet phldrT="[Text]"/>
      <dgm:spPr bwMode="auto"/>
      <dgm:t>
        <a:bodyPr/>
        <a:lstStyle/>
        <a:p>
          <a:pPr>
            <a:defRPr/>
          </a:pPr>
          <a:r>
            <a:rPr lang="de-DE">
              <a:latin typeface="Trebuchet MS"/>
            </a:rPr>
            <a:t>6.Decision-Making</a:t>
          </a:r>
          <a:endParaRPr/>
        </a:p>
      </dgm:t>
    </dgm:pt>
    <dgm:pt modelId="{0BF68C6B-72EC-4BB5-8C28-84DC10095B8C}" type="parTrans" cxnId="{DAE67E54-FF2E-43DF-B3BA-5F4E84E89DE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6C4D00FD-832B-42FF-8199-79EA239B39B4}" type="sibTrans" cxnId="{DAE67E54-FF2E-43DF-B3BA-5F4E84E89DEE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85669D4-8CE2-40E2-9A71-78A7212D2F49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Valutazione dello scenario</a:t>
          </a:r>
          <a:endParaRPr/>
        </a:p>
      </dgm:t>
    </dgm:pt>
    <dgm:pt modelId="{5EC49C74-39B7-4185-B4DC-AC0488C83DFC}" type="parTrans" cxnId="{F6F54E19-F4ED-4701-B5F0-38D7A925686B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BB7CD0AF-073C-4B5E-9823-0835A88C4BD7}" type="sibTrans" cxnId="{F6F54E19-F4ED-4701-B5F0-38D7A925686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BC4EF286-E030-4C6C-82AF-1203754E21D7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Processo di classificazione</a:t>
          </a:r>
          <a:endParaRPr/>
        </a:p>
      </dgm:t>
    </dgm:pt>
    <dgm:pt modelId="{27385341-D057-4CBA-B85A-E2B5B5739ECE}" type="parTrans" cxnId="{6166EE9F-1FAE-4963-9BE3-D8F58DCBD5E9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D49A6368-CA83-4C35-93DD-1EDDA5A17281}" type="sibTrans" cxnId="{6166EE9F-1FAE-4963-9BE3-D8F58DCBD5E9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D597F2C-E75A-4DED-BCD3-FEE9BE7F327B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Selezione ottimale dello scenario</a:t>
          </a:r>
          <a:endParaRPr/>
        </a:p>
      </dgm:t>
    </dgm:pt>
    <dgm:pt modelId="{0BC36009-850D-4827-A1A2-09A029F8FC5C}" type="parTrans" cxnId="{D26058F3-183E-40A1-A9A1-C9BCCF010A07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85DE454-5594-4075-A86B-0DC9AF8223C5}" type="sibTrans" cxnId="{D26058F3-183E-40A1-A9A1-C9BCCF010A07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76A75782-EBB9-4391-B35F-90F30F7B5803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solidFill>
                <a:schemeClr val="accent4"/>
              </a:solidFill>
              <a:latin typeface="Trebuchet MS"/>
            </a:rPr>
            <a:t>Metodi partecipativi</a:t>
          </a:r>
          <a:endParaRPr/>
        </a:p>
      </dgm:t>
    </dgm:pt>
    <dgm:pt modelId="{296EDF54-1EC8-453B-98E8-8A123CA436CA}" type="parTrans" cxnId="{D385C49F-4722-4848-95A4-E37AAD4EB895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1E1A5CED-5D6E-43D8-BE54-2FF1D542E8A5}" type="sibTrans" cxnId="{D385C49F-4722-4848-95A4-E37AAD4EB895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1CE7CF98-BD42-4DE2-8F21-955902120053}" type="node">
      <dgm:prSet phldrT="[Text]"/>
      <dgm:spPr bwMode="auto"/>
      <dgm:t>
        <a:bodyPr/>
        <a:lstStyle/>
        <a:p>
          <a:pPr>
            <a:defRPr/>
          </a:pPr>
          <a:r>
            <a:rPr lang="it-IT">
              <a:latin typeface="Trebuchet MS"/>
            </a:rPr>
            <a:t>7. Concetto di adattamento</a:t>
          </a:r>
          <a:endParaRPr/>
        </a:p>
      </dgm:t>
    </dgm:pt>
    <dgm:pt modelId="{B7CF3992-B756-486D-89D3-D6C1F542D4AA}" type="parTrans" cxnId="{148DB238-2462-4009-A0D9-883AC3974F1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F19709DB-9EC7-43BC-90D3-1A2DB53D08A4}" type="sibTrans" cxnId="{148DB238-2462-4009-A0D9-883AC3974F1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FB9A419A-0777-4F0E-9076-9DBC619A4536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Definizione del concept</a:t>
          </a:r>
          <a:endParaRPr/>
        </a:p>
      </dgm:t>
    </dgm:pt>
    <dgm:pt modelId="{D413D974-1B50-472C-9635-AD2325B8E589}" type="parTrans" cxnId="{727FA775-7A80-4047-A173-F0CC4C499123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7C74D15F-3338-4CD6-A732-A7B25594E4BB}" type="sibTrans" cxnId="{727FA775-7A80-4047-A173-F0CC4C499123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44AD86D-BA3F-424F-B5C6-CC7B58A5E667}" type="node">
      <dgm:prSet phldrT="[Text]"/>
      <dgm:spPr bwMode="auto"/>
      <dgm:t>
        <a:bodyPr/>
        <a:lstStyle/>
        <a:p>
          <a:pPr>
            <a:defRPr/>
          </a:pPr>
          <a:r>
            <a:rPr lang="it-IT">
              <a:latin typeface="Trebuchet MS"/>
            </a:rPr>
            <a:t>8. Implementazione e monitoraggio</a:t>
          </a:r>
          <a:endParaRPr/>
        </a:p>
      </dgm:t>
    </dgm:pt>
    <dgm:pt modelId="{24EC3604-37E1-4E0B-91FB-E7B5EC6A151B}" type="parTrans" cxnId="{65175CF2-4406-45D9-B7C8-6BB261AB755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4952060D-DD2D-4331-9C5F-2B97AAD46D17}" type="sibTrans" cxnId="{65175CF2-4406-45D9-B7C8-6BB261AB755B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0AF58868-6F74-4E01-BD77-07D11976ED7E}" type="node">
      <dgm:prSet phldrT="[Text]"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r>
            <a:rPr lang="it-IT">
              <a:latin typeface="Trebuchet MS"/>
            </a:rPr>
            <a:t>Processo iterativo</a:t>
          </a:r>
          <a:endParaRPr/>
        </a:p>
      </dgm:t>
    </dgm:pt>
    <dgm:pt modelId="{B988B435-E0FF-4B47-B034-7DA42BB4B3E8}" type="parTrans" cxnId="{7C12129B-D8F9-451C-8469-E4E2E3B9E919}">
      <dgm:prSet/>
      <dgm:spPr bwMode="auto">
        <a:ln w="12700"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pPr>
            <a:defRPr/>
          </a:pPr>
          <a:endParaRPr lang="de-DE"/>
        </a:p>
      </dgm:t>
    </dgm:pt>
    <dgm:pt modelId="{635698DA-4FD7-4D2D-A95C-9C9F35FA802B}" type="sibTrans" cxnId="{7C12129B-D8F9-451C-8469-E4E2E3B9E919}">
      <dgm:prSet/>
      <dgm:spPr bwMode="auto"/>
      <dgm:t>
        <a:bodyPr/>
        <a:lstStyle/>
        <a:p>
          <a:pPr>
            <a:defRPr/>
          </a:pPr>
          <a:endParaRPr lang="de-DE"/>
        </a:p>
      </dgm:t>
    </dgm:pt>
    <dgm:pt modelId="{8B2F7DBC-2F8A-43D4-8911-370BBD574A4F}" type="pres">
      <dgm:prSet presAssocID="{C03AEE9F-450E-418C-9726-470B9044F1A1}" presName="diagram" presStyleCnt="0">
        <dgm:presLayoutVars>
          <dgm:chPref val="1"/>
          <dgm:dir val="norm"/>
          <dgm:animOne val="branch"/>
          <dgm:animLvl val="lvl"/>
          <dgm:resizeHandles val="exact"/>
        </dgm:presLayoutVars>
      </dgm:prSet>
      <dgm:spPr bwMode="auto"/>
    </dgm:pt>
    <dgm:pt modelId="{CBC84039-EB11-4D9C-814B-C9D11BA77076}" type="pres">
      <dgm:prSet presAssocID="{7AEFD23E-ECF4-4073-8BB0-7417B260481B}" presName="root" presStyleCnt="0"/>
      <dgm:spPr bwMode="auto"/>
    </dgm:pt>
    <dgm:pt modelId="{4EAAFA98-4A6E-4AD9-83B4-EBB52B3BD4E6}" type="pres">
      <dgm:prSet presAssocID="{7AEFD23E-ECF4-4073-8BB0-7417B260481B}" presName="rootComposite" presStyleCnt="0"/>
      <dgm:spPr bwMode="auto"/>
    </dgm:pt>
    <dgm:pt modelId="{AACF156D-7D2C-4D5A-BB7F-E2FF6C2E6FD2}" type="pres">
      <dgm:prSet custScaleX="156494" presAssocID="{7AEFD23E-ECF4-4073-8BB0-7417B260481B}" presName="rootText" presStyleLbl="node1" presStyleIdx="0" presStyleCnt="4"/>
      <dgm:spPr bwMode="auto"/>
    </dgm:pt>
    <dgm:pt modelId="{3B33EEAC-0DA4-4580-ACC7-B19E6BBC08B1}" type="pres">
      <dgm:prSet presAssocID="{7AEFD23E-ECF4-4073-8BB0-7417B260481B}" presName="rootConnector" presStyleLbl="node1" presStyleIdx="0" presStyleCnt="4"/>
      <dgm:spPr bwMode="auto"/>
    </dgm:pt>
    <dgm:pt modelId="{B3423CE1-B494-4A31-ACD4-4589356E40AE}" type="pres">
      <dgm:prSet presAssocID="{7AEFD23E-ECF4-4073-8BB0-7417B260481B}" presName="childShape" presStyleCnt="0"/>
      <dgm:spPr bwMode="auto"/>
    </dgm:pt>
    <dgm:pt modelId="{7B73BD04-2EE8-49EA-A02D-43785E36CAA8}" type="pres">
      <dgm:prSet presAssocID="{7F4C481F-AA3E-43A0-BE76-21FBBA47C840}" presName="Name13" presStyleLbl="parChTrans1D2" presStyleIdx="0" presStyleCnt="10"/>
      <dgm:spPr bwMode="auto"/>
    </dgm:pt>
    <dgm:pt modelId="{8A09C7FA-9FC6-478A-B38A-6B79E9BA9567}" type="pres">
      <dgm:prSet custScaleX="148400" presAssocID="{74343B91-ADC9-4E2C-B823-F13E419635FC}" presName="childText" presStyleLbl="bgAcc1" presStyleIdx="0" presStyleCnt="10">
        <dgm:presLayoutVars>
          <dgm:bulletEnabled val="1"/>
        </dgm:presLayoutVars>
      </dgm:prSet>
      <dgm:spPr bwMode="auto"/>
    </dgm:pt>
    <dgm:pt modelId="{FC1400AB-139F-421B-BD3D-1264579AA23F}" type="pres">
      <dgm:prSet presAssocID="{EFD81F64-07E9-429F-AE2F-E3724CB32288}" presName="Name13" presStyleLbl="parChTrans1D2" presStyleIdx="1" presStyleCnt="10"/>
      <dgm:spPr bwMode="auto"/>
    </dgm:pt>
    <dgm:pt modelId="{C1525D42-4F19-4E77-93D8-56E4DB0ECF40}" type="pres">
      <dgm:prSet custScaleX="148400" presAssocID="{1B6AAE9D-0A1B-4D52-8DB9-CEF8DA56A007}" presName="childText" presStyleLbl="bgAcc1" presStyleIdx="1" presStyleCnt="10">
        <dgm:presLayoutVars>
          <dgm:bulletEnabled val="1"/>
        </dgm:presLayoutVars>
      </dgm:prSet>
      <dgm:spPr bwMode="auto"/>
    </dgm:pt>
    <dgm:pt modelId="{009A8495-C7D5-411D-BA31-BD6041D43FE6}" type="pres">
      <dgm:prSet presAssocID="{690AA958-907B-4B8F-BBFC-2294F21F2EBB}" presName="Name13" presStyleLbl="parChTrans1D2" presStyleIdx="2" presStyleCnt="10"/>
      <dgm:spPr bwMode="auto"/>
    </dgm:pt>
    <dgm:pt modelId="{47E4599B-75F5-42CE-AD43-8ED995AB3F27}" type="pres">
      <dgm:prSet custScaleX="148400" presAssocID="{64E9BC57-9848-40A3-94C8-22BB9E56F4A2}" presName="childText" presStyleLbl="bgAcc1" presStyleIdx="2" presStyleCnt="10">
        <dgm:presLayoutVars>
          <dgm:bulletEnabled val="1"/>
        </dgm:presLayoutVars>
      </dgm:prSet>
      <dgm:spPr bwMode="auto"/>
    </dgm:pt>
    <dgm:pt modelId="{19032059-4473-4F34-829A-62FB8A311A9F}" type="pres">
      <dgm:prSet presAssocID="{D9D75984-87D0-4490-8112-B71BE3DC9E36}" presName="Name13" presStyleLbl="parChTrans1D2" presStyleIdx="3" presStyleCnt="10"/>
      <dgm:spPr bwMode="auto"/>
    </dgm:pt>
    <dgm:pt modelId="{0CB127CD-0FF8-4574-9C38-D3D5FF1185D6}" type="pres">
      <dgm:prSet custScaleX="148400" presAssocID="{B7A3FC64-97C5-40A8-B6DB-D91C35D119D0}" presName="childText" presStyleLbl="bgAcc1" presStyleIdx="3" presStyleCnt="10">
        <dgm:presLayoutVars>
          <dgm:bulletEnabled val="1"/>
        </dgm:presLayoutVars>
      </dgm:prSet>
      <dgm:spPr bwMode="auto"/>
    </dgm:pt>
    <dgm:pt modelId="{F3E94DE2-F087-49B1-97EB-A2E910BBAD9B}" type="pres">
      <dgm:prSet presAssocID="{3DF4CAA8-1681-4385-A8AF-EC63E50AF789}" presName="root" presStyleCnt="0"/>
      <dgm:spPr bwMode="auto"/>
    </dgm:pt>
    <dgm:pt modelId="{5DA9DBC6-FEDD-48E5-B68C-A6DCA3413F99}" type="pres">
      <dgm:prSet presAssocID="{3DF4CAA8-1681-4385-A8AF-EC63E50AF789}" presName="rootComposite" presStyleCnt="0"/>
      <dgm:spPr bwMode="auto"/>
    </dgm:pt>
    <dgm:pt modelId="{684AD7FE-168B-48BD-B006-827634D0A9CF}" type="pres">
      <dgm:prSet custLinFactNeighborX="87" custScaleX="156494" presAssocID="{3DF4CAA8-1681-4385-A8AF-EC63E50AF789}" presName="rootText" presStyleLbl="node1" presStyleIdx="1" presStyleCnt="4"/>
      <dgm:spPr bwMode="auto"/>
    </dgm:pt>
    <dgm:pt modelId="{C64A340D-30B5-43E0-AFC2-299E55FB5DC7}" type="pres">
      <dgm:prSet presAssocID="{3DF4CAA8-1681-4385-A8AF-EC63E50AF789}" presName="rootConnector" presStyleLbl="node1" presStyleIdx="1" presStyleCnt="4"/>
      <dgm:spPr bwMode="auto"/>
    </dgm:pt>
    <dgm:pt modelId="{D04890C9-B509-4B7A-8210-2476052DE256}" type="pres">
      <dgm:prSet presAssocID="{3DF4CAA8-1681-4385-A8AF-EC63E50AF789}" presName="childShape" presStyleCnt="0"/>
      <dgm:spPr bwMode="auto"/>
    </dgm:pt>
    <dgm:pt modelId="{4B2EBAA5-1330-4766-BA73-DAE267362AAB}" type="pres">
      <dgm:prSet presAssocID="{5EC49C74-39B7-4185-B4DC-AC0488C83DFC}" presName="Name13" presStyleLbl="parChTrans1D2" presStyleIdx="4" presStyleCnt="10"/>
      <dgm:spPr bwMode="auto"/>
    </dgm:pt>
    <dgm:pt modelId="{0E92CF5D-3264-4B32-A695-39C71C397024}" type="pres">
      <dgm:prSet custLinFactNeighborX="109" custScaleX="148400" presAssocID="{785669D4-8CE2-40E2-9A71-78A7212D2F49}" presName="childText" presStyleLbl="bgAcc1" presStyleIdx="4" presStyleCnt="10">
        <dgm:presLayoutVars>
          <dgm:bulletEnabled val="1"/>
        </dgm:presLayoutVars>
      </dgm:prSet>
      <dgm:spPr bwMode="auto"/>
    </dgm:pt>
    <dgm:pt modelId="{6A0A54A7-073F-4169-A01D-7EF688BD5EA0}" type="pres">
      <dgm:prSet presAssocID="{27385341-D057-4CBA-B85A-E2B5B5739ECE}" presName="Name13" presStyleLbl="parChTrans1D2" presStyleIdx="5" presStyleCnt="10"/>
      <dgm:spPr bwMode="auto"/>
    </dgm:pt>
    <dgm:pt modelId="{A7EF5E56-A84B-4A0D-BA4E-C9100DBB6302}" type="pres">
      <dgm:prSet custLinFactNeighborX="109" custScaleX="148400" presAssocID="{BC4EF286-E030-4C6C-82AF-1203754E21D7}" presName="childText" presStyleLbl="bgAcc1" presStyleIdx="5" presStyleCnt="10">
        <dgm:presLayoutVars>
          <dgm:bulletEnabled val="1"/>
        </dgm:presLayoutVars>
      </dgm:prSet>
      <dgm:spPr bwMode="auto"/>
    </dgm:pt>
    <dgm:pt modelId="{83E51C0A-A69E-4978-9E78-386C27F4AFCB}" type="pres">
      <dgm:prSet presAssocID="{0BC36009-850D-4827-A1A2-09A029F8FC5C}" presName="Name13" presStyleLbl="parChTrans1D2" presStyleIdx="6" presStyleCnt="10"/>
      <dgm:spPr bwMode="auto"/>
    </dgm:pt>
    <dgm:pt modelId="{94AEBD02-AFEE-43F6-B2B2-41D075D92929}" type="pres">
      <dgm:prSet custLinFactNeighborX="109" custScaleX="148400" presAssocID="{1D597F2C-E75A-4DED-BCD3-FEE9BE7F327B}" presName="childText" presStyleLbl="bgAcc1" presStyleIdx="6" presStyleCnt="10">
        <dgm:presLayoutVars>
          <dgm:bulletEnabled val="1"/>
        </dgm:presLayoutVars>
      </dgm:prSet>
      <dgm:spPr bwMode="auto"/>
    </dgm:pt>
    <dgm:pt modelId="{7A8E4694-4753-40E2-A083-587394734108}" type="pres">
      <dgm:prSet presAssocID="{296EDF54-1EC8-453B-98E8-8A123CA436CA}" presName="Name13" presStyleLbl="parChTrans1D2" presStyleIdx="7" presStyleCnt="10"/>
      <dgm:spPr bwMode="auto"/>
    </dgm:pt>
    <dgm:pt modelId="{AE5835F1-0ACD-4F2F-9908-E0A87EA5B728}" type="pres">
      <dgm:prSet custScaleX="148400" presAssocID="{76A75782-EBB9-4391-B35F-90F30F7B5803}" presName="childText" presStyleLbl="bgAcc1" presStyleIdx="7" presStyleCnt="10">
        <dgm:presLayoutVars>
          <dgm:bulletEnabled val="1"/>
        </dgm:presLayoutVars>
      </dgm:prSet>
      <dgm:spPr bwMode="auto"/>
    </dgm:pt>
    <dgm:pt modelId="{80B8824E-AB0A-4023-9741-8EAC3C04BACA}" type="pres">
      <dgm:prSet presAssocID="{1CE7CF98-BD42-4DE2-8F21-955902120053}" presName="root" presStyleCnt="0"/>
      <dgm:spPr bwMode="auto"/>
    </dgm:pt>
    <dgm:pt modelId="{96166266-F8E0-4B23-A877-6FE6DF4164BF}" type="pres">
      <dgm:prSet presAssocID="{1CE7CF98-BD42-4DE2-8F21-955902120053}" presName="rootComposite" presStyleCnt="0"/>
      <dgm:spPr bwMode="auto"/>
    </dgm:pt>
    <dgm:pt modelId="{88A42C8D-FFB3-4F5A-BF8F-DE83B61DAE9E}" type="pres">
      <dgm:prSet custScaleX="156494" presAssocID="{1CE7CF98-BD42-4DE2-8F21-955902120053}" presName="rootText" presStyleLbl="node1" presStyleIdx="2" presStyleCnt="4"/>
      <dgm:spPr bwMode="auto"/>
    </dgm:pt>
    <dgm:pt modelId="{AE23CA46-F5BA-44AF-B847-18EF54984C82}" type="pres">
      <dgm:prSet presAssocID="{1CE7CF98-BD42-4DE2-8F21-955902120053}" presName="rootConnector" presStyleLbl="node1" presStyleIdx="2" presStyleCnt="4"/>
      <dgm:spPr bwMode="auto"/>
    </dgm:pt>
    <dgm:pt modelId="{BABA0463-D93E-430B-9809-85F02C706249}" type="pres">
      <dgm:prSet presAssocID="{1CE7CF98-BD42-4DE2-8F21-955902120053}" presName="childShape" presStyleCnt="0"/>
      <dgm:spPr bwMode="auto"/>
    </dgm:pt>
    <dgm:pt modelId="{28D4470B-79CE-4135-9DF4-1DC606253DB0}" type="pres">
      <dgm:prSet presAssocID="{D413D974-1B50-472C-9635-AD2325B8E589}" presName="Name13" presStyleLbl="parChTrans1D2" presStyleIdx="8" presStyleCnt="10"/>
      <dgm:spPr bwMode="auto"/>
    </dgm:pt>
    <dgm:pt modelId="{DAB13A2A-1BEC-449E-A282-208F8CCA4F08}" type="pres">
      <dgm:prSet custScaleX="148400" presAssocID="{FB9A419A-0777-4F0E-9076-9DBC619A4536}" presName="childText" presStyleLbl="bgAcc1" presStyleIdx="8" presStyleCnt="10">
        <dgm:presLayoutVars>
          <dgm:bulletEnabled val="1"/>
        </dgm:presLayoutVars>
      </dgm:prSet>
      <dgm:spPr bwMode="auto"/>
    </dgm:pt>
    <dgm:pt modelId="{4EDC4240-0B3E-42CD-A674-90F0E0BC244E}" type="pres">
      <dgm:prSet presAssocID="{444AD86D-BA3F-424F-B5C6-CC7B58A5E667}" presName="root" presStyleCnt="0"/>
      <dgm:spPr bwMode="auto"/>
    </dgm:pt>
    <dgm:pt modelId="{693623AD-087E-4DA4-989F-840711C583B9}" type="pres">
      <dgm:prSet presAssocID="{444AD86D-BA3F-424F-B5C6-CC7B58A5E667}" presName="rootComposite" presStyleCnt="0"/>
      <dgm:spPr bwMode="auto"/>
    </dgm:pt>
    <dgm:pt modelId="{F6E05437-3B63-49A4-AC15-CF6784B7B169}" type="pres">
      <dgm:prSet custScaleX="156494" presAssocID="{444AD86D-BA3F-424F-B5C6-CC7B58A5E667}" presName="rootText" presStyleLbl="node1" presStyleIdx="3" presStyleCnt="4"/>
      <dgm:spPr bwMode="auto"/>
    </dgm:pt>
    <dgm:pt modelId="{4E69BF4F-C3A6-403E-9223-BF7A7280D36C}" type="pres">
      <dgm:prSet presAssocID="{444AD86D-BA3F-424F-B5C6-CC7B58A5E667}" presName="rootConnector" presStyleLbl="node1" presStyleIdx="3" presStyleCnt="4"/>
      <dgm:spPr bwMode="auto"/>
    </dgm:pt>
    <dgm:pt modelId="{6CB2F4C0-88D7-4F4D-B524-D96E68E405EA}" type="pres">
      <dgm:prSet presAssocID="{444AD86D-BA3F-424F-B5C6-CC7B58A5E667}" presName="childShape" presStyleCnt="0"/>
      <dgm:spPr bwMode="auto"/>
    </dgm:pt>
    <dgm:pt modelId="{C61F587A-CA65-4900-A4BC-3A50D8A50D79}" type="pres">
      <dgm:prSet presAssocID="{B988B435-E0FF-4B47-B034-7DA42BB4B3E8}" presName="Name13" presStyleLbl="parChTrans1D2" presStyleIdx="9" presStyleCnt="10"/>
      <dgm:spPr bwMode="auto"/>
    </dgm:pt>
    <dgm:pt modelId="{A7025C7A-6F76-4795-A71F-0E1CFB63C0B9}" type="pres">
      <dgm:prSet custScaleX="148400" presAssocID="{0AF58868-6F74-4E01-BD77-07D11976ED7E}" presName="childText" presStyleLbl="bgAcc1" presStyleIdx="9" presStyleCnt="10">
        <dgm:presLayoutVars>
          <dgm:bulletEnabled val="1"/>
        </dgm:presLayoutVars>
      </dgm:prSet>
      <dgm:spPr bwMode="auto"/>
    </dgm:pt>
  </dgm:ptLst>
  <dgm:cxnLst>
    <dgm:cxn modelId="{31607203-6575-4D5F-9CDA-B7CB55076C77}" type="presOf" srcId="{BC4EF286-E030-4C6C-82AF-1203754E21D7}" destId="{A7EF5E56-A84B-4A0D-BA4E-C9100DBB6302}" srcOrd="0" destOrd="0" presId="urn:microsoft.com/office/officeart/2005/8/layout/hierarchy3"/>
    <dgm:cxn modelId="{17999C03-391A-4709-9CBD-37DCA9F21762}" type="presOf" srcId="{1CE7CF98-BD42-4DE2-8F21-955902120053}" destId="{88A42C8D-FFB3-4F5A-BF8F-DE83B61DAE9E}" srcOrd="0" destOrd="0" presId="urn:microsoft.com/office/officeart/2005/8/layout/hierarchy3"/>
    <dgm:cxn modelId="{C2EB8F0A-4414-4432-AF5E-B18494EB960E}" type="presOf" srcId="{D413D974-1B50-472C-9635-AD2325B8E589}" destId="{28D4470B-79CE-4135-9DF4-1DC606253DB0}" srcOrd="0" destOrd="0" presId="urn:microsoft.com/office/officeart/2005/8/layout/hierarchy3"/>
    <dgm:cxn modelId="{F6F54E19-F4ED-4701-B5F0-38D7A925686B}" type="parOf" srcId="{3DF4CAA8-1681-4385-A8AF-EC63E50AF789}" destId="{785669D4-8CE2-40E2-9A71-78A7212D2F49}" srcOrd="0" destOrd="0" parTransId="{5EC49C74-39B7-4185-B4DC-AC0488C83DFC}" sibTransId="{BB7CD0AF-073C-4B5E-9823-0835A88C4BD7}"/>
    <dgm:cxn modelId="{7CA9181C-5398-4530-A8BA-5E6FAB1C554A}" type="presOf" srcId="{7F4C481F-AA3E-43A0-BE76-21FBBA47C840}" destId="{7B73BD04-2EE8-49EA-A02D-43785E36CAA8}" srcOrd="0" destOrd="0" presId="urn:microsoft.com/office/officeart/2005/8/layout/hierarchy3"/>
    <dgm:cxn modelId="{99E0DF2B-6BF3-46F1-8D87-4079DE2CE500}" type="presOf" srcId="{74343B91-ADC9-4E2C-B823-F13E419635FC}" destId="{8A09C7FA-9FC6-478A-B38A-6B79E9BA9567}" srcOrd="0" destOrd="0" presId="urn:microsoft.com/office/officeart/2005/8/layout/hierarchy3"/>
    <dgm:cxn modelId="{ED883134-1F55-44FF-8543-B65E7D91EF3E}" type="presOf" srcId="{B988B435-E0FF-4B47-B034-7DA42BB4B3E8}" destId="{C61F587A-CA65-4900-A4BC-3A50D8A50D79}" srcOrd="0" destOrd="0" presId="urn:microsoft.com/office/officeart/2005/8/layout/hierarchy3"/>
    <dgm:cxn modelId="{148DB238-2462-4009-A0D9-883AC3974F13}" type="parOf" srcId="{C03AEE9F-450E-418C-9726-470B9044F1A1}" destId="{1CE7CF98-BD42-4DE2-8F21-955902120053}" srcOrd="2" destOrd="0" parTransId="{B7CF3992-B756-486D-89D3-D6C1F542D4AA}" sibTransId="{F19709DB-9EC7-43BC-90D3-1A2DB53D08A4}"/>
    <dgm:cxn modelId="{3ACDA33A-A5B6-40A3-903A-876B1AF18DA7}" type="presOf" srcId="{1D597F2C-E75A-4DED-BCD3-FEE9BE7F327B}" destId="{94AEBD02-AFEE-43F6-B2B2-41D075D92929}" srcOrd="0" destOrd="0" presId="urn:microsoft.com/office/officeart/2005/8/layout/hierarchy3"/>
    <dgm:cxn modelId="{0624143B-4CD3-4C60-A534-DBA28059FC3F}" type="presOf" srcId="{0AF58868-6F74-4E01-BD77-07D11976ED7E}" destId="{A7025C7A-6F76-4795-A71F-0E1CFB63C0B9}" srcOrd="0" destOrd="0" presId="urn:microsoft.com/office/officeart/2005/8/layout/hierarchy3"/>
    <dgm:cxn modelId="{B896763B-7B3C-4ACA-9F3D-9C15B3D2C845}" type="parOf" srcId="{7AEFD23E-ECF4-4073-8BB0-7417B260481B}" destId="{64E9BC57-9848-40A3-94C8-22BB9E56F4A2}" srcOrd="2" destOrd="0" parTransId="{690AA958-907B-4B8F-BBFC-2294F21F2EBB}" sibTransId="{B2392013-081B-46BA-ABDB-E6726DBAA8A7}"/>
    <dgm:cxn modelId="{88F08344-0564-47C1-8272-9486775644FA}" type="parOf" srcId="{C03AEE9F-450E-418C-9726-470B9044F1A1}" destId="{7AEFD23E-ECF4-4073-8BB0-7417B260481B}" srcOrd="0" destOrd="0" parTransId="{8D9D7A64-ECF2-406C-B07E-6FC34614573B}" sibTransId="{251FE9C3-C852-400B-9803-FD5DC52D7545}"/>
    <dgm:cxn modelId="{7D9C4766-2DA6-4A61-BFC8-B122C3F97ED3}" type="parOf" srcId="{7AEFD23E-ECF4-4073-8BB0-7417B260481B}" destId="{1B6AAE9D-0A1B-4D52-8DB9-CEF8DA56A007}" srcOrd="1" destOrd="0" parTransId="{EFD81F64-07E9-429F-AE2F-E3724CB32288}" sibTransId="{EFC54C30-60E9-49CA-9D47-EA900C353FEF}"/>
    <dgm:cxn modelId="{6B675468-E061-4A65-9586-D415EDF7A3DA}" type="presOf" srcId="{76A75782-EBB9-4391-B35F-90F30F7B5803}" destId="{AE5835F1-0ACD-4F2F-9908-E0A87EA5B728}" srcOrd="0" destOrd="0" presId="urn:microsoft.com/office/officeart/2005/8/layout/hierarchy3"/>
    <dgm:cxn modelId="{8B15CA6B-9154-4DB6-979A-1199E25B8482}" type="presOf" srcId="{3DF4CAA8-1681-4385-A8AF-EC63E50AF789}" destId="{684AD7FE-168B-48BD-B006-827634D0A9CF}" srcOrd="0" destOrd="0" presId="urn:microsoft.com/office/officeart/2005/8/layout/hierarchy3"/>
    <dgm:cxn modelId="{28891052-EA0D-443F-8B1D-6E2C0F32C593}" type="presOf" srcId="{C03AEE9F-450E-418C-9726-470B9044F1A1}" destId="{8B2F7DBC-2F8A-43D4-8911-370BBD574A4F}" srcOrd="0" destOrd="0" presId="urn:microsoft.com/office/officeart/2005/8/layout/hierarchy3"/>
    <dgm:cxn modelId="{DEACD973-EDC9-43A1-AD1F-92DA0CF560F5}" type="presOf" srcId="{785669D4-8CE2-40E2-9A71-78A7212D2F49}" destId="{0E92CF5D-3264-4B32-A695-39C71C397024}" srcOrd="0" destOrd="0" presId="urn:microsoft.com/office/officeart/2005/8/layout/hierarchy3"/>
    <dgm:cxn modelId="{DAE67E54-FF2E-43DF-B3BA-5F4E84E89DEE}" type="parOf" srcId="{C03AEE9F-450E-418C-9726-470B9044F1A1}" destId="{3DF4CAA8-1681-4385-A8AF-EC63E50AF789}" srcOrd="1" destOrd="0" parTransId="{0BF68C6B-72EC-4BB5-8C28-84DC10095B8C}" sibTransId="{6C4D00FD-832B-42FF-8199-79EA239B39B4}"/>
    <dgm:cxn modelId="{B80ACA74-C2F9-4B38-9E84-FD86170E1D74}" type="presOf" srcId="{5EC49C74-39B7-4185-B4DC-AC0488C83DFC}" destId="{4B2EBAA5-1330-4766-BA73-DAE267362AAB}" srcOrd="0" destOrd="0" presId="urn:microsoft.com/office/officeart/2005/8/layout/hierarchy3"/>
    <dgm:cxn modelId="{727FA775-7A80-4047-A173-F0CC4C499123}" type="parOf" srcId="{1CE7CF98-BD42-4DE2-8F21-955902120053}" destId="{FB9A419A-0777-4F0E-9076-9DBC619A4536}" srcOrd="0" destOrd="0" parTransId="{D413D974-1B50-472C-9635-AD2325B8E589}" sibTransId="{7C74D15F-3338-4CD6-A732-A7B25594E4BB}"/>
    <dgm:cxn modelId="{A0423881-A33D-4C72-9643-DBFD190D65E2}" type="presOf" srcId="{B7A3FC64-97C5-40A8-B6DB-D91C35D119D0}" destId="{0CB127CD-0FF8-4574-9C38-D3D5FF1185D6}" srcOrd="0" destOrd="0" presId="urn:microsoft.com/office/officeart/2005/8/layout/hierarchy3"/>
    <dgm:cxn modelId="{1240CF84-6874-433F-8112-36F8B8F03D71}" type="presOf" srcId="{0BC36009-850D-4827-A1A2-09A029F8FC5C}" destId="{83E51C0A-A69E-4978-9E78-386C27F4AFCB}" srcOrd="0" destOrd="0" presId="urn:microsoft.com/office/officeart/2005/8/layout/hierarchy3"/>
    <dgm:cxn modelId="{6FA1B98A-A6D4-455F-9BE5-4B037EA980E9}" type="presOf" srcId="{7AEFD23E-ECF4-4073-8BB0-7417B260481B}" destId="{AACF156D-7D2C-4D5A-BB7F-E2FF6C2E6FD2}" srcOrd="0" destOrd="0" presId="urn:microsoft.com/office/officeart/2005/8/layout/hierarchy3"/>
    <dgm:cxn modelId="{53268991-092F-47FF-8713-ED54CF8C68F3}" type="presOf" srcId="{27385341-D057-4CBA-B85A-E2B5B5739ECE}" destId="{6A0A54A7-073F-4169-A01D-7EF688BD5EA0}" srcOrd="0" destOrd="0" presId="urn:microsoft.com/office/officeart/2005/8/layout/hierarchy3"/>
    <dgm:cxn modelId="{7C12129B-D8F9-451C-8469-E4E2E3B9E919}" type="parOf" srcId="{444AD86D-BA3F-424F-B5C6-CC7B58A5E667}" destId="{0AF58868-6F74-4E01-BD77-07D11976ED7E}" srcOrd="0" destOrd="0" parTransId="{B988B435-E0FF-4B47-B034-7DA42BB4B3E8}" sibTransId="{635698DA-4FD7-4D2D-A95C-9C9F35FA802B}"/>
    <dgm:cxn modelId="{8C6CAD9D-2DC9-4B33-BCDD-1957F0251AEB}" type="parOf" srcId="{7AEFD23E-ECF4-4073-8BB0-7417B260481B}" destId="{74343B91-ADC9-4E2C-B823-F13E419635FC}" srcOrd="0" destOrd="0" parTransId="{7F4C481F-AA3E-43A0-BE76-21FBBA47C840}" sibTransId="{A88E99B1-EC4D-40A0-A67B-4EDEDBDFDFC2}"/>
    <dgm:cxn modelId="{D385C49F-4722-4848-95A4-E37AAD4EB895}" type="parOf" srcId="{3DF4CAA8-1681-4385-A8AF-EC63E50AF789}" destId="{76A75782-EBB9-4391-B35F-90F30F7B5803}" srcOrd="3" destOrd="0" parTransId="{296EDF54-1EC8-453B-98E8-8A123CA436CA}" sibTransId="{1E1A5CED-5D6E-43D8-BE54-2FF1D542E8A5}"/>
    <dgm:cxn modelId="{6166EE9F-1FAE-4963-9BE3-D8F58DCBD5E9}" type="parOf" srcId="{3DF4CAA8-1681-4385-A8AF-EC63E50AF789}" destId="{BC4EF286-E030-4C6C-82AF-1203754E21D7}" srcOrd="1" destOrd="0" parTransId="{27385341-D057-4CBA-B85A-E2B5B5739ECE}" sibTransId="{D49A6368-CA83-4C35-93DD-1EDDA5A17281}"/>
    <dgm:cxn modelId="{81EE22A0-5777-445E-87E0-0C3DA59786CA}" type="presOf" srcId="{EFD81F64-07E9-429F-AE2F-E3724CB32288}" destId="{FC1400AB-139F-421B-BD3D-1264579AA23F}" srcOrd="0" destOrd="0" presId="urn:microsoft.com/office/officeart/2005/8/layout/hierarchy3"/>
    <dgm:cxn modelId="{A15087AF-B82B-4336-8508-D9951E24A235}" type="presOf" srcId="{296EDF54-1EC8-453B-98E8-8A123CA436CA}" destId="{7A8E4694-4753-40E2-A083-587394734108}" srcOrd="0" destOrd="0" presId="urn:microsoft.com/office/officeart/2005/8/layout/hierarchy3"/>
    <dgm:cxn modelId="{4C5BBFAF-AB6E-42B0-AAA6-1266727DC45A}" type="presOf" srcId="{690AA958-907B-4B8F-BBFC-2294F21F2EBB}" destId="{009A8495-C7D5-411D-BA31-BD6041D43FE6}" srcOrd="0" destOrd="0" presId="urn:microsoft.com/office/officeart/2005/8/layout/hierarchy3"/>
    <dgm:cxn modelId="{76CD26B2-4A7C-499C-A6AD-EE1782ABEEF1}" type="presOf" srcId="{444AD86D-BA3F-424F-B5C6-CC7B58A5E667}" destId="{F6E05437-3B63-49A4-AC15-CF6784B7B169}" srcOrd="0" destOrd="0" presId="urn:microsoft.com/office/officeart/2005/8/layout/hierarchy3"/>
    <dgm:cxn modelId="{3FB9D0C5-CB79-47E8-B201-A51700F1105E}" type="presOf" srcId="{FB9A419A-0777-4F0E-9076-9DBC619A4536}" destId="{DAB13A2A-1BEC-449E-A282-208F8CCA4F08}" srcOrd="0" destOrd="0" presId="urn:microsoft.com/office/officeart/2005/8/layout/hierarchy3"/>
    <dgm:cxn modelId="{902BD2CA-FFF2-49F7-A4FC-BBE75A0C347D}" type="parOf" srcId="{7AEFD23E-ECF4-4073-8BB0-7417B260481B}" destId="{B7A3FC64-97C5-40A8-B6DB-D91C35D119D0}" srcOrd="3" destOrd="0" parTransId="{D9D75984-87D0-4490-8112-B71BE3DC9E36}" sibTransId="{2C938A8B-FFB6-48C5-91FE-C3D51234A23C}"/>
    <dgm:cxn modelId="{9CB98BDB-4BD9-41D5-BB09-2450B87EC111}" type="presOf" srcId="{64E9BC57-9848-40A3-94C8-22BB9E56F4A2}" destId="{47E4599B-75F5-42CE-AD43-8ED995AB3F27}" srcOrd="0" destOrd="0" presId="urn:microsoft.com/office/officeart/2005/8/layout/hierarchy3"/>
    <dgm:cxn modelId="{F83A1EDF-620A-4E13-BE3D-AF10E6F12529}" type="presOf" srcId="{D9D75984-87D0-4490-8112-B71BE3DC9E36}" destId="{19032059-4473-4F34-829A-62FB8A311A9F}" srcOrd="0" destOrd="0" presId="urn:microsoft.com/office/officeart/2005/8/layout/hierarchy3"/>
    <dgm:cxn modelId="{A8626CE2-3AA4-443D-AD02-0C7A63809C18}" type="presOf" srcId="{1B6AAE9D-0A1B-4D52-8DB9-CEF8DA56A007}" destId="{C1525D42-4F19-4E77-93D8-56E4DB0ECF40}" srcOrd="0" destOrd="0" presId="urn:microsoft.com/office/officeart/2005/8/layout/hierarchy3"/>
    <dgm:cxn modelId="{65175CF2-4406-45D9-B7C8-6BB261AB755B}" type="parOf" srcId="{C03AEE9F-450E-418C-9726-470B9044F1A1}" destId="{444AD86D-BA3F-424F-B5C6-CC7B58A5E667}" srcOrd="3" destOrd="0" parTransId="{24EC3604-37E1-4E0B-91FB-E7B5EC6A151B}" sibTransId="{4952060D-DD2D-4331-9C5F-2B97AAD46D17}"/>
    <dgm:cxn modelId="{D26058F3-183E-40A1-A9A1-C9BCCF010A07}" type="parOf" srcId="{3DF4CAA8-1681-4385-A8AF-EC63E50AF789}" destId="{1D597F2C-E75A-4DED-BCD3-FEE9BE7F327B}" srcOrd="2" destOrd="0" parTransId="{0BC36009-850D-4827-A1A2-09A029F8FC5C}" sibTransId="{785DE454-5594-4075-A86B-0DC9AF8223C5}"/>
    <dgm:cxn modelId="{439F3097-0DC9-4EEF-BB93-D6528E5E8A13}" type="presParOf" srcId="{8B2F7DBC-2F8A-43D4-8911-370BBD574A4F}" destId="{CBC84039-EB11-4D9C-814B-C9D11BA77076}" srcOrd="0" destOrd="0" presId="urn:microsoft.com/office/officeart/2005/8/layout/hierarchy3"/>
    <dgm:cxn modelId="{D12CED28-3AFB-4E92-85D3-F1D72F634F7E}" type="presParOf" srcId="{CBC84039-EB11-4D9C-814B-C9D11BA77076}" destId="{4EAAFA98-4A6E-4AD9-83B4-EBB52B3BD4E6}" srcOrd="0" destOrd="0" presId="urn:microsoft.com/office/officeart/2005/8/layout/hierarchy3"/>
    <dgm:cxn modelId="{7A2E3A67-5895-418C-A0D4-FCF488A67F72}" type="presParOf" srcId="{4EAAFA98-4A6E-4AD9-83B4-EBB52B3BD4E6}" destId="{AACF156D-7D2C-4D5A-BB7F-E2FF6C2E6FD2}" srcOrd="0" destOrd="0" presId="urn:microsoft.com/office/officeart/2005/8/layout/hierarchy3"/>
    <dgm:cxn modelId="{B455E31E-F76F-420C-8F03-F8B83ED4EC31}" type="presParOf" srcId="{4EAAFA98-4A6E-4AD9-83B4-EBB52B3BD4E6}" destId="{3B33EEAC-0DA4-4580-ACC7-B19E6BBC08B1}" srcOrd="1" destOrd="0" presId="urn:microsoft.com/office/officeart/2005/8/layout/hierarchy3"/>
    <dgm:cxn modelId="{4E8EF226-6254-4AAA-987A-760D158A9E60}" type="presParOf" srcId="{CBC84039-EB11-4D9C-814B-C9D11BA77076}" destId="{B3423CE1-B494-4A31-ACD4-4589356E40AE}" srcOrd="1" destOrd="0" presId="urn:microsoft.com/office/officeart/2005/8/layout/hierarchy3"/>
    <dgm:cxn modelId="{14354F1E-AC04-417B-9867-1E9B7495C5D7}" type="presParOf" srcId="{B3423CE1-B494-4A31-ACD4-4589356E40AE}" destId="{7B73BD04-2EE8-49EA-A02D-43785E36CAA8}" srcOrd="0" destOrd="0" presId="urn:microsoft.com/office/officeart/2005/8/layout/hierarchy3"/>
    <dgm:cxn modelId="{D1288C97-9474-4852-A3DE-82680C6E5A56}" type="presParOf" srcId="{B3423CE1-B494-4A31-ACD4-4589356E40AE}" destId="{8A09C7FA-9FC6-478A-B38A-6B79E9BA9567}" srcOrd="1" destOrd="0" presId="urn:microsoft.com/office/officeart/2005/8/layout/hierarchy3"/>
    <dgm:cxn modelId="{09B2A609-B34D-418C-9DAB-B3A5993E2945}" type="presParOf" srcId="{B3423CE1-B494-4A31-ACD4-4589356E40AE}" destId="{FC1400AB-139F-421B-BD3D-1264579AA23F}" srcOrd="2" destOrd="0" presId="urn:microsoft.com/office/officeart/2005/8/layout/hierarchy3"/>
    <dgm:cxn modelId="{800BD3EB-F98E-4589-ADF7-9EC3E66613C2}" type="presParOf" srcId="{B3423CE1-B494-4A31-ACD4-4589356E40AE}" destId="{C1525D42-4F19-4E77-93D8-56E4DB0ECF40}" srcOrd="3" destOrd="0" presId="urn:microsoft.com/office/officeart/2005/8/layout/hierarchy3"/>
    <dgm:cxn modelId="{F776609E-1BE0-46F5-A0B0-E88D7D4D6EE1}" type="presParOf" srcId="{B3423CE1-B494-4A31-ACD4-4589356E40AE}" destId="{009A8495-C7D5-411D-BA31-BD6041D43FE6}" srcOrd="4" destOrd="0" presId="urn:microsoft.com/office/officeart/2005/8/layout/hierarchy3"/>
    <dgm:cxn modelId="{2BD0BBF3-2B0B-4FBA-882B-427F767D2718}" type="presParOf" srcId="{B3423CE1-B494-4A31-ACD4-4589356E40AE}" destId="{47E4599B-75F5-42CE-AD43-8ED995AB3F27}" srcOrd="5" destOrd="0" presId="urn:microsoft.com/office/officeart/2005/8/layout/hierarchy3"/>
    <dgm:cxn modelId="{965F92D5-07EA-4E59-9CE8-CA099FF6EE2B}" type="presParOf" srcId="{B3423CE1-B494-4A31-ACD4-4589356E40AE}" destId="{19032059-4473-4F34-829A-62FB8A311A9F}" srcOrd="6" destOrd="0" presId="urn:microsoft.com/office/officeart/2005/8/layout/hierarchy3"/>
    <dgm:cxn modelId="{2399E15F-072C-43EA-A859-F74FEA62CCE0}" type="presParOf" srcId="{B3423CE1-B494-4A31-ACD4-4589356E40AE}" destId="{0CB127CD-0FF8-4574-9C38-D3D5FF1185D6}" srcOrd="7" destOrd="0" presId="urn:microsoft.com/office/officeart/2005/8/layout/hierarchy3"/>
    <dgm:cxn modelId="{E12F7275-A690-405D-B0B5-96AA9FD86B5A}" type="presParOf" srcId="{8B2F7DBC-2F8A-43D4-8911-370BBD574A4F}" destId="{F3E94DE2-F087-49B1-97EB-A2E910BBAD9B}" srcOrd="1" destOrd="0" presId="urn:microsoft.com/office/officeart/2005/8/layout/hierarchy3"/>
    <dgm:cxn modelId="{4B6235DF-9878-49C0-B063-939D96F19017}" type="presParOf" srcId="{F3E94DE2-F087-49B1-97EB-A2E910BBAD9B}" destId="{5DA9DBC6-FEDD-48E5-B68C-A6DCA3413F99}" srcOrd="0" destOrd="0" presId="urn:microsoft.com/office/officeart/2005/8/layout/hierarchy3"/>
    <dgm:cxn modelId="{F70D5B6C-C454-4617-960E-8BE370758E73}" type="presParOf" srcId="{5DA9DBC6-FEDD-48E5-B68C-A6DCA3413F99}" destId="{684AD7FE-168B-48BD-B006-827634D0A9CF}" srcOrd="0" destOrd="0" presId="urn:microsoft.com/office/officeart/2005/8/layout/hierarchy3"/>
    <dgm:cxn modelId="{1BD8B1FE-944C-49E4-8BAA-B63CE1DCAE0B}" type="presParOf" srcId="{5DA9DBC6-FEDD-48E5-B68C-A6DCA3413F99}" destId="{C64A340D-30B5-43E0-AFC2-299E55FB5DC7}" srcOrd="1" destOrd="0" presId="urn:microsoft.com/office/officeart/2005/8/layout/hierarchy3"/>
    <dgm:cxn modelId="{3614190B-092B-49C0-8677-724392376809}" type="presParOf" srcId="{F3E94DE2-F087-49B1-97EB-A2E910BBAD9B}" destId="{D04890C9-B509-4B7A-8210-2476052DE256}" srcOrd="1" destOrd="0" presId="urn:microsoft.com/office/officeart/2005/8/layout/hierarchy3"/>
    <dgm:cxn modelId="{42F5581F-1B8F-4DCD-8755-2410FA89295D}" type="presParOf" srcId="{D04890C9-B509-4B7A-8210-2476052DE256}" destId="{4B2EBAA5-1330-4766-BA73-DAE267362AAB}" srcOrd="0" destOrd="0" presId="urn:microsoft.com/office/officeart/2005/8/layout/hierarchy3"/>
    <dgm:cxn modelId="{6E7100D8-79EE-44FE-930D-6221075A8CA9}" type="presParOf" srcId="{D04890C9-B509-4B7A-8210-2476052DE256}" destId="{0E92CF5D-3264-4B32-A695-39C71C397024}" srcOrd="1" destOrd="0" presId="urn:microsoft.com/office/officeart/2005/8/layout/hierarchy3"/>
    <dgm:cxn modelId="{B3FB49CE-CE46-408F-AB78-D9ED4319D85F}" type="presParOf" srcId="{D04890C9-B509-4B7A-8210-2476052DE256}" destId="{6A0A54A7-073F-4169-A01D-7EF688BD5EA0}" srcOrd="2" destOrd="0" presId="urn:microsoft.com/office/officeart/2005/8/layout/hierarchy3"/>
    <dgm:cxn modelId="{45C108E5-3CDC-4BC6-8451-39B7B5B13D32}" type="presParOf" srcId="{D04890C9-B509-4B7A-8210-2476052DE256}" destId="{A7EF5E56-A84B-4A0D-BA4E-C9100DBB6302}" srcOrd="3" destOrd="0" presId="urn:microsoft.com/office/officeart/2005/8/layout/hierarchy3"/>
    <dgm:cxn modelId="{4ABC3707-7903-4AEA-89BA-1938722B03AD}" type="presParOf" srcId="{D04890C9-B509-4B7A-8210-2476052DE256}" destId="{83E51C0A-A69E-4978-9E78-386C27F4AFCB}" srcOrd="4" destOrd="0" presId="urn:microsoft.com/office/officeart/2005/8/layout/hierarchy3"/>
    <dgm:cxn modelId="{C9B6BCB4-8B96-4E0E-97E3-51D1E5DFA67D}" type="presParOf" srcId="{D04890C9-B509-4B7A-8210-2476052DE256}" destId="{94AEBD02-AFEE-43F6-B2B2-41D075D92929}" srcOrd="5" destOrd="0" presId="urn:microsoft.com/office/officeart/2005/8/layout/hierarchy3"/>
    <dgm:cxn modelId="{FF818A3A-3B9D-41AF-AF08-76F8E6BF2771}" type="presParOf" srcId="{D04890C9-B509-4B7A-8210-2476052DE256}" destId="{7A8E4694-4753-40E2-A083-587394734108}" srcOrd="6" destOrd="0" presId="urn:microsoft.com/office/officeart/2005/8/layout/hierarchy3"/>
    <dgm:cxn modelId="{A136A116-0E3D-4E01-8A78-055714D37F7F}" type="presParOf" srcId="{D04890C9-B509-4B7A-8210-2476052DE256}" destId="{AE5835F1-0ACD-4F2F-9908-E0A87EA5B728}" srcOrd="7" destOrd="0" presId="urn:microsoft.com/office/officeart/2005/8/layout/hierarchy3"/>
    <dgm:cxn modelId="{365E942B-913C-4A49-BEFB-FCC5AFE7FC14}" type="presParOf" srcId="{8B2F7DBC-2F8A-43D4-8911-370BBD574A4F}" destId="{80B8824E-AB0A-4023-9741-8EAC3C04BACA}" srcOrd="2" destOrd="0" presId="urn:microsoft.com/office/officeart/2005/8/layout/hierarchy3"/>
    <dgm:cxn modelId="{A0E2721C-228C-4016-929B-E6A5E201CF1D}" type="presParOf" srcId="{80B8824E-AB0A-4023-9741-8EAC3C04BACA}" destId="{96166266-F8E0-4B23-A877-6FE6DF4164BF}" srcOrd="0" destOrd="0" presId="urn:microsoft.com/office/officeart/2005/8/layout/hierarchy3"/>
    <dgm:cxn modelId="{48610234-2752-44D1-AFF5-5B46E080419A}" type="presParOf" srcId="{96166266-F8E0-4B23-A877-6FE6DF4164BF}" destId="{88A42C8D-FFB3-4F5A-BF8F-DE83B61DAE9E}" srcOrd="0" destOrd="0" presId="urn:microsoft.com/office/officeart/2005/8/layout/hierarchy3"/>
    <dgm:cxn modelId="{FC41A2CF-A4C1-4308-906B-F13314EAF9FB}" type="presParOf" srcId="{96166266-F8E0-4B23-A877-6FE6DF4164BF}" destId="{AE23CA46-F5BA-44AF-B847-18EF54984C82}" srcOrd="1" destOrd="0" presId="urn:microsoft.com/office/officeart/2005/8/layout/hierarchy3"/>
    <dgm:cxn modelId="{3595B0C0-2080-450A-910A-473BAF0866EE}" type="presParOf" srcId="{80B8824E-AB0A-4023-9741-8EAC3C04BACA}" destId="{BABA0463-D93E-430B-9809-85F02C706249}" srcOrd="1" destOrd="0" presId="urn:microsoft.com/office/officeart/2005/8/layout/hierarchy3"/>
    <dgm:cxn modelId="{F4E3E66A-8292-4FBF-878D-E6606BE02674}" type="presParOf" srcId="{BABA0463-D93E-430B-9809-85F02C706249}" destId="{28D4470B-79CE-4135-9DF4-1DC606253DB0}" srcOrd="0" destOrd="0" presId="urn:microsoft.com/office/officeart/2005/8/layout/hierarchy3"/>
    <dgm:cxn modelId="{6F59D114-0C0E-47CE-936F-34FA3B67BB0D}" type="presParOf" srcId="{BABA0463-D93E-430B-9809-85F02C706249}" destId="{DAB13A2A-1BEC-449E-A282-208F8CCA4F08}" srcOrd="1" destOrd="0" presId="urn:microsoft.com/office/officeart/2005/8/layout/hierarchy3"/>
    <dgm:cxn modelId="{AF535DD4-B3BE-480D-8485-04D11BE47C6B}" type="presParOf" srcId="{8B2F7DBC-2F8A-43D4-8911-370BBD574A4F}" destId="{4EDC4240-0B3E-42CD-A674-90F0E0BC244E}" srcOrd="3" destOrd="0" presId="urn:microsoft.com/office/officeart/2005/8/layout/hierarchy3"/>
    <dgm:cxn modelId="{BD57880F-CC9A-4F2D-9E0D-23637397A9A2}" type="presParOf" srcId="{4EDC4240-0B3E-42CD-A674-90F0E0BC244E}" destId="{693623AD-087E-4DA4-989F-840711C583B9}" srcOrd="0" destOrd="0" presId="urn:microsoft.com/office/officeart/2005/8/layout/hierarchy3"/>
    <dgm:cxn modelId="{A193330A-CD2C-4470-90E3-146956196259}" type="presParOf" srcId="{693623AD-087E-4DA4-989F-840711C583B9}" destId="{F6E05437-3B63-49A4-AC15-CF6784B7B169}" srcOrd="0" destOrd="0" presId="urn:microsoft.com/office/officeart/2005/8/layout/hierarchy3"/>
    <dgm:cxn modelId="{8AA132AE-499A-4695-BCFD-5E92353EE4B0}" type="presParOf" srcId="{693623AD-087E-4DA4-989F-840711C583B9}" destId="{4E69BF4F-C3A6-403E-9223-BF7A7280D36C}" srcOrd="1" destOrd="0" presId="urn:microsoft.com/office/officeart/2005/8/layout/hierarchy3"/>
    <dgm:cxn modelId="{CD51DE81-9462-4A05-9C7F-CD0545671B87}" type="presParOf" srcId="{4EDC4240-0B3E-42CD-A674-90F0E0BC244E}" destId="{6CB2F4C0-88D7-4F4D-B524-D96E68E405EA}" srcOrd="1" destOrd="0" presId="urn:microsoft.com/office/officeart/2005/8/layout/hierarchy3"/>
    <dgm:cxn modelId="{B2E3C707-B493-44A6-977A-40B73043A9BE}" type="presParOf" srcId="{6CB2F4C0-88D7-4F4D-B524-D96E68E405EA}" destId="{C61F587A-CA65-4900-A4BC-3A50D8A50D79}" srcOrd="0" destOrd="0" presId="urn:microsoft.com/office/officeart/2005/8/layout/hierarchy3"/>
    <dgm:cxn modelId="{858AE5AA-237A-41DA-B41F-90DA2E3F7B44}" type="presParOf" srcId="{6CB2F4C0-88D7-4F4D-B524-D96E68E405EA}" destId="{A7025C7A-6F76-4795-A71F-0E1CFB63C0B9}" srcOrd="1" destOrd="0" presId="urn:microsoft.com/office/officeart/2005/8/layout/hierarchy3"/>
  </dgm:cxnLst>
  <dgm:bg/>
  <dgm:whole>
    <a:ln w="9525">
      <a:noFill/>
    </a:ln>
  </dgm:whole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rawing1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745449225" name=""/>
      <dsp:cNvGrpSpPr/>
    </dsp:nvGrpSpPr>
    <dsp:grpSpPr bwMode="auto">
      <a:xfrm rot="0">
        <a:off x="0" y="0"/>
        <a:ext cx="7799968" cy="3148284"/>
        <a:chOff x="0" y="0"/>
        <a:chExt cx="7799968" cy="3148284"/>
      </a:xfrm>
    </dsp:grpSpPr>
    <dsp:sp modelId="{2064B428-D6FF-450E-99F6-A20A6223A246}">
      <dsp:nvSpPr>
        <dsp:cNvPr id="0" name=""/>
        <dsp:cNvSpPr/>
      </dsp:nvSpPr>
      <dsp:spPr bwMode="auto">
        <a:xfrm rot="0" flipH="0" flipV="0">
          <a:off x="863978" y="0"/>
          <a:ext cx="1359138" cy="434246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0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1.Avvio</a:t>
          </a:r>
          <a:endParaRPr/>
        </a:p>
      </dsp:txBody>
      <dsp:txXfrm rot="0">
        <a:off x="876697" y="12718"/>
        <a:ext cx="1333700" cy="408808"/>
      </dsp:txXfrm>
    </dsp:sp>
    <dsp:sp modelId="{16824F44-C728-4F28-A937-02C72ABD06B8}">
      <dsp:nvSpPr>
        <dsp:cNvPr id="745449226" name=""/>
        <dsp:cNvSpPr/>
      </dsp:nvSpPr>
      <dsp:spPr bwMode="auto">
        <a:xfrm rot="0" flipH="0" flipV="0">
          <a:off x="999892" y="434246"/>
          <a:ext cx="127958" cy="32568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5684"/>
              </a:lnTo>
              <a:lnTo>
                <a:pt x="127958" y="32568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31787838-3E94-407B-99FB-61CFB93D5960}">
      <dsp:nvSpPr>
        <dsp:cNvPr id="0" name=""/>
        <dsp:cNvSpPr/>
      </dsp:nvSpPr>
      <dsp:spPr bwMode="auto">
        <a:xfrm rot="0" flipH="0" flipV="0">
          <a:off x="1127850" y="542807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Selezione dell'area urbana e degli edifici</a:t>
          </a:r>
          <a:endParaRPr lang="de-DE">
            <a:latin typeface="Trebuchet MS"/>
          </a:endParaRPr>
        </a:p>
      </dsp:txBody>
      <dsp:txXfrm rot="0">
        <a:off x="1140569" y="555526"/>
        <a:ext cx="1005636" cy="408808"/>
      </dsp:txXfrm>
    </dsp:sp>
    <dsp:sp modelId="{9C3B826E-D88B-43AD-A53F-29502365763F}">
      <dsp:nvSpPr>
        <dsp:cNvPr id="745449227" name=""/>
        <dsp:cNvSpPr/>
      </dsp:nvSpPr>
      <dsp:spPr bwMode="auto">
        <a:xfrm rot="0" flipH="0" flipV="0">
          <a:off x="999892" y="434246"/>
          <a:ext cx="127958" cy="86849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868492"/>
              </a:lnTo>
              <a:lnTo>
                <a:pt x="127958" y="86849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E85A2DEA-6320-4929-A957-E8F25F3B9C9C}">
      <dsp:nvSpPr>
        <dsp:cNvPr id="0" name=""/>
        <dsp:cNvSpPr/>
      </dsp:nvSpPr>
      <dsp:spPr bwMode="auto">
        <a:xfrm rot="0" flipH="0" flipV="0">
          <a:off x="1127850" y="1085615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 </a:t>
          </a:r>
          <a:r>
            <a:rPr lang="it-IT">
              <a:latin typeface="Trebuchet MS"/>
            </a:rPr>
            <a:t>Selezione del team di esperti</a:t>
          </a:r>
          <a:endParaRPr lang="de-DE">
            <a:latin typeface="Trebuchet MS"/>
          </a:endParaRPr>
        </a:p>
      </dsp:txBody>
      <dsp:txXfrm rot="0">
        <a:off x="1140569" y="1098333"/>
        <a:ext cx="1005636" cy="408808"/>
      </dsp:txXfrm>
    </dsp:sp>
    <dsp:sp modelId="{03C6BEE8-1390-4EF7-B4D5-08B46578D4F7}">
      <dsp:nvSpPr>
        <dsp:cNvPr id="745449228" name=""/>
        <dsp:cNvSpPr/>
      </dsp:nvSpPr>
      <dsp:spPr bwMode="auto">
        <a:xfrm rot="0" flipH="0" flipV="0">
          <a:off x="999892" y="434246"/>
          <a:ext cx="127958" cy="1411299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411299"/>
              </a:lnTo>
              <a:lnTo>
                <a:pt x="127958" y="1411299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CC8234B8-0456-407E-908D-8B345D19E10E}">
      <dsp:nvSpPr>
        <dsp:cNvPr id="0" name=""/>
        <dsp:cNvSpPr/>
      </dsp:nvSpPr>
      <dsp:spPr bwMode="auto">
        <a:xfrm rot="0" flipH="0" flipV="0">
          <a:off x="1127850" y="1628422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5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Raccolta dei dati</a:t>
          </a:r>
          <a:endParaRPr/>
        </a:p>
      </dsp:txBody>
      <dsp:txXfrm rot="0">
        <a:off x="1140569" y="1641141"/>
        <a:ext cx="1005636" cy="408808"/>
      </dsp:txXfrm>
    </dsp:sp>
    <dsp:sp modelId="{E423DFFA-BA49-49A5-98E5-6015BCBE6FAD}">
      <dsp:nvSpPr>
        <dsp:cNvPr id="745449229" name=""/>
        <dsp:cNvSpPr/>
      </dsp:nvSpPr>
      <dsp:spPr bwMode="auto">
        <a:xfrm rot="0" flipH="0" flipV="0">
          <a:off x="999892" y="434246"/>
          <a:ext cx="127958" cy="195410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954107"/>
              </a:lnTo>
              <a:lnTo>
                <a:pt x="127958" y="195410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373423A7-632B-41B4-9705-62C115EF74AE}">
      <dsp:nvSpPr>
        <dsp:cNvPr id="0" name=""/>
        <dsp:cNvSpPr/>
      </dsp:nvSpPr>
      <dsp:spPr bwMode="auto">
        <a:xfrm rot="0" flipH="0" flipV="0">
          <a:off x="1127850" y="2171230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7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Identificazione degli stakeholder</a:t>
          </a:r>
          <a:endParaRPr/>
        </a:p>
      </dsp:txBody>
      <dsp:txXfrm rot="0">
        <a:off x="1140569" y="2183948"/>
        <a:ext cx="1005636" cy="408808"/>
      </dsp:txXfrm>
    </dsp:sp>
    <dsp:sp modelId="{58FC0601-953A-42AE-B8A5-F61472458C8C}">
      <dsp:nvSpPr>
        <dsp:cNvPr id="745449230" name=""/>
        <dsp:cNvSpPr/>
      </dsp:nvSpPr>
      <dsp:spPr bwMode="auto">
        <a:xfrm rot="0" flipH="0" flipV="0">
          <a:off x="999892" y="434246"/>
          <a:ext cx="127958" cy="249691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496914"/>
              </a:lnTo>
              <a:lnTo>
                <a:pt x="127958" y="249691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136BBFC7-3EED-4FC6-A910-9875540788D8}">
      <dsp:nvSpPr>
        <dsp:cNvPr id="0" name=""/>
        <dsp:cNvSpPr/>
      </dsp:nvSpPr>
      <dsp:spPr bwMode="auto">
        <a:xfrm rot="0" flipH="0" flipV="0">
          <a:off x="1127850" y="2714037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solidFill>
                <a:schemeClr val="accent4"/>
              </a:solidFill>
              <a:latin typeface="Trebuchet MS"/>
            </a:rPr>
            <a:t>Metodi partecipativi</a:t>
          </a:r>
          <a:endParaRPr/>
        </a:p>
      </dsp:txBody>
      <dsp:txXfrm rot="0">
        <a:off x="1140569" y="2726756"/>
        <a:ext cx="1005636" cy="408808"/>
      </dsp:txXfrm>
    </dsp:sp>
    <dsp:sp modelId="{3FE28C86-D1EA-4B63-BBE8-8561C8075E0C}">
      <dsp:nvSpPr>
        <dsp:cNvPr id="0" name=""/>
        <dsp:cNvSpPr/>
      </dsp:nvSpPr>
      <dsp:spPr bwMode="auto">
        <a:xfrm rot="0" flipH="0" flipV="0">
          <a:off x="2432284" y="0"/>
          <a:ext cx="1359138" cy="434246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13333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2.Preparazione</a:t>
          </a:r>
          <a:endParaRPr/>
        </a:p>
      </dsp:txBody>
      <dsp:txXfrm rot="0">
        <a:off x="2445003" y="12718"/>
        <a:ext cx="1333700" cy="408808"/>
      </dsp:txXfrm>
    </dsp:sp>
    <dsp:sp modelId="{9344FCF7-C7D4-4CFE-B562-A3347D023C57}">
      <dsp:nvSpPr>
        <dsp:cNvPr id="745449231" name=""/>
        <dsp:cNvSpPr/>
      </dsp:nvSpPr>
      <dsp:spPr bwMode="auto">
        <a:xfrm rot="0" flipH="0" flipV="0">
          <a:off x="2568198" y="434246"/>
          <a:ext cx="135913" cy="32568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5684"/>
              </a:lnTo>
              <a:lnTo>
                <a:pt x="135913" y="32568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4E73B4C2-9517-4C5A-A1BC-310652F2378C}">
      <dsp:nvSpPr>
        <dsp:cNvPr id="0" name=""/>
        <dsp:cNvSpPr/>
      </dsp:nvSpPr>
      <dsp:spPr bwMode="auto">
        <a:xfrm rot="0" flipH="0" flipV="0">
          <a:off x="2704112" y="542807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2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Identificazione dei pericoli climatici</a:t>
          </a:r>
          <a:endParaRPr/>
        </a:p>
      </dsp:txBody>
      <dsp:txXfrm rot="0">
        <a:off x="2716830" y="555526"/>
        <a:ext cx="1005636" cy="408808"/>
      </dsp:txXfrm>
    </dsp:sp>
    <dsp:sp modelId="{545883EB-D83B-4A7B-A567-91709E075A8C}">
      <dsp:nvSpPr>
        <dsp:cNvPr id="745449232" name=""/>
        <dsp:cNvSpPr/>
      </dsp:nvSpPr>
      <dsp:spPr bwMode="auto">
        <a:xfrm rot="0" flipH="0" flipV="0">
          <a:off x="2568198" y="434246"/>
          <a:ext cx="135913" cy="86849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868492"/>
              </a:lnTo>
              <a:lnTo>
                <a:pt x="135913" y="86849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28EF1A2B-45BB-4926-959D-A23BE6D82577}">
      <dsp:nvSpPr>
        <dsp:cNvPr id="0" name=""/>
        <dsp:cNvSpPr/>
      </dsp:nvSpPr>
      <dsp:spPr bwMode="auto">
        <a:xfrm rot="0" flipH="0" flipV="0">
          <a:off x="2704112" y="1085615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5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Identificazione dei settori urbani chiave</a:t>
          </a:r>
          <a:endParaRPr lang="de-DE">
            <a:latin typeface="Trebuchet MS"/>
          </a:endParaRPr>
        </a:p>
      </dsp:txBody>
      <dsp:txXfrm rot="0">
        <a:off x="2716830" y="1098333"/>
        <a:ext cx="1005636" cy="408808"/>
      </dsp:txXfrm>
    </dsp:sp>
    <dsp:sp modelId="{F6CC5C73-FB73-467F-BACA-79BC32CCA657}">
      <dsp:nvSpPr>
        <dsp:cNvPr id="745449233" name=""/>
        <dsp:cNvSpPr/>
      </dsp:nvSpPr>
      <dsp:spPr bwMode="auto">
        <a:xfrm rot="0" flipH="0" flipV="0">
          <a:off x="2568198" y="434246"/>
          <a:ext cx="135913" cy="1411299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411299"/>
              </a:lnTo>
              <a:lnTo>
                <a:pt x="135913" y="1411299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178AEB00-EBEB-4942-9600-425CE3E92A06}">
      <dsp:nvSpPr>
        <dsp:cNvPr id="0" name=""/>
        <dsp:cNvSpPr/>
      </dsp:nvSpPr>
      <dsp:spPr bwMode="auto">
        <a:xfrm rot="0" flipH="0" flipV="0">
          <a:off x="2704112" y="1628422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7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Contestualizzazione di RNTool e RBTool</a:t>
          </a:r>
          <a:endParaRPr lang="de-DE">
            <a:latin typeface="Trebuchet MS"/>
          </a:endParaRPr>
        </a:p>
      </dsp:txBody>
      <dsp:txXfrm rot="0">
        <a:off x="2716830" y="1641141"/>
        <a:ext cx="1005636" cy="408808"/>
      </dsp:txXfrm>
    </dsp:sp>
    <dsp:sp modelId="{314691A4-C79C-462E-BA92-02D5653FCDDD}">
      <dsp:nvSpPr>
        <dsp:cNvPr id="745449234" name=""/>
        <dsp:cNvSpPr/>
      </dsp:nvSpPr>
      <dsp:spPr bwMode="auto">
        <a:xfrm rot="0" flipH="0" flipV="0">
          <a:off x="2568198" y="434246"/>
          <a:ext cx="135913" cy="195410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954107"/>
              </a:lnTo>
              <a:lnTo>
                <a:pt x="135913" y="195410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8802D2C5-8464-4BE6-BE65-7E20E6218A51}">
      <dsp:nvSpPr>
        <dsp:cNvPr id="0" name=""/>
        <dsp:cNvSpPr/>
      </dsp:nvSpPr>
      <dsp:spPr bwMode="auto">
        <a:xfrm rot="0" flipH="0" flipV="0">
          <a:off x="2704112" y="2171230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Identificazione delle fonti dei dati</a:t>
          </a:r>
          <a:endParaRPr lang="de-DE">
            <a:latin typeface="Trebuchet MS"/>
          </a:endParaRPr>
        </a:p>
      </dsp:txBody>
      <dsp:txXfrm rot="0">
        <a:off x="2716830" y="2183948"/>
        <a:ext cx="1005636" cy="408808"/>
      </dsp:txXfrm>
    </dsp:sp>
    <dsp:sp modelId="{179B4BBA-7F40-430A-A986-ACBACA7FBC7C}">
      <dsp:nvSpPr>
        <dsp:cNvPr id="745449235" name=""/>
        <dsp:cNvSpPr/>
      </dsp:nvSpPr>
      <dsp:spPr bwMode="auto">
        <a:xfrm rot="0" flipH="0" flipV="0">
          <a:off x="2568198" y="434246"/>
          <a:ext cx="135913" cy="249691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496914"/>
              </a:lnTo>
              <a:lnTo>
                <a:pt x="135913" y="249691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6383085C-4238-4879-9166-1EDC82C1263E}">
      <dsp:nvSpPr>
        <dsp:cNvPr id="0" name=""/>
        <dsp:cNvSpPr/>
      </dsp:nvSpPr>
      <dsp:spPr bwMode="auto">
        <a:xfrm rot="0" flipH="0" flipV="0">
          <a:off x="2704112" y="2714037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2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solidFill>
                <a:schemeClr val="accent4"/>
              </a:solidFill>
              <a:latin typeface="Trebuchet MS"/>
            </a:rPr>
            <a:t>Metodi partecipativi</a:t>
          </a:r>
          <a:endParaRPr/>
        </a:p>
      </dsp:txBody>
      <dsp:txXfrm rot="0">
        <a:off x="2716830" y="2726756"/>
        <a:ext cx="1005636" cy="408808"/>
      </dsp:txXfrm>
    </dsp:sp>
    <dsp:sp modelId="{96AA5031-9041-46E7-93CE-42BAFE83EF6E}">
      <dsp:nvSpPr>
        <dsp:cNvPr id="0" name=""/>
        <dsp:cNvSpPr/>
      </dsp:nvSpPr>
      <dsp:spPr bwMode="auto">
        <a:xfrm rot="0" flipH="0" flipV="0">
          <a:off x="4008545" y="0"/>
          <a:ext cx="1359138" cy="434246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26666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3. </a:t>
          </a:r>
          <a:r>
            <a:rPr lang="it-IT">
              <a:latin typeface="Trebuchet MS"/>
            </a:rPr>
            <a:t>Diagnosi</a:t>
          </a:r>
          <a:endParaRPr/>
        </a:p>
      </dsp:txBody>
      <dsp:txXfrm rot="0">
        <a:off x="4021264" y="12718"/>
        <a:ext cx="1333700" cy="408808"/>
      </dsp:txXfrm>
    </dsp:sp>
    <dsp:sp modelId="{E7AAF74A-9704-477F-8EF5-193B0A1ADB5B}">
      <dsp:nvSpPr>
        <dsp:cNvPr id="745449236" name=""/>
        <dsp:cNvSpPr/>
      </dsp:nvSpPr>
      <dsp:spPr bwMode="auto">
        <a:xfrm rot="0" flipH="0" flipV="0">
          <a:off x="4144459" y="434246"/>
          <a:ext cx="135913" cy="32568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5684"/>
              </a:lnTo>
              <a:lnTo>
                <a:pt x="135913" y="32568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CF6E29A9-DAF2-4791-AA40-E02A20EC61B7}">
      <dsp:nvSpPr>
        <dsp:cNvPr id="0" name=""/>
        <dsp:cNvSpPr/>
      </dsp:nvSpPr>
      <dsp:spPr bwMode="auto">
        <a:xfrm rot="0" flipH="0" flipV="0">
          <a:off x="4280373" y="542807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5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Valutazione dello stato attuale</a:t>
          </a:r>
          <a:endParaRPr/>
        </a:p>
      </dsp:txBody>
      <dsp:txXfrm rot="0">
        <a:off x="4293091" y="555526"/>
        <a:ext cx="1005636" cy="408808"/>
      </dsp:txXfrm>
    </dsp:sp>
    <dsp:sp modelId="{F4BEC120-B3D1-4778-A7E8-D33D08F165A1}">
      <dsp:nvSpPr>
        <dsp:cNvPr id="745449237" name=""/>
        <dsp:cNvSpPr/>
      </dsp:nvSpPr>
      <dsp:spPr bwMode="auto">
        <a:xfrm rot="0" flipH="0" flipV="0">
          <a:off x="4144459" y="434246"/>
          <a:ext cx="145376" cy="86849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868492"/>
              </a:lnTo>
              <a:lnTo>
                <a:pt x="145376" y="86849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2A0AC441-1EB0-4E65-85E5-41B80A0AA47F}">
      <dsp:nvSpPr>
        <dsp:cNvPr id="0" name=""/>
        <dsp:cNvSpPr/>
      </dsp:nvSpPr>
      <dsp:spPr bwMode="auto">
        <a:xfrm rot="0" flipH="0" flipV="0">
          <a:off x="4289836" y="1085615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7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Identificazione dei punti deboli</a:t>
          </a:r>
          <a:endParaRPr/>
        </a:p>
      </dsp:txBody>
      <dsp:txXfrm rot="0">
        <a:off x="4302554" y="1098333"/>
        <a:ext cx="1005636" cy="408808"/>
      </dsp:txXfrm>
    </dsp:sp>
    <dsp:sp modelId="{BB0D3FC6-1A28-43CE-801C-0E03FBFE3691}">
      <dsp:nvSpPr>
        <dsp:cNvPr id="745449238" name=""/>
        <dsp:cNvSpPr/>
      </dsp:nvSpPr>
      <dsp:spPr bwMode="auto">
        <a:xfrm rot="0" flipH="0" flipV="0">
          <a:off x="4144459" y="434246"/>
          <a:ext cx="135913" cy="1411299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411299"/>
              </a:lnTo>
              <a:lnTo>
                <a:pt x="135913" y="1411299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0895165-4134-4861-A8C2-F67B8F716DCD}">
      <dsp:nvSpPr>
        <dsp:cNvPr id="0" name=""/>
        <dsp:cNvSpPr/>
      </dsp:nvSpPr>
      <dsp:spPr bwMode="auto">
        <a:xfrm rot="0" flipH="0" flipV="0">
          <a:off x="4280373" y="1628422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Rapporto di sintesi e analisi SWOT</a:t>
          </a:r>
          <a:endParaRPr lang="de-DE">
            <a:latin typeface="Trebuchet MS"/>
          </a:endParaRPr>
        </a:p>
      </dsp:txBody>
      <dsp:txXfrm rot="0">
        <a:off x="4293091" y="1641141"/>
        <a:ext cx="1005636" cy="408808"/>
      </dsp:txXfrm>
    </dsp:sp>
    <dsp:sp modelId="{A3269252-C361-49F7-BE00-DC01B971B2F4}">
      <dsp:nvSpPr>
        <dsp:cNvPr id="745449239" name=""/>
        <dsp:cNvSpPr/>
      </dsp:nvSpPr>
      <dsp:spPr bwMode="auto">
        <a:xfrm rot="0" flipH="0" flipV="0">
          <a:off x="4144459" y="434246"/>
          <a:ext cx="135913" cy="1954107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954107"/>
              </a:lnTo>
              <a:lnTo>
                <a:pt x="135913" y="1954107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036708B7-1134-48D0-9514-AB1188C86B5B}">
      <dsp:nvSpPr>
        <dsp:cNvPr id="0" name=""/>
        <dsp:cNvSpPr/>
      </dsp:nvSpPr>
      <dsp:spPr bwMode="auto">
        <a:xfrm rot="0" flipH="0" flipV="0">
          <a:off x="4280373" y="2171230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2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solidFill>
                <a:schemeClr val="accent4"/>
              </a:solidFill>
              <a:latin typeface="Trebuchet MS"/>
            </a:rPr>
            <a:t>Metodi partecipativi</a:t>
          </a:r>
          <a:endParaRPr/>
        </a:p>
      </dsp:txBody>
      <dsp:txXfrm rot="0">
        <a:off x="4293091" y="2183948"/>
        <a:ext cx="1005636" cy="408808"/>
      </dsp:txXfrm>
    </dsp:sp>
    <dsp:sp modelId="{F2A196C6-1734-4D5E-81EB-5393D72E019A}">
      <dsp:nvSpPr>
        <dsp:cNvPr id="0" name=""/>
        <dsp:cNvSpPr/>
      </dsp:nvSpPr>
      <dsp:spPr bwMode="auto">
        <a:xfrm rot="0" flipH="0" flipV="0">
          <a:off x="5584806" y="0"/>
          <a:ext cx="1359138" cy="434246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40000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4. </a:t>
          </a:r>
          <a:r>
            <a:rPr lang="it-IT">
              <a:latin typeface="Trebuchet MS"/>
            </a:rPr>
            <a:t>Definizione strategica</a:t>
          </a:r>
          <a:endParaRPr/>
        </a:p>
      </dsp:txBody>
      <dsp:txXfrm rot="0">
        <a:off x="5597525" y="12718"/>
        <a:ext cx="1333700" cy="408808"/>
      </dsp:txXfrm>
    </dsp:sp>
    <dsp:sp modelId="{A2A87F6F-B1F2-4740-BF6F-AFD4BE7C1C82}">
      <dsp:nvSpPr>
        <dsp:cNvPr id="745449240" name=""/>
        <dsp:cNvSpPr/>
      </dsp:nvSpPr>
      <dsp:spPr bwMode="auto">
        <a:xfrm rot="0" flipH="0" flipV="0">
          <a:off x="5720720" y="434246"/>
          <a:ext cx="135913" cy="325684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25684"/>
              </a:lnTo>
              <a:lnTo>
                <a:pt x="135913" y="325684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F06C772F-434A-465C-A571-2357317F0B8F}">
      <dsp:nvSpPr>
        <dsp:cNvPr id="0" name=""/>
        <dsp:cNvSpPr/>
      </dsp:nvSpPr>
      <dsp:spPr bwMode="auto">
        <a:xfrm rot="0" flipH="0" flipV="0">
          <a:off x="5856634" y="542807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5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Impostazione degli obiettivi</a:t>
          </a:r>
          <a:endParaRPr/>
        </a:p>
      </dsp:txBody>
      <dsp:txXfrm rot="0">
        <a:off x="5869352" y="555526"/>
        <a:ext cx="1005636" cy="408808"/>
      </dsp:txXfrm>
    </dsp:sp>
    <dsp:sp modelId="{55DF3851-558D-46EC-A4F8-FFE5B754AD7E}">
      <dsp:nvSpPr>
        <dsp:cNvPr id="745449241" name=""/>
        <dsp:cNvSpPr/>
      </dsp:nvSpPr>
      <dsp:spPr bwMode="auto">
        <a:xfrm rot="0" flipH="0" flipV="0">
          <a:off x="5720720" y="434246"/>
          <a:ext cx="135913" cy="868492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868492"/>
              </a:lnTo>
              <a:lnTo>
                <a:pt x="135913" y="868492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4B304268-E5A3-4B01-9A02-1AB102DDFC33}">
      <dsp:nvSpPr>
        <dsp:cNvPr id="0" name=""/>
        <dsp:cNvSpPr/>
      </dsp:nvSpPr>
      <dsp:spPr bwMode="auto">
        <a:xfrm rot="0" flipH="0" flipV="0">
          <a:off x="5856634" y="1085615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75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Vincoli e Restrizioni Identificazione</a:t>
          </a:r>
          <a:endParaRPr/>
        </a:p>
      </dsp:txBody>
      <dsp:txXfrm rot="0">
        <a:off x="5869352" y="1098333"/>
        <a:ext cx="1005636" cy="408808"/>
      </dsp:txXfrm>
    </dsp:sp>
    <dsp:sp modelId="{1B390BC8-CF50-4D06-84D9-2E325A99CD62}">
      <dsp:nvSpPr>
        <dsp:cNvPr id="745449242" name=""/>
        <dsp:cNvSpPr/>
      </dsp:nvSpPr>
      <dsp:spPr bwMode="auto">
        <a:xfrm rot="0" flipH="0" flipV="0">
          <a:off x="5720720" y="434246"/>
          <a:ext cx="135913" cy="1411299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411299"/>
              </a:lnTo>
              <a:lnTo>
                <a:pt x="135913" y="1411299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1363FEC3-C063-40DE-88CB-2607F68D6DDE}">
      <dsp:nvSpPr>
        <dsp:cNvPr id="0" name=""/>
        <dsp:cNvSpPr/>
      </dsp:nvSpPr>
      <dsp:spPr bwMode="auto">
        <a:xfrm rot="0" flipH="0" flipV="0">
          <a:off x="5856634" y="1628422"/>
          <a:ext cx="1031073" cy="434246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4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solidFill>
                <a:schemeClr val="accent4"/>
              </a:solidFill>
              <a:latin typeface="Trebuchet MS"/>
            </a:rPr>
            <a:t>Metodi partecipativi</a:t>
          </a:r>
          <a:endParaRPr/>
        </a:p>
      </dsp:txBody>
      <dsp:txXfrm rot="0">
        <a:off x="5869352" y="1641141"/>
        <a:ext cx="1005636" cy="408808"/>
      </dsp:txXfrm>
    </dsp:sp>
  </dsp:spTree>
</dsp:drawing>
</file>

<file path=ppt/diagrams/drawing2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1517016551" name=""/>
      <dsp:cNvGrpSpPr/>
    </dsp:nvGrpSpPr>
    <dsp:grpSpPr bwMode="auto">
      <a:xfrm rot="0">
        <a:off x="0" y="0"/>
        <a:ext cx="7577323" cy="2874865"/>
        <a:chOff x="0" y="0"/>
        <a:chExt cx="7577323" cy="2874865"/>
      </a:xfrm>
    </dsp:grpSpPr>
    <dsp:sp modelId="{AACF156D-7D2C-4D5A-BB7F-E2FF6C2E6FD2}">
      <dsp:nvSpPr>
        <dsp:cNvPr id="0" name=""/>
        <dsp:cNvSpPr/>
      </dsp:nvSpPr>
      <dsp:spPr bwMode="auto">
        <a:xfrm rot="0" flipH="0" flipV="0">
          <a:off x="429975" y="0"/>
          <a:ext cx="1499663" cy="479144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0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5. Scenari di adattamento</a:t>
          </a:r>
          <a:endParaRPr/>
        </a:p>
      </dsp:txBody>
      <dsp:txXfrm rot="0">
        <a:off x="444009" y="14033"/>
        <a:ext cx="1471596" cy="451076"/>
      </dsp:txXfrm>
    </dsp:sp>
    <dsp:sp modelId="{7B73BD04-2EE8-49EA-A02D-43785E36CAA8}">
      <dsp:nvSpPr>
        <dsp:cNvPr id="1517016552" name=""/>
        <dsp:cNvSpPr/>
      </dsp:nvSpPr>
      <dsp:spPr bwMode="auto">
        <a:xfrm rot="0" flipH="0" flipV="0">
          <a:off x="579942" y="479144"/>
          <a:ext cx="149966" cy="359358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59358"/>
              </a:lnTo>
              <a:lnTo>
                <a:pt x="149966" y="359358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8A09C7FA-9FC6-478A-B38A-6B79E9BA9567}">
      <dsp:nvSpPr>
        <dsp:cNvPr id="0" name=""/>
        <dsp:cNvSpPr/>
      </dsp:nvSpPr>
      <dsp:spPr bwMode="auto">
        <a:xfrm rot="0" flipH="0" flipV="0">
          <a:off x="729908" y="598930"/>
          <a:ext cx="1137679" cy="479144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Sviluppo di scenari</a:t>
          </a:r>
          <a:endParaRPr/>
        </a:p>
      </dsp:txBody>
      <dsp:txXfrm rot="0">
        <a:off x="743942" y="612963"/>
        <a:ext cx="1109612" cy="451076"/>
      </dsp:txXfrm>
    </dsp:sp>
    <dsp:sp modelId="{FC1400AB-139F-421B-BD3D-1264579AA23F}">
      <dsp:nvSpPr>
        <dsp:cNvPr id="1517016553" name=""/>
        <dsp:cNvSpPr/>
      </dsp:nvSpPr>
      <dsp:spPr bwMode="auto">
        <a:xfrm rot="0" flipH="0" flipV="0">
          <a:off x="579942" y="479144"/>
          <a:ext cx="149966" cy="958288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958288"/>
              </a:lnTo>
              <a:lnTo>
                <a:pt x="149966" y="958288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C1525D42-4F19-4E77-93D8-56E4DB0ECF40}">
      <dsp:nvSpPr>
        <dsp:cNvPr id="0" name=""/>
        <dsp:cNvSpPr/>
      </dsp:nvSpPr>
      <dsp:spPr bwMode="auto">
        <a:xfrm rot="0" flipH="0" flipV="0">
          <a:off x="729908" y="1197860"/>
          <a:ext cx="1137679" cy="479144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4444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Selezione dell'intervento</a:t>
          </a:r>
          <a:endParaRPr/>
        </a:p>
      </dsp:txBody>
      <dsp:txXfrm rot="0">
        <a:off x="743942" y="1211894"/>
        <a:ext cx="1109612" cy="451076"/>
      </dsp:txXfrm>
    </dsp:sp>
    <dsp:sp modelId="{009A8495-C7D5-411D-BA31-BD6041D43FE6}">
      <dsp:nvSpPr>
        <dsp:cNvPr id="1517016554" name=""/>
        <dsp:cNvSpPr/>
      </dsp:nvSpPr>
      <dsp:spPr bwMode="auto">
        <a:xfrm rot="0" flipH="0" flipV="0">
          <a:off x="579942" y="479144"/>
          <a:ext cx="149966" cy="1557218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557218"/>
              </a:lnTo>
              <a:lnTo>
                <a:pt x="149966" y="1557218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47E4599B-75F5-42CE-AD43-8ED995AB3F27}">
      <dsp:nvSpPr>
        <dsp:cNvPr id="0" name=""/>
        <dsp:cNvSpPr/>
      </dsp:nvSpPr>
      <dsp:spPr bwMode="auto">
        <a:xfrm rot="0" flipH="0" flipV="0">
          <a:off x="729908" y="1796790"/>
          <a:ext cx="1137679" cy="479144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8888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Meccanismi di finanziamento</a:t>
          </a:r>
          <a:endParaRPr/>
        </a:p>
      </dsp:txBody>
      <dsp:txXfrm rot="0">
        <a:off x="743942" y="1810824"/>
        <a:ext cx="1109612" cy="451076"/>
      </dsp:txXfrm>
    </dsp:sp>
    <dsp:sp modelId="{19032059-4473-4F34-829A-62FB8A311A9F}">
      <dsp:nvSpPr>
        <dsp:cNvPr id="1517016555" name=""/>
        <dsp:cNvSpPr/>
      </dsp:nvSpPr>
      <dsp:spPr bwMode="auto">
        <a:xfrm rot="0" flipH="0" flipV="0">
          <a:off x="579942" y="479144"/>
          <a:ext cx="149966" cy="2156148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156148"/>
              </a:lnTo>
              <a:lnTo>
                <a:pt x="149966" y="2156148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0CB127CD-0FF8-4574-9C38-D3D5FF1185D6}">
      <dsp:nvSpPr>
        <dsp:cNvPr id="0" name=""/>
        <dsp:cNvSpPr/>
      </dsp:nvSpPr>
      <dsp:spPr bwMode="auto">
        <a:xfrm rot="0" flipH="0" flipV="0">
          <a:off x="729908" y="2395720"/>
          <a:ext cx="1137679" cy="479144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3333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solidFill>
                <a:schemeClr val="accent4"/>
              </a:solidFill>
              <a:latin typeface="Trebuchet MS"/>
            </a:rPr>
            <a:t>Metodi partecipativi</a:t>
          </a:r>
          <a:endParaRPr/>
        </a:p>
      </dsp:txBody>
      <dsp:txXfrm rot="0">
        <a:off x="743942" y="2409754"/>
        <a:ext cx="1109612" cy="451076"/>
      </dsp:txXfrm>
    </dsp:sp>
    <dsp:sp modelId="{684AD7FE-168B-48BD-B006-827634D0A9CF}">
      <dsp:nvSpPr>
        <dsp:cNvPr id="0" name=""/>
        <dsp:cNvSpPr/>
      </dsp:nvSpPr>
      <dsp:spPr bwMode="auto">
        <a:xfrm rot="0" flipH="0" flipV="0">
          <a:off x="2170045" y="0"/>
          <a:ext cx="1499663" cy="479144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13333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de-DE">
              <a:latin typeface="Trebuchet MS"/>
            </a:rPr>
            <a:t>6.Decision-Making</a:t>
          </a:r>
          <a:endParaRPr/>
        </a:p>
      </dsp:txBody>
      <dsp:txXfrm rot="0">
        <a:off x="2184079" y="14033"/>
        <a:ext cx="1471596" cy="451076"/>
      </dsp:txXfrm>
    </dsp:sp>
    <dsp:sp modelId="{4B2EBAA5-1330-4766-BA73-DAE267362AAB}">
      <dsp:nvSpPr>
        <dsp:cNvPr id="1517016556" name=""/>
        <dsp:cNvSpPr/>
      </dsp:nvSpPr>
      <dsp:spPr bwMode="auto">
        <a:xfrm rot="0" flipH="0" flipV="0">
          <a:off x="2320011" y="479144"/>
          <a:ext cx="149968" cy="359358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59358"/>
              </a:lnTo>
              <a:lnTo>
                <a:pt x="149968" y="359358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0E92CF5D-3264-4B32-A695-39C71C397024}">
      <dsp:nvSpPr>
        <dsp:cNvPr id="0" name=""/>
        <dsp:cNvSpPr/>
      </dsp:nvSpPr>
      <dsp:spPr bwMode="auto">
        <a:xfrm rot="0" flipH="0" flipV="0">
          <a:off x="2469980" y="598930"/>
          <a:ext cx="1137679" cy="479144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17777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Valutazione dello scenario</a:t>
          </a:r>
          <a:endParaRPr/>
        </a:p>
      </dsp:txBody>
      <dsp:txXfrm rot="0">
        <a:off x="2484013" y="612963"/>
        <a:ext cx="1109612" cy="451076"/>
      </dsp:txXfrm>
    </dsp:sp>
    <dsp:sp modelId="{6A0A54A7-073F-4169-A01D-7EF688BD5EA0}">
      <dsp:nvSpPr>
        <dsp:cNvPr id="1517016557" name=""/>
        <dsp:cNvSpPr/>
      </dsp:nvSpPr>
      <dsp:spPr bwMode="auto">
        <a:xfrm rot="0" flipH="0" flipV="0">
          <a:off x="2320011" y="479144"/>
          <a:ext cx="149968" cy="958288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958288"/>
              </a:lnTo>
              <a:lnTo>
                <a:pt x="149968" y="958288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7EF5E56-A84B-4A0D-BA4E-C9100DBB6302}">
      <dsp:nvSpPr>
        <dsp:cNvPr id="0" name=""/>
        <dsp:cNvSpPr/>
      </dsp:nvSpPr>
      <dsp:spPr bwMode="auto">
        <a:xfrm rot="0" flipH="0" flipV="0">
          <a:off x="2469980" y="1197860"/>
          <a:ext cx="1137679" cy="479144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2222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Processo di classificazione</a:t>
          </a:r>
          <a:endParaRPr/>
        </a:p>
      </dsp:txBody>
      <dsp:txXfrm rot="0">
        <a:off x="2484013" y="1211894"/>
        <a:ext cx="1109612" cy="451076"/>
      </dsp:txXfrm>
    </dsp:sp>
    <dsp:sp modelId="{83E51C0A-A69E-4978-9E78-386C27F4AFCB}">
      <dsp:nvSpPr>
        <dsp:cNvPr id="1517016558" name=""/>
        <dsp:cNvSpPr/>
      </dsp:nvSpPr>
      <dsp:spPr bwMode="auto">
        <a:xfrm rot="0" flipH="0" flipV="0">
          <a:off x="2320011" y="479144"/>
          <a:ext cx="149968" cy="1557218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1557218"/>
              </a:lnTo>
              <a:lnTo>
                <a:pt x="149968" y="1557218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94AEBD02-AFEE-43F6-B2B2-41D075D92929}">
      <dsp:nvSpPr>
        <dsp:cNvPr id="0" name=""/>
        <dsp:cNvSpPr/>
      </dsp:nvSpPr>
      <dsp:spPr bwMode="auto">
        <a:xfrm rot="0" flipH="0" flipV="0">
          <a:off x="2469980" y="1796790"/>
          <a:ext cx="1137679" cy="479144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26666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Selezione ottimale dello scenario</a:t>
          </a:r>
          <a:endParaRPr/>
        </a:p>
      </dsp:txBody>
      <dsp:txXfrm rot="0">
        <a:off x="2484013" y="1810824"/>
        <a:ext cx="1109612" cy="451076"/>
      </dsp:txXfrm>
    </dsp:sp>
    <dsp:sp modelId="{7A8E4694-4753-40E2-A083-587394734108}">
      <dsp:nvSpPr>
        <dsp:cNvPr id="1517016559" name=""/>
        <dsp:cNvSpPr/>
      </dsp:nvSpPr>
      <dsp:spPr bwMode="auto">
        <a:xfrm rot="0" flipH="0" flipV="0">
          <a:off x="2320011" y="479144"/>
          <a:ext cx="149132" cy="2156148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2156148"/>
              </a:lnTo>
              <a:lnTo>
                <a:pt x="149132" y="2156148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E5835F1-0ACD-4F2F-9908-E0A87EA5B728}">
      <dsp:nvSpPr>
        <dsp:cNvPr id="0" name=""/>
        <dsp:cNvSpPr/>
      </dsp:nvSpPr>
      <dsp:spPr bwMode="auto">
        <a:xfrm rot="0" flipH="0" flipV="0">
          <a:off x="2469144" y="2395720"/>
          <a:ext cx="1137679" cy="479144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1111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solidFill>
                <a:schemeClr val="accent4"/>
              </a:solidFill>
              <a:latin typeface="Trebuchet MS"/>
            </a:rPr>
            <a:t>Metodi partecipativi</a:t>
          </a:r>
          <a:endParaRPr/>
        </a:p>
      </dsp:txBody>
      <dsp:txXfrm rot="0">
        <a:off x="2483178" y="2409754"/>
        <a:ext cx="1109612" cy="451076"/>
      </dsp:txXfrm>
    </dsp:sp>
    <dsp:sp modelId="{88A42C8D-FFB3-4F5A-BF8F-DE83B61DAE9E}">
      <dsp:nvSpPr>
        <dsp:cNvPr id="0" name=""/>
        <dsp:cNvSpPr/>
      </dsp:nvSpPr>
      <dsp:spPr bwMode="auto">
        <a:xfrm rot="0" flipH="0" flipV="0">
          <a:off x="3908447" y="0"/>
          <a:ext cx="1499663" cy="479144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26666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7. Concetto di adattamento</a:t>
          </a:r>
          <a:endParaRPr/>
        </a:p>
      </dsp:txBody>
      <dsp:txXfrm rot="0">
        <a:off x="3922481" y="14033"/>
        <a:ext cx="1471596" cy="451076"/>
      </dsp:txXfrm>
    </dsp:sp>
    <dsp:sp modelId="{28D4470B-79CE-4135-9DF4-1DC606253DB0}">
      <dsp:nvSpPr>
        <dsp:cNvPr id="1517016560" name=""/>
        <dsp:cNvSpPr/>
      </dsp:nvSpPr>
      <dsp:spPr bwMode="auto">
        <a:xfrm rot="0" flipH="0" flipV="0">
          <a:off x="4058413" y="479144"/>
          <a:ext cx="149966" cy="359358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59358"/>
              </a:lnTo>
              <a:lnTo>
                <a:pt x="149966" y="359358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DAB13A2A-1BEC-449E-A282-208F8CCA4F08}">
      <dsp:nvSpPr>
        <dsp:cNvPr id="0" name=""/>
        <dsp:cNvSpPr/>
      </dsp:nvSpPr>
      <dsp:spPr bwMode="auto">
        <a:xfrm rot="0" flipH="0" flipV="0">
          <a:off x="4208380" y="598930"/>
          <a:ext cx="1137679" cy="479144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35555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Definizione del concept</a:t>
          </a:r>
          <a:endParaRPr/>
        </a:p>
      </dsp:txBody>
      <dsp:txXfrm rot="0">
        <a:off x="4222413" y="612963"/>
        <a:ext cx="1109612" cy="451076"/>
      </dsp:txXfrm>
    </dsp:sp>
    <dsp:sp modelId="{F6E05437-3B63-49A4-AC15-CF6784B7B169}">
      <dsp:nvSpPr>
        <dsp:cNvPr id="0" name=""/>
        <dsp:cNvSpPr/>
      </dsp:nvSpPr>
      <dsp:spPr bwMode="auto">
        <a:xfrm rot="0" flipH="0" flipV="0">
          <a:off x="5647683" y="0"/>
          <a:ext cx="1499663" cy="479144"/>
        </a:xfrm>
        <a:prstGeom prst="roundRect">
          <a:avLst>
            <a:gd name="adj" fmla="val 10000"/>
          </a:avLst>
        </a:prstGeom>
        <a:ln/>
      </dsp:spPr>
      <dsp:style>
        <a:lnRef idx="2">
          <a:schemeClr val="lt1"/>
        </a:lnRef>
        <a:fillRef idx="1">
          <a:schemeClr val="accent4">
            <a:alpha val="90000"/>
            <a:hueOff val="0"/>
            <a:satOff val="0"/>
            <a:lumOff val="0"/>
            <a:alphaOff val="-40000"/>
          </a:schemeClr>
        </a:fillRef>
        <a:effectRef idx="0">
          <a:srgbClr val="000000"/>
        </a:effectRef>
        <a:fontRef idx="minor">
          <a:schemeClr val="lt1"/>
        </a:fontRef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8. Implementazione e monitoraggio</a:t>
          </a:r>
          <a:endParaRPr/>
        </a:p>
      </dsp:txBody>
      <dsp:txXfrm rot="0">
        <a:off x="5661717" y="14033"/>
        <a:ext cx="1471596" cy="451076"/>
      </dsp:txXfrm>
    </dsp:sp>
    <dsp:sp modelId="{C61F587A-CA65-4900-A4BC-3A50D8A50D79}">
      <dsp:nvSpPr>
        <dsp:cNvPr id="1517016561" name=""/>
        <dsp:cNvSpPr/>
      </dsp:nvSpPr>
      <dsp:spPr bwMode="auto">
        <a:xfrm rot="0" flipH="0" flipV="0">
          <a:off x="5797649" y="479144"/>
          <a:ext cx="149966" cy="359358"/>
        </a:xfrm>
        <a:custGeom>
          <a:avLst/>
          <a:gdLst/>
          <a:ahLst/>
          <a:cxnLst/>
          <a:rect l="0" t="0" r="r" b="b"/>
          <a:pathLst>
            <a:path fill="norm" stroke="1" extrusionOk="0">
              <a:moveTo>
                <a:pt x="0" y="0"/>
              </a:moveTo>
              <a:lnTo>
                <a:pt x="0" y="359358"/>
              </a:lnTo>
              <a:lnTo>
                <a:pt x="149966" y="359358"/>
              </a:lnTo>
            </a:path>
          </a:pathLst>
        </a:cu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tint val="90000"/>
          </a:schemeClr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7025C7A-6F76-4795-A71F-0E1CFB63C0B9}">
      <dsp:nvSpPr>
        <dsp:cNvPr id="0" name=""/>
        <dsp:cNvSpPr/>
      </dsp:nvSpPr>
      <dsp:spPr bwMode="auto">
        <a:xfrm rot="0" flipH="0" flipV="0">
          <a:off x="5947616" y="598930"/>
          <a:ext cx="1137679" cy="479144"/>
        </a:xfrm>
        <a:prstGeom prst="roundRect">
          <a:avLst>
            <a:gd name="adj" fmla="val 10000"/>
          </a:avLst>
        </a:prstGeom>
        <a:ln w="12700">
          <a:solidFill>
            <a:schemeClr val="accent4">
              <a:lumMod val="60000"/>
              <a:lumOff val="40000"/>
            </a:schemeClr>
          </a:solidFill>
        </a:ln>
      </dsp:spPr>
      <dsp:style>
        <a:lnRef idx="2">
          <a:schemeClr val="accent4">
            <a:alpha val="90000"/>
            <a:hueOff val="0"/>
            <a:satOff val="0"/>
            <a:lumOff val="0"/>
            <a:alphaOff val="-40000"/>
          </a:schemeClr>
        </a:lnRef>
        <a:fillRef idx="1">
          <a:schemeClr val="lt1">
            <a:alpha val="90000"/>
          </a:schemeClr>
        </a:fillRef>
        <a:effectRef idx="0">
          <a:srgbClr val="000000"/>
        </a:effectRef>
        <a:fontRef idx="minor"/>
      </dsp:style>
      <dsp:txBody>
        <a:bodyPr vertOverflow="overflow" horzOverflow="overflow" vert="horz" wrap="square" lIns="91440" tIns="45720" rIns="91440" bIns="45720" numCol="1" spcCol="0" rtlCol="0" fromWordArt="0" anchor="ctr" anchorCtr="0" forceAA="0" upright="0" compatLnSpc="0"/>
        <a:p>
          <a:pPr algn="ctr">
            <a:lnSpc>
              <a:spcPct val="90000"/>
            </a:lnSpc>
            <a:defRPr/>
          </a:pPr>
          <a:r>
            <a:rPr lang="it-IT">
              <a:latin typeface="Trebuchet MS"/>
            </a:rPr>
            <a:t>Processo iterativo</a:t>
          </a:r>
          <a:endParaRPr/>
        </a:p>
      </dsp:txBody>
      <dsp:txXfrm rot="0">
        <a:off x="5961649" y="612963"/>
        <a:ext cx="1109612" cy="4510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 type="node">
          <dgm:prSet phldr="1"/>
        </dgm:pt>
        <dgm:pt modelId="11" type="node">
          <dgm:prSet phldr="1"/>
        </dgm:pt>
        <dgm:pt modelId="12" type="node">
          <dgm:prSet phldr="1"/>
        </dgm:pt>
        <dgm:pt modelId="2" type="node">
          <dgm:prSet phldr="1"/>
        </dgm:pt>
        <dgm:pt modelId="21" type="node">
          <dgm:prSet phldr="1"/>
        </dgm:pt>
        <dgm:pt modelId="22" type="node">
          <dgm:prSet phldr="1"/>
        </dgm:pt>
      </dgm:ptLst>
      <dgm:cxnLst>
        <dgm:cxn modelId="4" type="parOf" srcId="0" destId="1" srcOrd="0" destOrd="0"/>
        <dgm:cxn modelId="5" type="parOf" srcId="1" destId="11" srcOrd="0" destOrd="0"/>
        <dgm:cxn modelId="6" type="parOf" srcId="1" destId="12" srcOrd="1" destOrd="0"/>
        <dgm:cxn modelId="7" type="parOf" srcId="0" destId="2" srcOrd="1" destOrd="0"/>
        <dgm:cxn modelId="8" type="parOf" srcId="2" destId="21" srcOrd="0" destOrd="0"/>
        <dgm:cxn modelId="9" type="parOf" srcId="2" destId="22" srcOrd="1" destOrd="0"/>
      </dgm:cxnLst>
      <dgm:bg/>
      <dgm:whole/>
    </dgm:dataModel>
  </dgm:sampData>
  <dgm:styleData>
    <dgm:dataModel>
      <dgm:ptLst>
        <dgm:pt modelId="0" type="doc"/>
        <dgm:pt modelId="1" type="node"/>
        <dgm:pt modelId="11" type="node"/>
        <dgm:pt modelId="2" type="node"/>
        <dgm:pt modelId="21" type="node"/>
      </dgm:ptLst>
      <dgm:cxnLst>
        <dgm:cxn modelId="4" type="parOf" srcId="0" destId="1" srcOrd="0" destOrd="0"/>
        <dgm:cxn modelId="5" type="parOf" srcId="0" destId="2" srcOrd="1" destOrd="0"/>
        <dgm:cxn modelId="13" type="parOf" srcId="1" destId="11" srcOrd="0" destOrd="0"/>
        <dgm:cxn modelId="23" type="parOf" srcId="2" destId="21" srcOrd="0" destOrd="0"/>
      </dgm:cxnLst>
      <dgm:bg/>
      <dgm:whole/>
    </dgm:dataModel>
  </dgm:styleData>
  <dgm:clrData>
    <dgm:dataModel>
      <dgm:ptLst>
        <dgm:pt modelId="0" type="doc"/>
        <dgm:pt modelId="1" type="node"/>
        <dgm:pt modelId="11" type="node"/>
        <dgm:pt modelId="2" type="node"/>
        <dgm:pt modelId="21" type="node"/>
        <dgm:pt modelId="3" type="node"/>
        <dgm:pt modelId="31" type="node"/>
        <dgm:pt modelId="4" type="node"/>
        <dgm:pt modelId="41" type="node"/>
      </dgm:ptLst>
      <dgm:cxnLst>
        <dgm:cxn modelId="5" type="parOf" srcId="0" destId="1" srcOrd="0" destOrd="0"/>
        <dgm:cxn modelId="6" type="parOf" srcId="0" destId="2" srcOrd="1" destOrd="0"/>
        <dgm:cxn modelId="7" type="parOf" srcId="0" destId="3" srcOrd="2" destOrd="0"/>
        <dgm:cxn modelId="8" type="parOf" srcId="0" destId="4" srcOrd="3" destOrd="0"/>
        <dgm:cxn modelId="13" type="parOf" srcId="1" destId="11" srcOrd="0" destOrd="0"/>
        <dgm:cxn modelId="23" type="parOf" srcId="2" destId="21" srcOrd="0" destOrd="0"/>
        <dgm:cxn modelId="33" type="parOf" srcId="3" destId="31" srcOrd="0" destOrd="0"/>
        <dgm:cxn modelId="43" type="parOf" srcId="4" destId="41" srcOrd="0" destOrd="0"/>
      </dgm:cxnLst>
      <dgm:bg/>
      <dgm:whole/>
    </dgm:dataModel>
  </dgm:clrData>
  <dgm:layoutNode name="diagram">
    <dgm:shape rot="0.000000" type="none" r:blip="" blipPhldr="0" lkTxEntry="0" zOrderOff="0" hideGeom="0">
      <dgm:adjLst/>
    </dgm:shape>
    <dgm:presOf/>
    <dgm:constrLst>
      <dgm:constr type="primFontSz" for="des" forName="rootText" ptType="all" refPtType="all" refType="none" refFor="self" op="equ" fact="1.000000" val="65"/>
      <dgm:constr type="primFontSz" for="des" forName="childText" ptType="all" refPtType="all" refType="none" refFor="self" op="equ" fact="1.000000" val="65"/>
      <dgm:constr type="w" for="des" forName="rootComposite" ptType="all" refPtType="all" refType="w" refFor="self" op="none" fact="1.000000" val="0"/>
      <dgm:constr type="h" for="des" forName="rootComposite" ptType="all" refPtType="all" refType="w" refFor="self" op="none" fact="0.500000" val="0"/>
      <dgm:constr type="w" for="des" forName="childText" ptType="all" refPtType="all" refType="w" refFor="des" refForName="rootComposite" op="none" fact="0.800000" val="0"/>
      <dgm:constr type="h" for="des" forName="childText" ptType="all" refPtType="all" refType="h" refFor="des" refForName="rootComposite" op="none" fact="1.000000" val="0"/>
      <dgm:constr type="sibSp" for="self" ptType="all" refPtType="all" refType="w" refFor="des" refForName="rootComposite" op="none" fact="0.250000" val="0"/>
      <dgm:constr type="sibSp" for="des" forName="childShape" ptType="all" refPtType="all" refType="h" refFor="des" refForName="childText" op="none" fact="0.250000" val="0"/>
      <dgm:constr type="sp" for="des" forName="root" ptType="all" refPtType="all" refType="h" refFor="des" refForName="childText" op="none" fact="0.250000" val="0"/>
    </dgm:constrLst>
    <dgm:ruleLst/>
    <dgm:varLst>
      <dgm:chPref val="1"/>
      <dgm:dir val="norm"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forEach name="Name3" axis="ch">
      <dgm:forEach name="Name4" axis="self" ptType="node" cnt="1">
        <dgm:layoutNode name="root">
          <dgm:shape rot="0.000000" type="none" r:blip="" blipPhldr="0" lkTxEntry="0" zOrderOff="0" hideGeom="0">
            <dgm:adjLst/>
          </dgm:shape>
          <dgm:presOf/>
          <dgm:constrLst>
            <dgm:constr type="alignOff" for="self" ptType="all" refPtType="all" refType="none" refFor="self" op="none" fact="1.000000" val="0.20000000000000001"/>
          </dgm:constrLst>
          <dgm:ruleLst/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layoutNode name="rootComposite">
            <dgm:alg type="composite"/>
            <dgm:shape rot="0.000000" type="none" r:blip="" blipPhldr="0" lkTxEntry="0" zOrderOff="0" hideGeom="0">
              <dgm:adjLst/>
            </dgm:shape>
            <dgm:presOf axis="self" ptType="node" cnt="1"/>
            <dgm:ruleLst/>
            <dgm:choose name="Name8">
              <dgm:if name="Name9" func="var" arg="dir" op="equ" val="norm">
                <dgm:constrLst>
                  <dgm:constr type="l" for="ch" forName="rootText" ptType="all" refPtType="all" refType="none" refFor="self" op="none" fact="1.000000" val="0"/>
                  <dgm:constr type="t" for="ch" forName="rootText" ptType="all" refPtType="all" refType="none" refFor="self" op="none" fact="1.000000" val="0"/>
                  <dgm:constr type="w" for="ch" forName="rootText" ptType="all" refPtType="all" refType="w" refFor="self" op="none" fact="1.000000" val="0"/>
                  <dgm:constr type="h" for="ch" forName="rootText" ptType="all" refPtType="all" refType="h" refFor="self" op="none" fact="1.000000" val="0"/>
                  <dgm:constr type="l" for="ch" forName="rootConnector" ptType="all" refPtType="all" refType="none" refFor="self" op="none" fact="1.000000" val="0"/>
                  <dgm:constr type="t" for="ch" forName="rootConnector" ptType="all" refPtType="all" refType="none" refFor="self" op="none" fact="1.000000" val="0"/>
                  <dgm:constr type="w" for="ch" forName="rootConnector" ptType="all" refPtType="all" refType="w" refFor="ch" refForName="rootText" op="none" fact="0.200000" val="0"/>
                  <dgm:constr type="h" for="ch" forName="rootConnector" ptType="all" refPtType="all" refType="h" refFor="ch" refForName="rootText" op="none" fact="1.000000" val="0"/>
                </dgm:constrLst>
              </dgm:if>
              <dgm:else name="Name10">
                <dgm:constrLst>
                  <dgm:constr type="l" for="ch" forName="rootText" ptType="all" refPtType="all" refType="none" refFor="self" op="none" fact="1.000000" val="0"/>
                  <dgm:constr type="t" for="ch" forName="rootText" ptType="all" refPtType="all" refType="none" refFor="self" op="none" fact="1.000000" val="0"/>
                  <dgm:constr type="w" for="ch" forName="rootText" ptType="all" refPtType="all" refType="w" refFor="self" op="none" fact="1.000000" val="0"/>
                  <dgm:constr type="h" for="ch" forName="rootText" ptType="all" refPtType="all" refType="h" refFor="self" op="none" fact="1.000000" val="0"/>
                  <dgm:constr type="r" for="ch" forName="rootConnector" ptType="all" refPtType="all" refType="w" refFor="self" op="none" fact="1.000000" val="0"/>
                  <dgm:constr type="t" for="ch" forName="rootConnector" ptType="all" refPtType="all" refType="none" refFor="self" op="none" fact="1.000000" val="0"/>
                  <dgm:constr type="w" for="ch" forName="rootConnector" ptType="all" refPtType="all" refType="w" refFor="ch" refForName="rootText" op="none" fact="0.200000" val="0"/>
                  <dgm:constr type="h" for="ch" forName="rootConnector" ptType="all" refPtType="all" refType="h" refFor="ch" refForName="rootText" op="none" fact="1.000000" val="0"/>
                </dgm:constrLst>
              </dgm:else>
            </dgm:choose>
            <dgm:layoutNode name="rootText" styleLbl="node1">
              <dgm:alg type="tx"/>
              <dgm:shape rot="0.000000" type="roundRect" r:blip="" blipPhldr="0" lkTxEntry="0" zOrderOff="0" hideGeom="0">
                <dgm:adjLst>
                  <dgm:adj idx="1" val="0.100000"/>
                </dgm:adjLst>
              </dgm:shape>
              <dgm:presOf axis="self" ptType="node" cnt="1"/>
              <dgm:constrLst>
                <dgm:constr type="tMarg" for="self" ptType="all" refPtType="all" refType="primFontSz" refFor="self" op="none" fact="0.100000" val="0"/>
                <dgm:constr type="bMarg" for="self" ptType="all" refPtType="all" refType="primFontSz" refFor="self" op="none" fact="0.100000" val="0"/>
                <dgm:constr type="lMarg" for="self" ptType="all" refPtType="all" refType="primFontSz" refFor="self" op="none" fact="0.150000" val="0"/>
                <dgm:constr type="rMarg" for="self" ptType="all" refPtType="all" refType="primFontSz" refFor="self" op="none" fact="0.150000" val="0"/>
              </dgm:constrLst>
              <dgm:ruleLst>
                <dgm:rule type="primFontSz" for="self" ptType="all" val="5" fact="NaN" max="NaN"/>
              </dgm:ruleLst>
            </dgm:layoutNode>
            <dgm:layoutNode name="rootConnector" moveWith="rootText">
              <dgm:alg type="sp"/>
              <dgm:shape rot="0.000000" type="roundRect" r:blip="" blipPhldr="0" lkTxEntry="0" zOrderOff="0" hideGeom="1">
                <dgm:adjLst>
                  <dgm:adj idx="1" val="0.100000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rot="0.000000" type="none" r:blip="" blipPhldr="0" lkTxEntry="0" zOrderOff="0" hideGeom="0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shape rot="0.000000" type="conn" r:blip="" blipPhldr="0" lkTxEntry="0" zOrderOff="0" hideGeom="0">
                    <dgm:adjLst/>
                  </dgm:shape>
                  <dgm:presOf axis="self"/>
                  <dgm:constrLst>
                    <dgm:constr type="begPad" for="self" ptType="all" refPtType="all" refType="none" refFor="self" op="none" fact="1.000000" val="0"/>
                    <dgm:constr type="endPad" for="self" ptType="all" refPtType="all" refType="none" refFor="self" op="none" fact="1.000000" val="0"/>
                  </dgm:constrLst>
                  <dgm:ruleLst/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</dgm:layoutNode>
              </dgm:forEach>
              <dgm:forEach name="Name17" axis="self" ptType="node">
                <dgm:layoutNode name="childText" styleLbl="bgAcc1">
                  <dgm:alg type="tx"/>
                  <dgm:shape rot="0.000000" type="roundRect" r:blip="" blipPhldr="0" lkTxEntry="0" zOrderOff="0" hideGeom="0">
                    <dgm:adjLst>
                      <dgm:adj idx="1" val="0.100000"/>
                    </dgm:adjLst>
                  </dgm:shape>
                  <dgm:presOf axis="self desOrSelf" ptType="node node" st="1 1" cnt="1 0"/>
                  <dgm:constrLst>
                    <dgm:constr type="tMarg" for="self" ptType="all" refPtType="all" refType="primFontSz" refFor="self" op="none" fact="0.100000" val="0"/>
                    <dgm:constr type="bMarg" for="self" ptType="all" refPtType="all" refType="primFontSz" refFor="self" op="none" fact="0.100000" val="0"/>
                    <dgm:constr type="lMarg" for="self" ptType="all" refPtType="all" refType="primFontSz" refFor="self" op="none" fact="0.150000" val="0"/>
                    <dgm:constr type="rMarg" for="self" ptType="all" refPtType="all" refType="primFontSz" refFor="self" op="none" fact="0.150000" val="0"/>
                  </dgm:constrLst>
                  <dgm:ruleLst>
                    <dgm:rule type="primFontSz" for="self" ptType="all" val="5" fact="NaN" max="NaN"/>
                  </dgm:ruleLst>
                  <dgm:varLst>
                    <dgm:bulletEnabled val="1"/>
                  </dgm:var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 type="node">
          <dgm:prSet phldr="1"/>
        </dgm:pt>
        <dgm:pt modelId="11" type="node">
          <dgm:prSet phldr="1"/>
        </dgm:pt>
        <dgm:pt modelId="12" type="node">
          <dgm:prSet phldr="1"/>
        </dgm:pt>
        <dgm:pt modelId="2" type="node">
          <dgm:prSet phldr="1"/>
        </dgm:pt>
        <dgm:pt modelId="21" type="node">
          <dgm:prSet phldr="1"/>
        </dgm:pt>
        <dgm:pt modelId="22" type="node">
          <dgm:prSet phldr="1"/>
        </dgm:pt>
      </dgm:ptLst>
      <dgm:cxnLst>
        <dgm:cxn modelId="4" type="parOf" srcId="0" destId="1" srcOrd="0" destOrd="0"/>
        <dgm:cxn modelId="5" type="parOf" srcId="1" destId="11" srcOrd="0" destOrd="0"/>
        <dgm:cxn modelId="6" type="parOf" srcId="1" destId="12" srcOrd="1" destOrd="0"/>
        <dgm:cxn modelId="7" type="parOf" srcId="0" destId="2" srcOrd="1" destOrd="0"/>
        <dgm:cxn modelId="8" type="parOf" srcId="2" destId="21" srcOrd="0" destOrd="0"/>
        <dgm:cxn modelId="9" type="parOf" srcId="2" destId="22" srcOrd="1" destOrd="0"/>
      </dgm:cxnLst>
      <dgm:bg/>
      <dgm:whole/>
    </dgm:dataModel>
  </dgm:sampData>
  <dgm:styleData>
    <dgm:dataModel>
      <dgm:ptLst>
        <dgm:pt modelId="0" type="doc"/>
        <dgm:pt modelId="1" type="node"/>
        <dgm:pt modelId="11" type="node"/>
        <dgm:pt modelId="2" type="node"/>
        <dgm:pt modelId="21" type="node"/>
      </dgm:ptLst>
      <dgm:cxnLst>
        <dgm:cxn modelId="4" type="parOf" srcId="0" destId="1" srcOrd="0" destOrd="0"/>
        <dgm:cxn modelId="5" type="parOf" srcId="0" destId="2" srcOrd="1" destOrd="0"/>
        <dgm:cxn modelId="13" type="parOf" srcId="1" destId="11" srcOrd="0" destOrd="0"/>
        <dgm:cxn modelId="23" type="parOf" srcId="2" destId="21" srcOrd="0" destOrd="0"/>
      </dgm:cxnLst>
      <dgm:bg/>
      <dgm:whole/>
    </dgm:dataModel>
  </dgm:styleData>
  <dgm:clrData>
    <dgm:dataModel>
      <dgm:ptLst>
        <dgm:pt modelId="0" type="doc"/>
        <dgm:pt modelId="1" type="node"/>
        <dgm:pt modelId="11" type="node"/>
        <dgm:pt modelId="2" type="node"/>
        <dgm:pt modelId="21" type="node"/>
        <dgm:pt modelId="3" type="node"/>
        <dgm:pt modelId="31" type="node"/>
        <dgm:pt modelId="4" type="node"/>
        <dgm:pt modelId="41" type="node"/>
      </dgm:ptLst>
      <dgm:cxnLst>
        <dgm:cxn modelId="5" type="parOf" srcId="0" destId="1" srcOrd="0" destOrd="0"/>
        <dgm:cxn modelId="6" type="parOf" srcId="0" destId="2" srcOrd="1" destOrd="0"/>
        <dgm:cxn modelId="7" type="parOf" srcId="0" destId="3" srcOrd="2" destOrd="0"/>
        <dgm:cxn modelId="8" type="parOf" srcId="0" destId="4" srcOrd="3" destOrd="0"/>
        <dgm:cxn modelId="13" type="parOf" srcId="1" destId="11" srcOrd="0" destOrd="0"/>
        <dgm:cxn modelId="23" type="parOf" srcId="2" destId="21" srcOrd="0" destOrd="0"/>
        <dgm:cxn modelId="33" type="parOf" srcId="3" destId="31" srcOrd="0" destOrd="0"/>
        <dgm:cxn modelId="43" type="parOf" srcId="4" destId="41" srcOrd="0" destOrd="0"/>
      </dgm:cxnLst>
      <dgm:bg/>
      <dgm:whole/>
    </dgm:dataModel>
  </dgm:clrData>
  <dgm:layoutNode name="diagram">
    <dgm:shape rot="0.000000" type="none" r:blip="" blipPhldr="0" lkTxEntry="0" zOrderOff="0" hideGeom="0">
      <dgm:adjLst/>
    </dgm:shape>
    <dgm:presOf/>
    <dgm:constrLst>
      <dgm:constr type="primFontSz" for="des" forName="rootText" ptType="all" refPtType="all" refType="none" refFor="self" op="equ" fact="1.000000" val="65"/>
      <dgm:constr type="primFontSz" for="des" forName="childText" ptType="all" refPtType="all" refType="none" refFor="self" op="equ" fact="1.000000" val="65"/>
      <dgm:constr type="w" for="des" forName="rootComposite" ptType="all" refPtType="all" refType="w" refFor="self" op="none" fact="1.000000" val="0"/>
      <dgm:constr type="h" for="des" forName="rootComposite" ptType="all" refPtType="all" refType="w" refFor="self" op="none" fact="0.500000" val="0"/>
      <dgm:constr type="w" for="des" forName="childText" ptType="all" refPtType="all" refType="w" refFor="des" refForName="rootComposite" op="none" fact="0.800000" val="0"/>
      <dgm:constr type="h" for="des" forName="childText" ptType="all" refPtType="all" refType="h" refFor="des" refForName="rootComposite" op="none" fact="1.000000" val="0"/>
      <dgm:constr type="sibSp" for="self" ptType="all" refPtType="all" refType="w" refFor="des" refForName="rootComposite" op="none" fact="0.250000" val="0"/>
      <dgm:constr type="sibSp" for="des" forName="childShape" ptType="all" refPtType="all" refType="h" refFor="des" refForName="childText" op="none" fact="0.250000" val="0"/>
      <dgm:constr type="sp" for="des" forName="root" ptType="all" refPtType="all" refType="h" refFor="des" refForName="childText" op="none" fact="0.250000" val="0"/>
    </dgm:constrLst>
    <dgm:ruleLst/>
    <dgm:varLst>
      <dgm:chPref val="1"/>
      <dgm:dir val="norm"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forEach name="Name3" axis="ch">
      <dgm:forEach name="Name4" axis="self" ptType="node" cnt="1">
        <dgm:layoutNode name="root">
          <dgm:shape rot="0.000000" type="none" r:blip="" blipPhldr="0" lkTxEntry="0" zOrderOff="0" hideGeom="0">
            <dgm:adjLst/>
          </dgm:shape>
          <dgm:presOf/>
          <dgm:constrLst>
            <dgm:constr type="alignOff" for="self" ptType="all" refPtType="all" refType="none" refFor="self" op="none" fact="1.000000" val="0.20000000000000001"/>
          </dgm:constrLst>
          <dgm:ruleLst/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layoutNode name="rootComposite">
            <dgm:alg type="composite"/>
            <dgm:shape rot="0.000000" type="none" r:blip="" blipPhldr="0" lkTxEntry="0" zOrderOff="0" hideGeom="0">
              <dgm:adjLst/>
            </dgm:shape>
            <dgm:presOf axis="self" ptType="node" cnt="1"/>
            <dgm:ruleLst/>
            <dgm:choose name="Name8">
              <dgm:if name="Name9" func="var" arg="dir" op="equ" val="norm">
                <dgm:constrLst>
                  <dgm:constr type="l" for="ch" forName="rootText" ptType="all" refPtType="all" refType="none" refFor="self" op="none" fact="1.000000" val="0"/>
                  <dgm:constr type="t" for="ch" forName="rootText" ptType="all" refPtType="all" refType="none" refFor="self" op="none" fact="1.000000" val="0"/>
                  <dgm:constr type="w" for="ch" forName="rootText" ptType="all" refPtType="all" refType="w" refFor="self" op="none" fact="1.000000" val="0"/>
                  <dgm:constr type="h" for="ch" forName="rootText" ptType="all" refPtType="all" refType="h" refFor="self" op="none" fact="1.000000" val="0"/>
                  <dgm:constr type="l" for="ch" forName="rootConnector" ptType="all" refPtType="all" refType="none" refFor="self" op="none" fact="1.000000" val="0"/>
                  <dgm:constr type="t" for="ch" forName="rootConnector" ptType="all" refPtType="all" refType="none" refFor="self" op="none" fact="1.000000" val="0"/>
                  <dgm:constr type="w" for="ch" forName="rootConnector" ptType="all" refPtType="all" refType="w" refFor="ch" refForName="rootText" op="none" fact="0.200000" val="0"/>
                  <dgm:constr type="h" for="ch" forName="rootConnector" ptType="all" refPtType="all" refType="h" refFor="ch" refForName="rootText" op="none" fact="1.000000" val="0"/>
                </dgm:constrLst>
              </dgm:if>
              <dgm:else name="Name10">
                <dgm:constrLst>
                  <dgm:constr type="l" for="ch" forName="rootText" ptType="all" refPtType="all" refType="none" refFor="self" op="none" fact="1.000000" val="0"/>
                  <dgm:constr type="t" for="ch" forName="rootText" ptType="all" refPtType="all" refType="none" refFor="self" op="none" fact="1.000000" val="0"/>
                  <dgm:constr type="w" for="ch" forName="rootText" ptType="all" refPtType="all" refType="w" refFor="self" op="none" fact="1.000000" val="0"/>
                  <dgm:constr type="h" for="ch" forName="rootText" ptType="all" refPtType="all" refType="h" refFor="self" op="none" fact="1.000000" val="0"/>
                  <dgm:constr type="r" for="ch" forName="rootConnector" ptType="all" refPtType="all" refType="w" refFor="self" op="none" fact="1.000000" val="0"/>
                  <dgm:constr type="t" for="ch" forName="rootConnector" ptType="all" refPtType="all" refType="none" refFor="self" op="none" fact="1.000000" val="0"/>
                  <dgm:constr type="w" for="ch" forName="rootConnector" ptType="all" refPtType="all" refType="w" refFor="ch" refForName="rootText" op="none" fact="0.200000" val="0"/>
                  <dgm:constr type="h" for="ch" forName="rootConnector" ptType="all" refPtType="all" refType="h" refFor="ch" refForName="rootText" op="none" fact="1.000000" val="0"/>
                </dgm:constrLst>
              </dgm:else>
            </dgm:choose>
            <dgm:layoutNode name="rootText" styleLbl="node1">
              <dgm:alg type="tx"/>
              <dgm:shape rot="0.000000" type="roundRect" r:blip="" blipPhldr="0" lkTxEntry="0" zOrderOff="0" hideGeom="0">
                <dgm:adjLst>
                  <dgm:adj idx="1" val="0.100000"/>
                </dgm:adjLst>
              </dgm:shape>
              <dgm:presOf axis="self" ptType="node" cnt="1"/>
              <dgm:constrLst>
                <dgm:constr type="tMarg" for="self" ptType="all" refPtType="all" refType="primFontSz" refFor="self" op="none" fact="0.100000" val="0"/>
                <dgm:constr type="bMarg" for="self" ptType="all" refPtType="all" refType="primFontSz" refFor="self" op="none" fact="0.100000" val="0"/>
                <dgm:constr type="lMarg" for="self" ptType="all" refPtType="all" refType="primFontSz" refFor="self" op="none" fact="0.150000" val="0"/>
                <dgm:constr type="rMarg" for="self" ptType="all" refPtType="all" refType="primFontSz" refFor="self" op="none" fact="0.150000" val="0"/>
              </dgm:constrLst>
              <dgm:ruleLst>
                <dgm:rule type="primFontSz" for="self" ptType="all" val="5" fact="NaN" max="NaN"/>
              </dgm:ruleLst>
            </dgm:layoutNode>
            <dgm:layoutNode name="rootConnector" moveWith="rootText">
              <dgm:alg type="sp"/>
              <dgm:shape rot="0.000000" type="roundRect" r:blip="" blipPhldr="0" lkTxEntry="0" zOrderOff="0" hideGeom="1">
                <dgm:adjLst>
                  <dgm:adj idx="1" val="0.100000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rot="0.000000" type="none" r:blip="" blipPhldr="0" lkTxEntry="0" zOrderOff="0" hideGeom="0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shape rot="0.000000" type="conn" r:blip="" blipPhldr="0" lkTxEntry="0" zOrderOff="0" hideGeom="0">
                    <dgm:adjLst/>
                  </dgm:shape>
                  <dgm:presOf axis="self"/>
                  <dgm:constrLst>
                    <dgm:constr type="begPad" for="self" ptType="all" refPtType="all" refType="none" refFor="self" op="none" fact="1.000000" val="0"/>
                    <dgm:constr type="endPad" for="self" ptType="all" refPtType="all" refType="none" refFor="self" op="none" fact="1.000000" val="0"/>
                  </dgm:constrLst>
                  <dgm:ruleLst/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</dgm:layoutNode>
              </dgm:forEach>
              <dgm:forEach name="Name17" axis="self" ptType="node">
                <dgm:layoutNode name="childText" styleLbl="bgAcc1">
                  <dgm:alg type="tx"/>
                  <dgm:shape rot="0.000000" type="roundRect" r:blip="" blipPhldr="0" lkTxEntry="0" zOrderOff="0" hideGeom="0">
                    <dgm:adjLst>
                      <dgm:adj idx="1" val="0.100000"/>
                    </dgm:adjLst>
                  </dgm:shape>
                  <dgm:presOf axis="self desOrSelf" ptType="node node" st="1 1" cnt="1 0"/>
                  <dgm:constrLst>
                    <dgm:constr type="tMarg" for="self" ptType="all" refPtType="all" refType="primFontSz" refFor="self" op="none" fact="0.100000" val="0"/>
                    <dgm:constr type="bMarg" for="self" ptType="all" refPtType="all" refType="primFontSz" refFor="self" op="none" fact="0.100000" val="0"/>
                    <dgm:constr type="lMarg" for="self" ptType="all" refPtType="all" refType="primFontSz" refFor="self" op="none" fact="0.150000" val="0"/>
                    <dgm:constr type="rMarg" for="self" ptType="all" refPtType="all" refType="primFontSz" refFor="self" op="none" fact="0.150000" val="0"/>
                  </dgm:constrLst>
                  <dgm:ruleLst>
                    <dgm:rule type="primFontSz" for="self" ptType="all" val="5" fact="NaN" max="NaN"/>
                  </dgm:ruleLst>
                  <dgm:varLst>
                    <dgm:bulletEnabled val="1"/>
                  </dgm:var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03719264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719062748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3127886" name="Google Shape;5;n"/>
          <p:cNvSpPr>
            <a:spLocks noChangeAspect="1" noGrp="1" noRo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753733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41687695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01301273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 ?>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 ?>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 ?>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 ?>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 ?>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 ?>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 ?>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 ?>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 ?>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 ?>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 ?>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 ?>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 ?>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 ?>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 ?>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 ?>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 ?>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 ?>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2654596" name="Google Shape;104;g356110b305c_0_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2281563" name="Google Shape;105;g356110b305c_0_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defRPr/>
            </a:pPr>
            <a:r>
              <a:rPr sz="1100" b="0" i="0" u="none">
                <a:solidFill>
                  <a:srgbClr val="00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</a:rPr>
              <a:t> </a:t>
            </a:r>
            <a:endParaRPr/>
          </a:p>
        </p:txBody>
      </p:sp>
      <p:sp>
        <p:nvSpPr>
          <p:cNvPr id="1289582236" name="Google Shape;106;g356110b305c_0_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652780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2366645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1761690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736239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8066356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13863481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894984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70594405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87992928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93306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777771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1219392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128105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3836126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4277868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1728934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0785472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4792477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068621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4588151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9687395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511869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3027844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4520169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192412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6447576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056448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245793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2899751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7073950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012423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00289105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Answer</a:t>
            </a:r>
            <a:r>
              <a:rPr lang="de-DE"/>
              <a:t>:</a:t>
            </a:r>
            <a:endParaRPr/>
          </a:p>
          <a:p>
            <a:pPr>
              <a:defRPr/>
            </a:pPr>
            <a:r>
              <a:rPr lang="en-US"/>
              <a:t>Building owner / property manager → decision-making authority</a:t>
            </a:r>
            <a:endParaRPr/>
          </a:p>
          <a:p>
            <a:pPr>
              <a:defRPr/>
            </a:pPr>
            <a:r>
              <a:rPr lang="en-US"/>
              <a:t>Occupants / tenants → provide insights into comfort and daily issues</a:t>
            </a:r>
            <a:endParaRPr/>
          </a:p>
          <a:p>
            <a:pPr>
              <a:defRPr/>
            </a:pPr>
            <a:r>
              <a:rPr lang="en-US"/>
              <a:t>Municipal representatives → align with regulations and incentives</a:t>
            </a:r>
            <a:endParaRPr/>
          </a:p>
          <a:p>
            <a:pPr>
              <a:defRPr/>
            </a:pPr>
            <a:r>
              <a:rPr lang="en-US"/>
              <a:t>Technical experts (architects, energy managers) → provide assessment expertise</a:t>
            </a:r>
            <a:endParaRPr/>
          </a:p>
          <a:p>
            <a:pPr>
              <a:defRPr/>
            </a:pPr>
            <a:endParaRPr/>
          </a:p>
        </p:txBody>
      </p:sp>
      <p:sp>
        <p:nvSpPr>
          <p:cNvPr id="48550235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367903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9263344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8160067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712676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30109429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Should</a:t>
            </a:r>
            <a:r>
              <a:rPr lang="de-DE"/>
              <a:t> I </a:t>
            </a:r>
            <a:r>
              <a:rPr lang="de-DE"/>
              <a:t>add</a:t>
            </a:r>
            <a:r>
              <a:rPr lang="de-DE"/>
              <a:t> </a:t>
            </a:r>
            <a:r>
              <a:rPr lang="de-DE"/>
              <a:t>examples</a:t>
            </a:r>
            <a:r>
              <a:rPr lang="de-DE"/>
              <a:t> </a:t>
            </a:r>
            <a:r>
              <a:rPr lang="de-DE"/>
              <a:t>from</a:t>
            </a:r>
            <a:r>
              <a:rPr lang="de-DE"/>
              <a:t> </a:t>
            </a:r>
            <a:r>
              <a:rPr lang="de-DE"/>
              <a:t>Schnifis</a:t>
            </a:r>
            <a:r>
              <a:rPr lang="de-DE"/>
              <a:t>? </a:t>
            </a:r>
            <a:r>
              <a:rPr lang="de-DE"/>
              <a:t>Should</a:t>
            </a:r>
            <a:r>
              <a:rPr lang="de-DE"/>
              <a:t> I </a:t>
            </a:r>
            <a:r>
              <a:rPr lang="de-DE"/>
              <a:t>translate</a:t>
            </a:r>
            <a:r>
              <a:rPr lang="de-DE"/>
              <a:t> </a:t>
            </a:r>
            <a:r>
              <a:rPr lang="de-DE"/>
              <a:t>it</a:t>
            </a:r>
            <a:r>
              <a:rPr lang="de-DE"/>
              <a:t> </a:t>
            </a:r>
            <a:r>
              <a:rPr lang="de-DE"/>
              <a:t>to</a:t>
            </a:r>
            <a:r>
              <a:rPr lang="de-DE"/>
              <a:t> </a:t>
            </a:r>
            <a:r>
              <a:rPr lang="de-DE"/>
              <a:t>english</a:t>
            </a:r>
            <a:r>
              <a:rPr lang="de-DE"/>
              <a:t>?</a:t>
            </a:r>
            <a:endParaRPr/>
          </a:p>
        </p:txBody>
      </p:sp>
      <p:sp>
        <p:nvSpPr>
          <p:cNvPr id="200325036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311668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7157754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7262705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626840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3377921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5681623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443754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45467677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7820116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D52D0BD-E3DF-8852-51CD-D663F8EB9987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09072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2953580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9228719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9D7CDAD-18DD-B662-7FEE-913ACECE7CF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069653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94380041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2236935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951989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3334291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960895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673354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1659189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82767898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6D20519-E0EB-327C-C43A-A07D0D86586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351577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72213165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367150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C35C324-0067-A743-171A-11C7085F572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115871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23869155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3352104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C499A5C-71F7-1225-EEC1-64EF659330B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689924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9540452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Adapt</a:t>
            </a:r>
            <a:r>
              <a:rPr lang="de-DE"/>
              <a:t> </a:t>
            </a:r>
            <a:r>
              <a:rPr lang="de-DE"/>
              <a:t>to</a:t>
            </a:r>
            <a:r>
              <a:rPr lang="de-DE"/>
              <a:t> </a:t>
            </a:r>
            <a:r>
              <a:rPr lang="de-DE"/>
              <a:t>RBTool</a:t>
            </a:r>
            <a:endParaRPr/>
          </a:p>
        </p:txBody>
      </p:sp>
      <p:sp>
        <p:nvSpPr>
          <p:cNvPr id="74596792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917517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28975260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5835348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225813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9958527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Answer</a:t>
            </a:r>
            <a:r>
              <a:rPr lang="de-DE"/>
              <a:t>:</a:t>
            </a:r>
            <a:endParaRPr/>
          </a:p>
          <a:p>
            <a:pPr>
              <a:defRPr/>
            </a:pPr>
            <a:r>
              <a:rPr lang="en-US"/>
              <a:t>A diagnosis report should summarize the current state of </a:t>
            </a:r>
            <a:r>
              <a:rPr lang="en-US"/>
              <a:t>neighbourhoods</a:t>
            </a:r>
            <a:r>
              <a:rPr lang="en-US"/>
              <a:t> and buildings, highlight key strengths and weaknesses, identify vulnerabilities, and include recommendations for action. It often incorporates a SWOT analysis and stakeholder input to guide evidence-based adaptation strategies.</a:t>
            </a:r>
            <a:endParaRPr/>
          </a:p>
        </p:txBody>
      </p:sp>
      <p:sp>
        <p:nvSpPr>
          <p:cNvPr id="43688075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65323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30565896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13447499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013389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76354901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Should</a:t>
            </a:r>
            <a:r>
              <a:rPr lang="de-DE"/>
              <a:t> </a:t>
            </a:r>
            <a:r>
              <a:rPr lang="de-DE"/>
              <a:t>we</a:t>
            </a:r>
            <a:r>
              <a:rPr lang="de-DE"/>
              <a:t> </a:t>
            </a:r>
            <a:r>
              <a:rPr lang="de-DE"/>
              <a:t>mention</a:t>
            </a:r>
            <a:r>
              <a:rPr lang="de-DE"/>
              <a:t> </a:t>
            </a:r>
            <a:r>
              <a:rPr lang="de-DE"/>
              <a:t>the</a:t>
            </a:r>
            <a:r>
              <a:rPr lang="de-DE"/>
              <a:t> PGS </a:t>
            </a:r>
            <a:r>
              <a:rPr lang="de-DE"/>
              <a:t>workshops</a:t>
            </a:r>
            <a:r>
              <a:rPr lang="de-DE"/>
              <a:t>?</a:t>
            </a:r>
            <a:endParaRPr/>
          </a:p>
        </p:txBody>
      </p:sp>
      <p:sp>
        <p:nvSpPr>
          <p:cNvPr id="176596250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92950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5354391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Adapt</a:t>
            </a:r>
            <a:r>
              <a:rPr lang="de-DE"/>
              <a:t> </a:t>
            </a:r>
            <a:r>
              <a:rPr lang="de-DE"/>
              <a:t>to</a:t>
            </a:r>
            <a:r>
              <a:rPr lang="de-DE"/>
              <a:t> </a:t>
            </a:r>
            <a:r>
              <a:rPr lang="de-DE"/>
              <a:t>RBTool</a:t>
            </a:r>
            <a:endParaRPr/>
          </a:p>
        </p:txBody>
      </p:sp>
      <p:sp>
        <p:nvSpPr>
          <p:cNvPr id="18098689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361811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39781220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Adapt</a:t>
            </a:r>
            <a:r>
              <a:rPr lang="de-DE"/>
              <a:t> </a:t>
            </a:r>
            <a:r>
              <a:rPr lang="de-DE"/>
              <a:t>to</a:t>
            </a:r>
            <a:r>
              <a:rPr lang="de-DE"/>
              <a:t> </a:t>
            </a:r>
            <a:r>
              <a:rPr lang="de-DE"/>
              <a:t>RBTool</a:t>
            </a:r>
            <a:endParaRPr/>
          </a:p>
        </p:txBody>
      </p:sp>
      <p:sp>
        <p:nvSpPr>
          <p:cNvPr id="3735054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082240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9599114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 b="1"/>
              <a:t>Answer:</a:t>
            </a:r>
            <a:br>
              <a:rPr lang="en-US"/>
            </a:br>
            <a:r>
              <a:rPr lang="en-US"/>
              <a:t>At the </a:t>
            </a:r>
            <a:r>
              <a:rPr lang="en-US" b="1"/>
              <a:t>building scale</a:t>
            </a:r>
            <a:r>
              <a:rPr lang="en-US"/>
              <a:t>, realistic adaptation targets might include measures such as:</a:t>
            </a:r>
            <a:endParaRPr/>
          </a:p>
          <a:p>
            <a:pPr>
              <a:defRPr/>
            </a:pPr>
            <a:r>
              <a:rPr lang="en-US"/>
              <a:t>Increasing the share of buildings with green roofs to improve water retention.</a:t>
            </a:r>
            <a:endParaRPr/>
          </a:p>
          <a:p>
            <a:pPr>
              <a:defRPr/>
            </a:pPr>
            <a:r>
              <a:rPr lang="en-US"/>
              <a:t>Ensuring oversized gutters and downspouts for better drainage.</a:t>
            </a:r>
            <a:endParaRPr/>
          </a:p>
          <a:p>
            <a:pPr>
              <a:defRPr/>
            </a:pPr>
            <a:r>
              <a:rPr lang="en-US"/>
              <a:t>Reducing the number of below-grade entrances without protective features.</a:t>
            </a:r>
            <a:endParaRPr/>
          </a:p>
          <a:p>
            <a:pPr>
              <a:defRPr/>
            </a:pPr>
            <a:r>
              <a:rPr lang="en-US"/>
              <a:t>At the </a:t>
            </a:r>
            <a:r>
              <a:rPr lang="en-US" b="1"/>
              <a:t>urban scale</a:t>
            </a:r>
            <a:r>
              <a:rPr lang="en-US"/>
              <a:t>, targets may focus on:</a:t>
            </a:r>
            <a:endParaRPr/>
          </a:p>
          <a:p>
            <a:pPr>
              <a:defRPr/>
            </a:pPr>
            <a:r>
              <a:rPr lang="en-US"/>
              <a:t>Increasing surface infiltration capacity by expanding permeable areas.</a:t>
            </a:r>
            <a:endParaRPr/>
          </a:p>
          <a:p>
            <a:pPr>
              <a:defRPr/>
            </a:pPr>
            <a:r>
              <a:rPr lang="en-US"/>
              <a:t>Improving district-wide drainage systems.</a:t>
            </a:r>
            <a:endParaRPr/>
          </a:p>
          <a:p>
            <a:pPr>
              <a:defRPr/>
            </a:pPr>
            <a:r>
              <a:rPr lang="en-US"/>
              <a:t>Enhancing urban cooling through tree planting and green corridors.</a:t>
            </a:r>
            <a:endParaRPr/>
          </a:p>
          <a:p>
            <a:pPr>
              <a:defRPr/>
            </a:pPr>
            <a:r>
              <a:rPr lang="en-US" b="1"/>
              <a:t>Constraints that may limit these targets include:</a:t>
            </a:r>
            <a:endParaRPr lang="en-US"/>
          </a:p>
          <a:p>
            <a:pPr>
              <a:defRPr/>
            </a:pPr>
            <a:r>
              <a:rPr lang="en-US" b="1"/>
              <a:t>Legal:</a:t>
            </a:r>
            <a:r>
              <a:rPr lang="en-US"/>
              <a:t> building codes, cultural heritage rules, protected zones.</a:t>
            </a:r>
            <a:endParaRPr/>
          </a:p>
          <a:p>
            <a:pPr>
              <a:defRPr/>
            </a:pPr>
            <a:r>
              <a:rPr lang="en-US" b="1"/>
              <a:t>Technical:</a:t>
            </a:r>
            <a:r>
              <a:rPr lang="en-US"/>
              <a:t> structural load capacity, outdated infrastructure, soil conditions.</a:t>
            </a:r>
            <a:endParaRPr/>
          </a:p>
          <a:p>
            <a:pPr>
              <a:defRPr/>
            </a:pPr>
            <a:r>
              <a:rPr lang="en-US" b="1"/>
              <a:t>Financial:</a:t>
            </a:r>
            <a:r>
              <a:rPr lang="en-US"/>
              <a:t> affordability for residents, availability of subsidies, ROI concerns.</a:t>
            </a:r>
            <a:endParaRPr/>
          </a:p>
          <a:p>
            <a:pPr>
              <a:defRPr/>
            </a:pPr>
            <a:r>
              <a:rPr lang="en-US" b="1"/>
              <a:t>Environmental:</a:t>
            </a:r>
            <a:r>
              <a:rPr lang="en-US"/>
              <a:t> topography, groundwater levels, microclimate.</a:t>
            </a:r>
            <a:endParaRPr/>
          </a:p>
          <a:p>
            <a:pPr>
              <a:defRPr/>
            </a:pPr>
            <a:r>
              <a:rPr lang="en-US" b="1"/>
              <a:t>Stakeholder-based:</a:t>
            </a:r>
            <a:r>
              <a:rPr lang="en-US"/>
              <a:t> acceptance by residents, ownership models, competing land uses.</a:t>
            </a:r>
            <a:endParaRPr/>
          </a:p>
          <a:p>
            <a:pPr>
              <a:defRPr/>
            </a:pPr>
            <a:endParaRPr/>
          </a:p>
        </p:txBody>
      </p:sp>
      <p:sp>
        <p:nvSpPr>
          <p:cNvPr id="203445080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833271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1805101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9454614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77759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0735765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7204417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108170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1274675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Adapt</a:t>
            </a:r>
            <a:r>
              <a:rPr lang="de-DE"/>
              <a:t> </a:t>
            </a:r>
            <a:r>
              <a:rPr lang="de-DE"/>
              <a:t>to</a:t>
            </a:r>
            <a:r>
              <a:rPr lang="de-DE"/>
              <a:t> </a:t>
            </a:r>
            <a:r>
              <a:rPr lang="de-DE"/>
              <a:t>RBTool</a:t>
            </a:r>
            <a:endParaRPr/>
          </a:p>
        </p:txBody>
      </p:sp>
      <p:sp>
        <p:nvSpPr>
          <p:cNvPr id="40660337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010705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9649203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Answer</a:t>
            </a:r>
            <a:r>
              <a:rPr lang="de-DE"/>
              <a:t>:</a:t>
            </a:r>
            <a:endParaRPr/>
          </a:p>
          <a:p>
            <a:pPr>
              <a:defRPr/>
            </a:pPr>
            <a:r>
              <a:rPr lang="en-US"/>
              <a:t>Enables comparison of cost, performance, and timeframe</a:t>
            </a:r>
            <a:endParaRPr/>
          </a:p>
          <a:p>
            <a:pPr>
              <a:defRPr/>
            </a:pPr>
            <a:r>
              <a:rPr lang="en-US"/>
              <a:t>Offers flexibility if one scenario is blocked (legal, technical, financial issues)</a:t>
            </a:r>
            <a:endParaRPr/>
          </a:p>
          <a:p>
            <a:pPr>
              <a:defRPr/>
            </a:pPr>
            <a:r>
              <a:rPr lang="en-US"/>
              <a:t>Encourages creativity and innovation (hard vs. soft measures)</a:t>
            </a:r>
            <a:endParaRPr/>
          </a:p>
          <a:p>
            <a:pPr>
              <a:defRPr/>
            </a:pPr>
            <a:r>
              <a:rPr lang="en-US"/>
              <a:t>Strengthens stakeholder participation by offering alternatives</a:t>
            </a:r>
            <a:endParaRPr/>
          </a:p>
          <a:p>
            <a:pPr>
              <a:defRPr/>
            </a:pPr>
            <a:endParaRPr/>
          </a:p>
        </p:txBody>
      </p:sp>
      <p:sp>
        <p:nvSpPr>
          <p:cNvPr id="138404465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96892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8062682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9613862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788475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6192157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4932502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305851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07737409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3987426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8935AC9-E5C9-6D42-70E3-718A5EDCA96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804865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0005599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2437253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6F7A20A-1FF3-9F38-C4F0-963BCD2D99D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733411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87340272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9576554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38FF61E-451B-9B9D-2617-843AAABBF24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395954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4624518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6647279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552452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7943169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1443174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260681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00990247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Answer</a:t>
            </a:r>
            <a:r>
              <a:rPr lang="de-DE"/>
              <a:t>:</a:t>
            </a:r>
            <a:endParaRPr/>
          </a:p>
          <a:p>
            <a:pPr>
              <a:defRPr/>
            </a:pPr>
            <a:r>
              <a:rPr lang="en-US" b="1"/>
              <a:t>Cost</a:t>
            </a:r>
            <a:r>
              <a:rPr lang="en-US"/>
              <a:t>: Which scenario is more affordable or has stronger financing options?</a:t>
            </a:r>
            <a:endParaRPr/>
          </a:p>
          <a:p>
            <a:pPr>
              <a:defRPr/>
            </a:pPr>
            <a:r>
              <a:rPr lang="en-US" b="1"/>
              <a:t>Timeframe</a:t>
            </a:r>
            <a:r>
              <a:rPr lang="en-US"/>
              <a:t>: Which can be implemented faster or with less disruption?</a:t>
            </a:r>
            <a:endParaRPr/>
          </a:p>
          <a:p>
            <a:pPr>
              <a:defRPr/>
            </a:pPr>
            <a:r>
              <a:rPr lang="en-US" b="1"/>
              <a:t>Synergies</a:t>
            </a:r>
            <a:r>
              <a:rPr lang="en-US"/>
              <a:t>: Which offers more co-benefits (e.g., green roofs = flood + heat reduction)?</a:t>
            </a:r>
            <a:endParaRPr/>
          </a:p>
          <a:p>
            <a:pPr>
              <a:defRPr/>
            </a:pPr>
            <a:r>
              <a:rPr lang="en-US" b="1"/>
              <a:t>Stakeholder acceptance</a:t>
            </a:r>
            <a:r>
              <a:rPr lang="en-US"/>
              <a:t>: Which is more supported by building users/owners?</a:t>
            </a:r>
            <a:endParaRPr/>
          </a:p>
          <a:p>
            <a:pPr>
              <a:defRPr/>
            </a:pPr>
            <a:endParaRPr/>
          </a:p>
        </p:txBody>
      </p:sp>
      <p:sp>
        <p:nvSpPr>
          <p:cNvPr id="13123171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43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134655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09083223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2094866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44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446779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4199394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9901195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45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798821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3299520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080809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46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152265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74682230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6909851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47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143223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45751149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4653642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48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491446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7269673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b="1"/>
          </a:p>
        </p:txBody>
      </p:sp>
      <p:sp>
        <p:nvSpPr>
          <p:cNvPr id="162874798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49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824447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44150094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98139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50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Start" preserve="0" showMasterPhAnim="0" showMasterSp="0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393234117" name="Google Shape;15;p15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620127449" name="Google Shape;16;p15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s + Text" preserve="0" showMasterPhAnim="0" showMasterSp="1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8380286" name="Google Shape;35;p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33794569" name="Google Shape;36;p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94430317" name="Google Shape;37;p7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Headlines + two columns" preserve="0" showMasterPhAnim="0" showMasterSp="1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7013709" name="Google Shape;39;p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13043881" name="Google Shape;40;p8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8426562" name="Google Shape;41;p8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22946976" name="Google Shape;42;p8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 + Text / no subline" preserve="0" showMasterPhAnim="0" showMasterSp="1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6019426" name="Google Shape;44;p9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63411262" name="Google Shape;45;p9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left" preserve="0" showMasterPhAnim="0" showMasterSp="0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2490285" name="Google Shape;47;p10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131931781" name="Google Shape;48;p10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38343820" name="Google Shape;49;p10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42750762" name="Google Shape;50;p10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10030504" name="Google Shape;51;p10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4076779" name="Google Shape;52;p10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right" preserve="0" showMasterPhAnim="0" showMasterSp="0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2960521" name="Google Shape;54;p11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34739966" name="Google Shape;55;p11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0916886" name="Google Shape;56;p11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49798528" name="Google Shape;57;p11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35952757" name="Google Shape;58;p11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04828883" name="Google Shape;59;p11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_2" preserve="0" showMasterPhAnim="0" showMasterSp="1" userDrawn="1">
  <p:cSld name="Chapterbreak_2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5553318" name="Google Shape;61;p12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47571797" name="Google Shape;62;p12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050908" name="Google Shape;63;p12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" preserve="0" showMasterPhAnim="0" showMasterSp="1" userDrawn="1">
  <p:cSld name="Chapterbreak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40294960" name="Google Shape;65;p13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66827052" name="Google Shape;66;p13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150762594" name="Google Shape;67;p13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OVERVIEW" preserve="0" showMasterPhAnim="0" showMasterSp="0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84877435" name="Google Shape;69;p14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37137088" name="Google Shape;70;p14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108699711" name="Google Shape;71;p14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865351955" name="Google Shape;72;p14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456169828" name="Google Shape;73;p14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224172080" name="Google Shape;74;p14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‹N›</a:t>
            </a:fld>
            <a:endParaRPr/>
          </a:p>
        </p:txBody>
      </p:sp>
      <p:sp>
        <p:nvSpPr>
          <p:cNvPr id="678147789" name="Google Shape;75;p14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middle" preserve="0" showMasterPhAnim="0" showMasterSp="0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0956128" name="Google Shape;77;p16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1037496" name="Google Shape;78;p16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82033286" name="Google Shape;79;p16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82262704" name="Google Shape;80;p16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5815240" name="Google Shape;81;p16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52868598" name="Google Shape;82;p16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712044283" name="Google Shape;83;p16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671414270" name="Google Shape;84;p16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129744538" name="Google Shape;85;p16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End" preserve="0" showMasterPhAnim="0" showMasterSp="0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71774975" name="Google Shape;87;p17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24957173" name="Google Shape;88;p17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726350562" name="Google Shape;89;p17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50707991" name="Google Shape;90;p17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32097536" name="Google Shape;91;p17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50167332" name="Google Shape;92;p17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12986151" name="Google Shape;93;p17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8406428" name="Google Shape;94;p17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659324825" name="Google Shape;95;p17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213508932" name="Google Shape;96;p17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Light grey background with page count" preserve="0" showMasterPhAnim="0" showMasterSp="1" userDrawn="1">
  <p:cSld name="Light grey background with page count">
    <p:bg>
      <p:bgPr shadeToTitle="0">
        <a:solidFill>
          <a:srgbClr val="E6E6E6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7931864" name="Google Shape;98;p18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96603999" name="Google Shape;99;p1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arker grey background/empty" preserve="0" showMasterPhAnim="0" showMasterSp="1" userDrawn="1">
  <p:cSld name="Darker grey background/empty">
    <p:bg>
      <p:bgPr shadeToTitle="0">
        <a:solidFill>
          <a:srgbClr val="C8D3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9462856" name="Google Shape;101;p19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81095122" name="Google Shape;102;p19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5265206" name="Google Shape;10;p5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18337047" name="Google Shape;11;p5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38354038" name="Google Shape;12;p5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28903398" name="Google Shape;13;p5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‹N›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microsoft.com/office/2007/relationships/diagramDrawing" Target="../diagrams/drawing1.xml" /><Relationship Id="rId4" Type="http://schemas.openxmlformats.org/officeDocument/2006/relationships/diagramData" Target="../diagrams/data1.xml" /><Relationship Id="rId5" Type="http://schemas.openxmlformats.org/officeDocument/2006/relationships/diagramColors" Target="../diagrams/colors1.xml" /><Relationship Id="rId6" Type="http://schemas.openxmlformats.org/officeDocument/2006/relationships/diagramLayout" Target="../diagrams/layout1.xml" /><Relationship Id="rId7" Type="http://schemas.openxmlformats.org/officeDocument/2006/relationships/diagramQuickStyle" Target="../diagrams/quickStyle1.xml" 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microsoft.com/office/2007/relationships/diagramDrawing" Target="../diagrams/drawing2.xml" /><Relationship Id="rId4" Type="http://schemas.openxmlformats.org/officeDocument/2006/relationships/diagramData" Target="../diagrams/data2.xml" /><Relationship Id="rId5" Type="http://schemas.openxmlformats.org/officeDocument/2006/relationships/diagramColors" Target="../diagrams/colors2.xml" /><Relationship Id="rId6" Type="http://schemas.openxmlformats.org/officeDocument/2006/relationships/diagramLayout" Target="../diagrams/layout2.xml" /><Relationship Id="rId7" Type="http://schemas.openxmlformats.org/officeDocument/2006/relationships/diagramQuickStyle" Target="../diagrams/quickStyle2.xml" 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g"/><Relationship Id="rId4" Type="http://schemas.openxmlformats.org/officeDocument/2006/relationships/image" Target="../media/image15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Relationship Id="rId4" Type="http://schemas.openxmlformats.org/officeDocument/2006/relationships/image" Target="../media/image19.jp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jpg"/><Relationship Id="rId8" Type="http://schemas.openxmlformats.org/officeDocument/2006/relationships/image" Target="../media/image23.png"/><Relationship Id="rId9" Type="http://schemas.openxmlformats.org/officeDocument/2006/relationships/image" Target="../media/image24.jpg"/><Relationship Id="rId10" Type="http://schemas.openxmlformats.org/officeDocument/2006/relationships/image" Target="../media/image25.png"/><Relationship Id="rId11" Type="http://schemas.openxmlformats.org/officeDocument/2006/relationships/image" Target="../media/image26.png"/><Relationship Id="rId12" Type="http://schemas.openxmlformats.org/officeDocument/2006/relationships/image" Target="../media/image27.jpg"/><Relationship Id="rId13" Type="http://schemas.openxmlformats.org/officeDocument/2006/relationships/image" Target="../media/image28.jpg"/><Relationship Id="rId14" Type="http://schemas.openxmlformats.org/officeDocument/2006/relationships/image" Target="../media/image29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media1.svg"/><Relationship Id="rId6" Type="http://schemas.openxmlformats.org/officeDocument/2006/relationships/image" Target="../media/image33.png"/><Relationship Id="rId7" Type="http://schemas.openxmlformats.org/officeDocument/2006/relationships/image" Target="../media/media2.svg"/><Relationship Id="rId8" Type="http://schemas.openxmlformats.org/officeDocument/2006/relationships/image" Target="../media/image34.png"/><Relationship Id="rId9" Type="http://schemas.openxmlformats.org/officeDocument/2006/relationships/image" Target="../media/image35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6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6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7.pn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7.pn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7.pn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8.png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8.png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9.png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9.png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9.png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3895578" name="Google Shape;108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264932714" name="Google Shape;109;g356110b305c_0_8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3123984" name="Google Shape;110;g356110b305c_0_8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9135171" name="Google Shape;111;g356110b305c_0_8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769525456" name="Google Shape;112;g356110b305c_0_8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-12312" y="49371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600412358" name="Google Shape;113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it-IT" sz="1000"/>
              <a:t>Attività</a:t>
            </a:r>
            <a:r>
              <a:rPr lang="en-GB" sz="1000"/>
              <a:t>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/>
              <a:t>SuPeRBE</a:t>
            </a:r>
            <a:r>
              <a:rPr lang="en-GB" sz="1000"/>
              <a:t> Project (CE0200768)</a:t>
            </a:r>
            <a:endParaRPr sz="1000"/>
          </a:p>
        </p:txBody>
      </p:sp>
      <p:sp>
        <p:nvSpPr>
          <p:cNvPr id="2137878790" name="Google Shape;114;g356110b305c_0_8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3000" b="1"/>
              <a:t>SuPeRBE </a:t>
            </a:r>
            <a:r>
              <a:rPr lang="it-IT" sz="3000" b="1"/>
              <a:t>Materiale</a:t>
            </a:r>
            <a:r>
              <a:rPr lang="en-GB" sz="3000" b="1"/>
              <a:t> </a:t>
            </a:r>
            <a:r>
              <a:rPr lang="it-IT" sz="3000" b="1"/>
              <a:t>Didattico</a:t>
            </a:r>
            <a:endParaRPr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1877452724" name="Google Shape;116;g356110b305c_0_8"/>
          <p:cNvSpPr txBox="1"/>
          <p:nvPr/>
        </p:nvSpPr>
        <p:spPr bwMode="auto">
          <a:xfrm>
            <a:off x="516270" y="2148849"/>
            <a:ext cx="8053572" cy="655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11 </a:t>
            </a:r>
            <a:r>
              <a:rPr lang="en-GB" sz="2400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Decision Making </a:t>
            </a:r>
            <a:r>
              <a:rPr lang="it-IT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per l’adattamento climatico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30119937" name="Google Shape;117;g356110b305c_0_8"/>
          <p:cNvSpPr txBox="1"/>
          <p:nvPr/>
        </p:nvSpPr>
        <p:spPr bwMode="auto">
          <a:xfrm>
            <a:off x="5379439" y="3812929"/>
            <a:ext cx="3789186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it-IT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Livelli di competenza: </a:t>
            </a:r>
            <a:r>
              <a:rPr lang="it-IT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1,2,</a:t>
            </a:r>
            <a:r>
              <a:rPr lang="it-IT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3</a:t>
            </a:r>
            <a:endParaRPr/>
          </a:p>
        </p:txBody>
      </p:sp>
      <p:sp>
        <p:nvSpPr>
          <p:cNvPr id="693080149" name="Google Shape;118;g356110b305c_0_8"/>
          <p:cNvSpPr txBox="1"/>
          <p:nvPr/>
        </p:nvSpPr>
        <p:spPr bwMode="auto"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11.1 </a:t>
            </a:r>
            <a:r>
              <a:rPr lang="en-GB" sz="2400" b="1" i="1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Decision Making </a:t>
            </a:r>
            <a:r>
              <a:rPr lang="it-IT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per l’adattamento climatico alla scala urbana e di edificio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88274210" name="Google Shape;119;g356110b305c_0_8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it-IT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Macro Area </a:t>
            </a:r>
            <a:r>
              <a:rPr lang="it-IT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di Competenza</a:t>
            </a:r>
            <a:r>
              <a:rPr lang="it-IT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it-IT"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1331930" name="Google Shape;120;g356110b305c_0_8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Area </a:t>
            </a:r>
            <a:r>
              <a:rPr lang="it-IT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di Competenza</a:t>
            </a:r>
            <a:r>
              <a:rPr lang="en-GB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08081192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it-IT" sz="2000"/>
              <a:t>Introduzione: perché considerare l’adattamento climatico a scala di edificio e urbana</a:t>
            </a:r>
            <a:r>
              <a:rPr lang="en-GB" sz="2000"/>
              <a:t>?</a:t>
            </a:r>
            <a:endParaRPr/>
          </a:p>
        </p:txBody>
      </p:sp>
      <p:sp>
        <p:nvSpPr>
          <p:cNvPr id="602200384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855499"/>
            <a:ext cx="5463840" cy="3960451"/>
          </a:xfrm>
        </p:spPr>
        <p:txBody>
          <a:bodyPr/>
          <a:lstStyle/>
          <a:p>
            <a:pPr lvl="0">
              <a:defRPr/>
            </a:pPr>
            <a:endParaRPr lang="en-US" sz="1600"/>
          </a:p>
          <a:p>
            <a:pPr lvl="0">
              <a:defRPr/>
            </a:pPr>
            <a:endParaRPr lang="it-IT" sz="1600"/>
          </a:p>
          <a:p>
            <a:pPr marL="514350" indent="-285750">
              <a:buFont typeface="Arial"/>
              <a:buChar char="•"/>
              <a:defRPr/>
            </a:pPr>
            <a:r>
              <a:rPr lang="it-IT" sz="1600" b="1">
                <a:solidFill>
                  <a:schemeClr val="accent4"/>
                </a:solidFill>
              </a:rPr>
              <a:t>I rischi climatici</a:t>
            </a:r>
            <a:r>
              <a:rPr lang="it-IT" sz="1600"/>
              <a:t>, comprese le ondate di calore, le tempeste, gli allagamenti e la siccità stanno aumentando in frequenza e intensità. 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it-IT" sz="1600"/>
              <a:t>Mentre i singoli edifici possono essere direttamente esposti ai rischi, intere aree urbane sperimentano  </a:t>
            </a:r>
            <a:r>
              <a:rPr lang="it-IT" sz="1600" b="1">
                <a:solidFill>
                  <a:schemeClr val="accent4"/>
                </a:solidFill>
              </a:rPr>
              <a:t>vulnerabilità interconnesse </a:t>
            </a:r>
            <a:r>
              <a:rPr lang="it-IT" sz="1600"/>
              <a:t>che non possono essere considerate singolarmente.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en-US" sz="1600"/>
              <a:t>Gli </a:t>
            </a:r>
            <a:r>
              <a:rPr lang="it-IT" sz="1600"/>
              <a:t>attuali strumenti fanno riferimento principalmente ai singoli edifici, risultano però deficitari nel considerare un più ampio sistema di strategie per la scala urbana o di città. 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grpSp>
        <p:nvGrpSpPr>
          <p:cNvPr id="987582568" name="Group 19"/>
          <p:cNvGrpSpPr/>
          <p:nvPr/>
        </p:nvGrpSpPr>
        <p:grpSpPr bwMode="auto">
          <a:xfrm>
            <a:off x="6090827" y="1251907"/>
            <a:ext cx="2620781" cy="1866371"/>
            <a:chOff x="381403" y="3005190"/>
            <a:chExt cx="2620781" cy="1866371"/>
          </a:xfrm>
        </p:grpSpPr>
        <p:sp>
          <p:nvSpPr>
            <p:cNvPr id="2" name="Google Shape;174;p3"/>
            <p:cNvSpPr txBox="1"/>
            <p:nvPr/>
          </p:nvSpPr>
          <p:spPr bwMode="auto">
            <a:xfrm>
              <a:off x="950024" y="3536092"/>
              <a:ext cx="1407118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B </a:t>
              </a:r>
              <a:r>
                <a:rPr lang="it-IT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Allagamenti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" name="Google Shape;180;p3"/>
            <p:cNvSpPr txBox="1"/>
            <p:nvPr/>
          </p:nvSpPr>
          <p:spPr bwMode="auto">
            <a:xfrm>
              <a:off x="950025" y="3009023"/>
              <a:ext cx="1922400" cy="4739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A </a:t>
              </a:r>
              <a:r>
                <a:rPr lang="it-IT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Piogge intense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5" name="Google Shape;182;p3" title="ChatGPT Image 12 ago 2025, 10_55_32.png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06719" y="3005190"/>
              <a:ext cx="543301" cy="5433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185;p3" title="ChatGPT Image 12 ago 2025, 10_57_27.png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406719" y="3429904"/>
              <a:ext cx="543301" cy="5433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175;p3"/>
            <p:cNvSpPr txBox="1"/>
            <p:nvPr/>
          </p:nvSpPr>
          <p:spPr bwMode="auto">
            <a:xfrm>
              <a:off x="947016" y="3970863"/>
              <a:ext cx="2055168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C </a:t>
              </a:r>
              <a:r>
                <a:rPr lang="it-IT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Temperature estreme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9" name="Google Shape;186;p3" title="ChatGPT Image 12 ago 2025, 10_58_21.png"/>
            <p:cNvPicPr/>
            <p:nvPr/>
          </p:nvPicPr>
          <p:blipFill rotWithShape="1">
            <a:blip r:embed="rId5">
              <a:alphaModFix/>
            </a:blip>
            <a:srcRect l="66215" t="6785" r="10066" b="59322"/>
            <a:stretch/>
          </p:blipFill>
          <p:spPr bwMode="auto">
            <a:xfrm>
              <a:off x="381403" y="3842468"/>
              <a:ext cx="543302" cy="5176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Google Shape;176;p3"/>
            <p:cNvSpPr txBox="1"/>
            <p:nvPr/>
          </p:nvSpPr>
          <p:spPr bwMode="auto">
            <a:xfrm>
              <a:off x="950028" y="4399593"/>
              <a:ext cx="1226099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D </a:t>
              </a:r>
              <a:r>
                <a:rPr lang="it-IT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Siccità</a:t>
              </a: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1" name="Google Shape;187;p3" title="ChatGPT Image 12 ago 2025, 10_58_21.png"/>
            <p:cNvPicPr/>
            <p:nvPr/>
          </p:nvPicPr>
          <p:blipFill rotWithShape="1">
            <a:blip r:embed="rId5">
              <a:alphaModFix/>
            </a:blip>
            <a:srcRect l="11409" t="52082" r="65322" b="11003"/>
            <a:stretch/>
          </p:blipFill>
          <p:spPr bwMode="auto">
            <a:xfrm>
              <a:off x="406719" y="4296918"/>
              <a:ext cx="543302" cy="57464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96442158" name="Group 20"/>
          <p:cNvGrpSpPr/>
          <p:nvPr/>
        </p:nvGrpSpPr>
        <p:grpSpPr bwMode="auto">
          <a:xfrm>
            <a:off x="6125283" y="3130471"/>
            <a:ext cx="2180570" cy="1316987"/>
            <a:chOff x="3136614" y="3083808"/>
            <a:chExt cx="2180570" cy="1316987"/>
          </a:xfrm>
        </p:grpSpPr>
        <p:sp>
          <p:nvSpPr>
            <p:cNvPr id="12" name="Google Shape;177;p3"/>
            <p:cNvSpPr txBox="1"/>
            <p:nvPr/>
          </p:nvSpPr>
          <p:spPr bwMode="auto">
            <a:xfrm>
              <a:off x="3664488" y="3083808"/>
              <a:ext cx="1413409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E </a:t>
              </a:r>
              <a:r>
                <a:rPr lang="it-IT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Tempeste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3" name="Google Shape;184;p3" title="ChatGPT Image 12 ago 2025, 11_12_37.png"/>
            <p:cNvPicPr/>
            <p:nvPr/>
          </p:nvPicPr>
          <p:blipFill rotWithShape="1">
            <a:blip r:embed="rId6">
              <a:alphaModFix/>
            </a:blip>
            <a:srcRect l="13134" t="12485" r="0" b="17471"/>
            <a:stretch/>
          </p:blipFill>
          <p:spPr bwMode="auto">
            <a:xfrm>
              <a:off x="3181673" y="3120978"/>
              <a:ext cx="471944" cy="38057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178;p3"/>
            <p:cNvSpPr txBox="1"/>
            <p:nvPr/>
          </p:nvSpPr>
          <p:spPr bwMode="auto">
            <a:xfrm>
              <a:off x="3664472" y="3514571"/>
              <a:ext cx="1226099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F </a:t>
              </a:r>
              <a:r>
                <a:rPr lang="it-IT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Incendi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7" name="Google Shape;183;p3" title="ChatGPT Image 12 ago 2025, 11_12_31.png"/>
            <p:cNvPicPr/>
            <p:nvPr/>
          </p:nvPicPr>
          <p:blipFill rotWithShape="1">
            <a:blip r:embed="rId7">
              <a:alphaModFix/>
            </a:blip>
            <a:srcRect l="5963" t="13619" r="12351" b="0"/>
            <a:stretch/>
          </p:blipFill>
          <p:spPr bwMode="auto">
            <a:xfrm>
              <a:off x="3136614" y="3501550"/>
              <a:ext cx="471945" cy="46931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Google Shape;179;p3"/>
            <p:cNvSpPr txBox="1"/>
            <p:nvPr/>
          </p:nvSpPr>
          <p:spPr bwMode="auto">
            <a:xfrm>
              <a:off x="3662684" y="3957754"/>
              <a:ext cx="16545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G </a:t>
              </a:r>
              <a:r>
                <a:rPr lang="it-IT" sz="1200" b="0" i="0" u="none" strike="noStrike" cap="none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Frane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9" name="Google Shape;188;p3" title="ChatGPT Image 12 ago 2025, 11_45_50.png"/>
            <p:cNvPicPr/>
            <p:nvPr/>
          </p:nvPicPr>
          <p:blipFill rotWithShape="1">
            <a:blip r:embed="rId8">
              <a:alphaModFix/>
            </a:blip>
            <a:srcRect l="8471" t="10434" r="11266" b="11257"/>
            <a:stretch/>
          </p:blipFill>
          <p:spPr bwMode="auto">
            <a:xfrm>
              <a:off x="3184848" y="3990478"/>
              <a:ext cx="426886" cy="4103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40105210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Comprendere il perché l’adattamento sia fondamentale a scala urbana e di edificio</a:t>
            </a:r>
            <a:endParaRPr lang="it-IT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80267684" name="Picture 14" descr="A black and white line drawing of two buildings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7132638" y="1906049"/>
            <a:ext cx="1727199" cy="1727199"/>
          </a:xfrm>
          <a:prstGeom prst="rect">
            <a:avLst/>
          </a:prstGeom>
        </p:spPr>
      </p:pic>
      <p:sp>
        <p:nvSpPr>
          <p:cNvPr id="2147412935" name="Zástupný text 2"/>
          <p:cNvSpPr txBox="1"/>
          <p:nvPr/>
        </p:nvSpPr>
        <p:spPr bwMode="auto">
          <a:xfrm>
            <a:off x="152501" y="1185990"/>
            <a:ext cx="6695509" cy="3855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514350" indent="-285750">
              <a:buFont typeface="Arial"/>
              <a:buChar char="•"/>
              <a:defRPr/>
            </a:pPr>
            <a:r>
              <a:rPr lang="it-IT" sz="1600" b="1">
                <a:solidFill>
                  <a:schemeClr val="accent4"/>
                </a:solidFill>
              </a:rPr>
              <a:t>Il modello di Decision-Making di SuPeRBE</a:t>
            </a:r>
            <a:r>
              <a:rPr lang="it-IT" sz="1600"/>
              <a:t>, supportato dall‘</a:t>
            </a:r>
            <a:r>
              <a:rPr lang="it-IT" sz="1600" b="1">
                <a:solidFill>
                  <a:schemeClr val="accent4"/>
                </a:solidFill>
              </a:rPr>
              <a:t>RBTool </a:t>
            </a:r>
            <a:r>
              <a:rPr lang="it-IT" sz="1600"/>
              <a:t>(per gli edifici) e </a:t>
            </a:r>
            <a:r>
              <a:rPr lang="it-IT" sz="1600" b="1">
                <a:solidFill>
                  <a:schemeClr val="accent4"/>
                </a:solidFill>
              </a:rPr>
              <a:t>RNTool </a:t>
            </a:r>
            <a:r>
              <a:rPr lang="it-IT" sz="1600"/>
              <a:t>(per le aree urbane), fornisce un processo </a:t>
            </a:r>
            <a:r>
              <a:rPr lang="it-IT" sz="1600" i="1"/>
              <a:t>step-by-step</a:t>
            </a:r>
            <a:r>
              <a:rPr lang="it-IT" sz="1600"/>
              <a:t> strutturato per valutare le vulnerabilità a scala di edificio e urbana, identificando le problematiche e definendo efficaci interventi alle diverse scale spaziali. 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/>
          </a:p>
          <a:p>
            <a:pPr marL="514350" indent="-285750">
              <a:buFont typeface="Arial"/>
              <a:buChar char="•"/>
              <a:defRPr/>
            </a:pPr>
            <a:r>
              <a:rPr lang="it-IT" sz="1600"/>
              <a:t>Il </a:t>
            </a:r>
            <a:r>
              <a:rPr lang="it-IT" sz="1600" i="1"/>
              <a:t>Decision</a:t>
            </a:r>
            <a:r>
              <a:rPr lang="it-IT" sz="1600" i="1"/>
              <a:t>-</a:t>
            </a:r>
            <a:r>
              <a:rPr lang="it-IT" sz="1600" i="1"/>
              <a:t>Making </a:t>
            </a:r>
            <a:r>
              <a:rPr lang="it-IT" sz="1600"/>
              <a:t>a scala urbana guida e plasma azioni di adattamento a scala ampia fornendo, in parallelo, le line guida che vanno ad impattare il DM a scala di edificio. 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/>
          </a:p>
          <a:p>
            <a:pPr marL="514350" indent="-285750">
              <a:buFont typeface="Arial"/>
              <a:buChar char="•"/>
              <a:defRPr/>
            </a:pPr>
            <a:r>
              <a:rPr lang="it-IT" sz="1600"/>
              <a:t>L‘adattamento è un processo </a:t>
            </a:r>
            <a:r>
              <a:rPr lang="it-IT" sz="1600" b="1">
                <a:solidFill>
                  <a:schemeClr val="accent4"/>
                </a:solidFill>
              </a:rPr>
              <a:t>iterativo e partecipato</a:t>
            </a:r>
            <a:r>
              <a:rPr lang="it-IT" sz="1600"/>
              <a:t>, che combina analisi tecniche con suggerimenti da parte degli stakeholder al fine di assicurarsi che le misure siano fattibili, inclusive e calibrate sul contesto specifico</a:t>
            </a:r>
            <a:r>
              <a:rPr lang="de-DE" sz="1600"/>
              <a:t>. 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419115451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it-IT" sz="2000"/>
              <a:t>Introduzione: il modello di Decision-Making di SuPeRBE</a:t>
            </a:r>
            <a:endParaRPr lang="it-IT"/>
          </a:p>
        </p:txBody>
      </p:sp>
      <p:sp>
        <p:nvSpPr>
          <p:cNvPr id="1294992806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Comprendere il perché l’adattamento sia fondamentale a scala urbana e di edificio</a:t>
            </a:r>
            <a:endParaRPr lang="it-IT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3397864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it-IT" sz="2000"/>
              <a:t>Concetti chiave:</a:t>
            </a:r>
            <a:endParaRPr lang="it-IT"/>
          </a:p>
        </p:txBody>
      </p:sp>
      <p:graphicFrame>
        <p:nvGraphicFramePr>
          <p:cNvPr id="1023469208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1857144" y="1090651"/>
          <a:ext cx="5337718" cy="3541628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2668859"/>
                <a:gridCol w="2668859"/>
              </a:tblGrid>
              <a:tr h="174330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it-IT" b="1">
                          <a:solidFill>
                            <a:schemeClr val="tx1"/>
                          </a:solidFill>
                          <a:latin typeface="Trebuchet MS"/>
                        </a:rPr>
                        <a:t>RISCHIO: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it-IT" b="0">
                          <a:solidFill>
                            <a:schemeClr val="tx1"/>
                          </a:solidFill>
                          <a:latin typeface="Trebuchet MS"/>
                        </a:rPr>
                        <a:t>Evento correlato al clima.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it-IT" b="0">
                          <a:solidFill>
                            <a:schemeClr val="tx1"/>
                          </a:solidFill>
                          <a:latin typeface="Trebuchet MS"/>
                        </a:rPr>
                        <a:t>Es: alluvione, tempesta, </a:t>
                      </a:r>
                      <a:r>
                        <a:rPr lang="it-IT" b="0">
                          <a:solidFill>
                            <a:schemeClr val="tx1"/>
                          </a:solidFill>
                          <a:latin typeface="Trebuchet MS"/>
                        </a:rPr>
                        <a:t>ecc</a:t>
                      </a:r>
                      <a:r>
                        <a:rPr lang="de-DE" b="0">
                          <a:solidFill>
                            <a:schemeClr val="tx1"/>
                          </a:solidFill>
                          <a:latin typeface="Trebuchet MS"/>
                        </a:rPr>
                        <a:t>.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DE" b="1">
                          <a:solidFill>
                            <a:schemeClr val="tx1"/>
                          </a:solidFill>
                          <a:latin typeface="Trebuchet MS"/>
                        </a:rPr>
                        <a:t>ESPOSIZIONE: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it-IT" b="0">
                          <a:solidFill>
                            <a:schemeClr val="tx1"/>
                          </a:solidFill>
                          <a:latin typeface="Trebuchet MS"/>
                        </a:rPr>
                        <a:t>Ciò che è esposto al rischio.</a:t>
                      </a:r>
                      <a:br>
                        <a:rPr lang="it-IT" b="0">
                          <a:solidFill>
                            <a:schemeClr val="tx1"/>
                          </a:solidFill>
                          <a:latin typeface="Trebuchet MS"/>
                        </a:rPr>
                      </a:br>
                      <a:r>
                        <a:rPr lang="it-IT" b="0">
                          <a:solidFill>
                            <a:schemeClr val="tx1"/>
                          </a:solidFill>
                          <a:latin typeface="Trebuchet MS"/>
                        </a:rPr>
                        <a:t>Es: Seminterrato soggetto ad allagamento (scala edificio), infrastruttura critica (scala urbana)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FFFCD"/>
                    </a:solidFill>
                  </a:tcPr>
                </a:tc>
              </a:tr>
              <a:tr h="1743308">
                <a:tc>
                  <a:txBody>
                    <a:bodyPr/>
                    <a:p>
                      <a:pPr algn="ctr">
                        <a:defRPr/>
                      </a:pPr>
                      <a:endParaRPr lang="de-DE" b="1">
                        <a:solidFill>
                          <a:schemeClr val="tx1"/>
                        </a:solidFill>
                        <a:latin typeface="Trebuchet MS"/>
                      </a:endParaRPr>
                    </a:p>
                    <a:p>
                      <a:pPr algn="ctr">
                        <a:defRPr/>
                      </a:pPr>
                      <a:r>
                        <a:rPr lang="de-DE" b="1">
                          <a:solidFill>
                            <a:schemeClr val="tx1"/>
                          </a:solidFill>
                          <a:latin typeface="Trebuchet MS"/>
                        </a:rPr>
                        <a:t>VULNERABILITA‘: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Quanto è sensibile l’elemento esposto.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Es: vetusto sistema di drenaggio (scala edificio), aree verdi insufficienti (scala urbana)</a:t>
                      </a:r>
                      <a:endParaRPr/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endParaRPr lang="de-DE" b="1">
                        <a:solidFill>
                          <a:schemeClr val="tx1"/>
                        </a:solidFill>
                        <a:latin typeface="Trebuchet MS"/>
                      </a:endParaRPr>
                    </a:p>
                    <a:p>
                      <a:pPr algn="ctr">
                        <a:defRPr/>
                      </a:pPr>
                      <a:r>
                        <a:rPr lang="de-DE" b="1">
                          <a:solidFill>
                            <a:schemeClr val="tx1"/>
                          </a:solidFill>
                          <a:latin typeface="Trebuchet MS"/>
                        </a:rPr>
                        <a:t>CAPACITA‘ ADATTIVA: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it-IT"/>
                        <a:t>Capacità di far fronte, recuperare,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it-IT"/>
                        <a:t> </a:t>
                      </a:r>
                      <a:r>
                        <a:rPr lang="it-IT" b="0"/>
                        <a:t>o adattare.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en-US" b="0">
                          <a:solidFill>
                            <a:schemeClr val="tx1"/>
                          </a:solidFill>
                          <a:latin typeface="Trebuchet MS"/>
                        </a:rPr>
                        <a:t>Es: </a:t>
                      </a:r>
                      <a:r>
                        <a:rPr lang="it-IT" sz="14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tetto verde / </a:t>
                      </a:r>
                      <a:r>
                        <a:rPr lang="it-IT" b="0" i="1"/>
                        <a:t>rain</a:t>
                      </a:r>
                      <a:r>
                        <a:rPr lang="it-IT" b="0" i="1"/>
                        <a:t> garden </a:t>
                      </a:r>
                      <a:r>
                        <a:rPr lang="it-IT" b="0"/>
                        <a:t>→ assorbe parte della pioggia. </a:t>
                      </a:r>
                      <a:endParaRPr lang="de-DE" b="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7452248" name="Oval 3"/>
          <p:cNvSpPr/>
          <p:nvPr/>
        </p:nvSpPr>
        <p:spPr bwMode="auto">
          <a:xfrm>
            <a:off x="3824394" y="2329731"/>
            <a:ext cx="1431418" cy="982605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it-IT" b="1">
                <a:solidFill>
                  <a:schemeClr val="tx1"/>
                </a:solidFill>
                <a:latin typeface="Trebuchet MS"/>
              </a:rPr>
              <a:t>Rischio climatico </a:t>
            </a:r>
            <a:r>
              <a:rPr lang="it-IT" b="1">
                <a:solidFill>
                  <a:schemeClr val="tx1"/>
                </a:solidFill>
                <a:latin typeface="Trebuchet MS"/>
              </a:rPr>
              <a:t>all</a:t>
            </a:r>
            <a:r>
              <a:rPr lang="it-IT" b="1">
                <a:solidFill>
                  <a:schemeClr val="tx1"/>
                </a:solidFill>
                <a:latin typeface="Trebuchet MS"/>
              </a:rPr>
              <a:t>e varie scale</a:t>
            </a:r>
            <a:endParaRPr lang="it-IT">
              <a:solidFill>
                <a:schemeClr val="tx1"/>
              </a:solidFill>
              <a:latin typeface="Trebuchet MS"/>
            </a:endParaRPr>
          </a:p>
        </p:txBody>
      </p:sp>
      <p:sp>
        <p:nvSpPr>
          <p:cNvPr id="1012293470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Comprendere il perché l’adattamento sia fondamentale a scala urbana e di edificio</a:t>
            </a:r>
            <a:endParaRPr lang="it-IT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5942202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Il framework di SuPeRBE </a:t>
            </a:r>
            <a:endParaRPr lang="en-GB"/>
          </a:p>
        </p:txBody>
      </p:sp>
      <p:sp>
        <p:nvSpPr>
          <p:cNvPr id="762389509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50913"/>
            <a:ext cx="8556625" cy="4017168"/>
          </a:xfrm>
        </p:spPr>
        <p:txBody>
          <a:bodyPr/>
          <a:lstStyle/>
          <a:p>
            <a:pPr marL="571500" indent="-342900">
              <a:buFont typeface="+mj-lt"/>
              <a:buAutoNum type="arabicPeriod"/>
              <a:defRPr/>
            </a:pPr>
            <a:r>
              <a:rPr lang="de-DE" sz="1600" b="1">
                <a:solidFill>
                  <a:schemeClr val="accent4"/>
                </a:solidFill>
              </a:rPr>
              <a:t>INTENTO: </a:t>
            </a:r>
            <a:br>
              <a:rPr lang="de-DE" sz="1600"/>
            </a:br>
            <a:r>
              <a:rPr lang="de-DE" sz="1600"/>
              <a:t>Il </a:t>
            </a:r>
            <a:r>
              <a:rPr lang="de-DE" sz="1600"/>
              <a:t>Decision</a:t>
            </a:r>
            <a:r>
              <a:rPr lang="de-DE" sz="1600"/>
              <a:t>-Making (DM) </a:t>
            </a:r>
            <a:r>
              <a:rPr lang="it-IT" sz="1600"/>
              <a:t>fornisce un processo </a:t>
            </a:r>
            <a:r>
              <a:rPr lang="it-IT" sz="1600" i="1"/>
              <a:t>step-by-step</a:t>
            </a:r>
            <a:r>
              <a:rPr lang="it-IT" sz="1600"/>
              <a:t> strutturato per l’adattamento climatico, supportando le municipalità e i pianificatori nel valutare i rischi, prioritizzare le azioni e implementare le misure adattive.</a:t>
            </a:r>
            <a:r>
              <a:rPr lang="en-US" sz="1600"/>
              <a:t> 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endParaRPr lang="en-US" sz="1600"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600" b="1">
                <a:solidFill>
                  <a:schemeClr val="accent4"/>
                </a:solidFill>
              </a:rPr>
              <a:t>SCOPO: </a:t>
            </a:r>
            <a:br>
              <a:rPr lang="en-US" sz="1600"/>
            </a:br>
            <a:r>
              <a:rPr lang="en-US" sz="1600"/>
              <a:t>Sulla base </a:t>
            </a:r>
            <a:r>
              <a:rPr lang="en-US" sz="1600"/>
              <a:t>della</a:t>
            </a:r>
            <a:r>
              <a:rPr lang="en-US" sz="1600"/>
              <a:t> </a:t>
            </a:r>
            <a:r>
              <a:rPr lang="en-US" sz="1600" b="1"/>
              <a:t>DIN EN ISO 14091</a:t>
            </a:r>
            <a:r>
              <a:rPr lang="en-US" sz="1600"/>
              <a:t> e </a:t>
            </a:r>
            <a:r>
              <a:rPr lang="en-US" sz="1600"/>
              <a:t>dell’</a:t>
            </a:r>
            <a:r>
              <a:rPr lang="en-US" sz="1600" b="1"/>
              <a:t>RBE</a:t>
            </a:r>
            <a:r>
              <a:rPr lang="en-US" sz="1600" b="1"/>
              <a:t>-CE assessment system </a:t>
            </a:r>
            <a:r>
              <a:rPr lang="it-IT" sz="1600"/>
              <a:t>(sistema di valutazione), </a:t>
            </a:r>
            <a:r>
              <a:rPr lang="en-US" sz="1600"/>
              <a:t>i</a:t>
            </a:r>
            <a:r>
              <a:rPr lang="it-IT" sz="1600"/>
              <a:t>l</a:t>
            </a:r>
            <a:r>
              <a:rPr lang="it-IT" sz="1600"/>
              <a:t> DM consente di condurre valutazioni multiscalari e tra differenti settori</a:t>
            </a:r>
            <a:r>
              <a:rPr lang="en-US" sz="1600"/>
              <a:t>. Opera </a:t>
            </a:r>
            <a:r>
              <a:rPr lang="it-IT" sz="1600"/>
              <a:t>accanto all’</a:t>
            </a:r>
            <a:r>
              <a:rPr lang="it-IT" sz="1600" b="1"/>
              <a:t>RBTool </a:t>
            </a:r>
            <a:r>
              <a:rPr lang="it-IT" sz="1600"/>
              <a:t>a scala di edificio e</a:t>
            </a:r>
            <a:r>
              <a:rPr lang="it-IT" sz="1600" b="1"/>
              <a:t> all’RNTool</a:t>
            </a:r>
            <a:r>
              <a:rPr lang="it-IT" sz="1600"/>
              <a:t> per la valutazione a scala urbana. 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endParaRPr lang="en-US" sz="1600"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600" b="1">
                <a:solidFill>
                  <a:schemeClr val="accent4"/>
                </a:solidFill>
              </a:rPr>
              <a:t>PUNTI DI FORZA: </a:t>
            </a:r>
            <a:br>
              <a:rPr lang="en-US" sz="1600"/>
            </a:br>
            <a:r>
              <a:rPr lang="it-IT" sz="1600" b="1"/>
              <a:t>-Iterativo e flessibile: </a:t>
            </a:r>
            <a:r>
              <a:rPr lang="it-IT" sz="1600"/>
              <a:t>supporta il continuo apprendimento e l’adattamento.</a:t>
            </a:r>
            <a:br>
              <a:rPr lang="it-IT" sz="1600"/>
            </a:br>
            <a:r>
              <a:rPr lang="it-IT" sz="1600" b="1"/>
              <a:t>-Partecipativo: </a:t>
            </a:r>
            <a:r>
              <a:rPr lang="it-IT" sz="1600"/>
              <a:t>coinvolge gli stakeholder in ogni sua fase. </a:t>
            </a:r>
            <a:br>
              <a:rPr lang="en-US" sz="1600"/>
            </a:br>
            <a:r>
              <a:rPr lang="en-US" sz="1600" b="1"/>
              <a:t>-</a:t>
            </a:r>
            <a:r>
              <a:rPr lang="it-IT" sz="1600" b="1"/>
              <a:t>Scalabile: </a:t>
            </a:r>
            <a:r>
              <a:rPr lang="it-IT" sz="1600"/>
              <a:t>applicabile a tutti i contesti</a:t>
            </a:r>
            <a:r>
              <a:rPr lang="en-US" sz="1600"/>
              <a:t>, </a:t>
            </a:r>
            <a:r>
              <a:rPr lang="it-IT" sz="1600"/>
              <a:t>tra città e differenti contesti di governance</a:t>
            </a:r>
            <a:r>
              <a:rPr lang="en-US" sz="1600"/>
              <a:t>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endParaRPr lang="en-US" sz="1600"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8237716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Comprendere il perché l’adattamento sia fondamentale a scala urbana e di edificio</a:t>
            </a:r>
            <a:endParaRPr lang="it-IT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4191420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Il framework di SuPeRBE </a:t>
            </a:r>
            <a:endParaRPr lang="en-GB"/>
          </a:p>
        </p:txBody>
      </p:sp>
      <p:graphicFrame>
        <p:nvGraphicFramePr>
          <p:cNvPr id="595036969" name="Diagram 9"/>
          <p:cNvGraphicFramePr>
            <a:graphicFrameLocks xmlns:a="http://schemas.openxmlformats.org/drawingml/2006/main"/>
          </p:cNvGraphicFramePr>
          <p:nvPr/>
        </p:nvGraphicFramePr>
        <p:xfrm rot="0">
          <a:off x="444500" y="1654175"/>
          <a:ext cx="7799968" cy="3148284"/>
          <a:chOff x="0" y="0"/>
          <a:chExt cx="7799968" cy="3148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6" r:qs="rId7" r:cs="rId5"/>
          </a:graphicData>
        </a:graphic>
      </p:graphicFrame>
      <p:sp>
        <p:nvSpPr>
          <p:cNvPr id="1395763265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59007"/>
            <a:ext cx="8556625" cy="399892"/>
          </a:xfrm>
        </p:spPr>
        <p:txBody>
          <a:bodyPr/>
          <a:lstStyle/>
          <a:p>
            <a:pPr marL="228600" indent="0">
              <a:defRPr/>
            </a:pPr>
            <a:r>
              <a:rPr lang="it-IT" sz="1600"/>
              <a:t>Panoramica delle 8 differenti fasi del processo di DM: 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55225869" name="Arrow: Right 39"/>
          <p:cNvSpPr/>
          <p:nvPr/>
        </p:nvSpPr>
        <p:spPr bwMode="auto">
          <a:xfrm>
            <a:off x="1340240" y="1417092"/>
            <a:ext cx="2882355" cy="19276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70224732" name="Arrow: Right 41"/>
          <p:cNvSpPr/>
          <p:nvPr/>
        </p:nvSpPr>
        <p:spPr bwMode="auto">
          <a:xfrm>
            <a:off x="4474115" y="1410510"/>
            <a:ext cx="2882354" cy="19617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lumMod val="60000"/>
              <a:lumOff val="4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57121922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Comprendere il perché l’adattamento sia fondamentale a scala urbana e di edificio</a:t>
            </a:r>
            <a:endParaRPr lang="it-IT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0807653" name="Arrow: Right 42"/>
          <p:cNvSpPr/>
          <p:nvPr/>
        </p:nvSpPr>
        <p:spPr bwMode="auto">
          <a:xfrm>
            <a:off x="1323510" y="1435554"/>
            <a:ext cx="2968235" cy="17910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lumMod val="40000"/>
              <a:lumOff val="6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27430231" name="Arrow: Right 43"/>
          <p:cNvSpPr/>
          <p:nvPr/>
        </p:nvSpPr>
        <p:spPr bwMode="auto">
          <a:xfrm>
            <a:off x="4491850" y="1385720"/>
            <a:ext cx="3328640" cy="21895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graphicFrame>
        <p:nvGraphicFramePr>
          <p:cNvPr id="729060894" name="Diagram 1"/>
          <p:cNvGraphicFramePr>
            <a:graphicFrameLocks xmlns:a="http://schemas.openxmlformats.org/drawingml/2006/main"/>
          </p:cNvGraphicFramePr>
          <p:nvPr/>
        </p:nvGraphicFramePr>
        <p:xfrm rot="0">
          <a:off x="779498" y="1641476"/>
          <a:ext cx="7577323" cy="2874865"/>
          <a:chOff x="0" y="0"/>
          <a:chExt cx="7577323" cy="2874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6" r:qs="rId7" r:cs="rId5"/>
          </a:graphicData>
        </a:graphic>
      </p:graphicFrame>
      <p:sp>
        <p:nvSpPr>
          <p:cNvPr id="1970697350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Il framework di SuPeRBE </a:t>
            </a:r>
            <a:endParaRPr lang="en-GB"/>
          </a:p>
        </p:txBody>
      </p:sp>
      <p:sp>
        <p:nvSpPr>
          <p:cNvPr id="841860963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59007"/>
            <a:ext cx="8556625" cy="399892"/>
          </a:xfrm>
        </p:spPr>
        <p:txBody>
          <a:bodyPr/>
          <a:lstStyle/>
          <a:p>
            <a:pPr marL="228600" indent="0">
              <a:defRPr/>
            </a:pPr>
            <a:r>
              <a:rPr lang="it-IT" sz="1600"/>
              <a:t>Panoramica delle 8 differenti fasi del processo di DM: 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706414135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Comprendere il perché l’adattamento sia fondamentale a scala urbana e di edificio</a:t>
            </a:r>
            <a:endParaRPr lang="it-IT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8557313" name="Rectangle: Rounded Corners 3"/>
          <p:cNvSpPr/>
          <p:nvPr/>
        </p:nvSpPr>
        <p:spPr bwMode="auto">
          <a:xfrm>
            <a:off x="323850" y="1506694"/>
            <a:ext cx="6280150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809948882" name="Title 1"/>
          <p:cNvSpPr txBox="1"/>
          <p:nvPr/>
        </p:nvSpPr>
        <p:spPr bwMode="auto">
          <a:xfrm>
            <a:off x="296864" y="419810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1: </a:t>
            </a:r>
            <a:r>
              <a:rPr lang="it-IT" sz="2000"/>
              <a:t>Avvio</a:t>
            </a:r>
            <a:endParaRPr lang="en-GB"/>
          </a:p>
        </p:txBody>
      </p:sp>
      <p:sp>
        <p:nvSpPr>
          <p:cNvPr id="1553849684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886261"/>
            <a:ext cx="8704260" cy="555781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Obiettivo</a:t>
            </a:r>
            <a:r>
              <a:rPr lang="de-DE" sz="1600" b="1">
                <a:solidFill>
                  <a:schemeClr val="accent4"/>
                </a:solidFill>
              </a:rPr>
              <a:t>: </a:t>
            </a:r>
            <a:r>
              <a:rPr lang="it-IT" sz="1600"/>
              <a:t>Definire lo scopo e stabilire i fondamenti alla base dei concetti di adattamento a scala di edificio e urbana. scale</a:t>
            </a:r>
            <a:r>
              <a:rPr lang="en-US" sz="1600"/>
              <a:t>.</a:t>
            </a:r>
            <a:endParaRPr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222665575" name="Zástupný text 2"/>
          <p:cNvSpPr txBox="1"/>
          <p:nvPr/>
        </p:nvSpPr>
        <p:spPr bwMode="auto">
          <a:xfrm>
            <a:off x="341062" y="1642156"/>
            <a:ext cx="6124393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it-IT" sz="1500" b="1">
                <a:solidFill>
                  <a:schemeClr val="accent4"/>
                </a:solidFill>
                <a:latin typeface="Trebuchet MS"/>
              </a:rPr>
              <a:t>Principali attività: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500" b="1">
                <a:solidFill>
                  <a:schemeClr val="accent4"/>
                </a:solidFill>
                <a:latin typeface="Trebuchet MS"/>
              </a:rPr>
              <a:t>Selezione dell'area urbana e degli edifici da adattare</a:t>
            </a:r>
            <a:r>
              <a:rPr lang="en-US" sz="1500" b="1">
                <a:solidFill>
                  <a:schemeClr val="accent4"/>
                </a:solidFill>
                <a:latin typeface="Trebuchet MS"/>
              </a:rPr>
              <a:t>:</a:t>
            </a:r>
            <a:br>
              <a:rPr lang="en-US" sz="1500" b="1">
                <a:solidFill>
                  <a:schemeClr val="accent4"/>
                </a:solidFill>
                <a:latin typeface="Trebuchet MS"/>
              </a:rPr>
            </a:br>
            <a:r>
              <a:rPr lang="en-US" sz="1500">
                <a:latin typeface="Trebuchet MS"/>
              </a:rPr>
              <a:t>-</a:t>
            </a:r>
            <a:r>
              <a:rPr lang="it-IT" sz="1500">
                <a:latin typeface="Trebuchet MS"/>
              </a:rPr>
              <a:t>Fornire una descrizione: aspetti fisici, funzionali, sociali</a:t>
            </a:r>
            <a:br>
              <a:rPr lang="en-US" sz="1500">
                <a:latin typeface="Trebuchet MS"/>
              </a:rPr>
            </a:br>
            <a:r>
              <a:rPr lang="en-US" sz="1500">
                <a:latin typeface="Trebuchet MS"/>
              </a:rPr>
              <a:t>-</a:t>
            </a:r>
            <a:r>
              <a:rPr lang="it-IT" sz="1500">
                <a:latin typeface="Trebuchet MS"/>
              </a:rPr>
              <a:t>Definire i confini utilizzando criteri come la prossimità</a:t>
            </a:r>
            <a:r>
              <a:rPr lang="en-US" sz="1500">
                <a:latin typeface="Trebuchet MS"/>
              </a:rPr>
              <a:t>, le </a:t>
            </a:r>
            <a:r>
              <a:rPr lang="it-IT" sz="1500">
                <a:latin typeface="Trebuchet MS"/>
              </a:rPr>
              <a:t>proprietà, contesto, periodo di costruzione</a:t>
            </a:r>
            <a:r>
              <a:rPr lang="en-US" sz="1500">
                <a:latin typeface="Trebuchet MS"/>
              </a:rPr>
              <a:t>.</a:t>
            </a:r>
            <a:br>
              <a:rPr lang="en-US" sz="1500">
                <a:latin typeface="Trebuchet MS"/>
              </a:rPr>
            </a:br>
            <a:r>
              <a:rPr lang="en-US" sz="1500">
                <a:latin typeface="Trebuchet MS"/>
              </a:rPr>
              <a:t>-</a:t>
            </a:r>
            <a:r>
              <a:rPr lang="it-IT" sz="1500">
                <a:latin typeface="Trebuchet MS"/>
              </a:rPr>
              <a:t>Elencare le risorse, la governance, le misure di preparazione</a:t>
            </a:r>
            <a:endParaRPr lang="en-US" sz="1500">
              <a:latin typeface="Trebuchet MS"/>
            </a:endParaRPr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500" b="1">
                <a:solidFill>
                  <a:schemeClr val="accent4"/>
                </a:solidFill>
                <a:latin typeface="Trebuchet MS"/>
              </a:rPr>
              <a:t>Configurare il team di esperti</a:t>
            </a:r>
            <a:r>
              <a:rPr lang="en-US" sz="1500" b="1">
                <a:solidFill>
                  <a:schemeClr val="accent4"/>
                </a:solidFill>
                <a:latin typeface="Trebuchet MS"/>
              </a:rPr>
              <a:t>(SuPeRBE Working Group):</a:t>
            </a:r>
            <a:br>
              <a:rPr lang="en-US" sz="1500">
                <a:latin typeface="Trebuchet MS"/>
              </a:rPr>
            </a:br>
            <a:r>
              <a:rPr lang="en-US" sz="1500">
                <a:latin typeface="Trebuchet MS"/>
              </a:rPr>
              <a:t>-</a:t>
            </a:r>
            <a:r>
              <a:rPr lang="it-IT" sz="1500">
                <a:latin typeface="Trebuchet MS"/>
              </a:rPr>
              <a:t>Nominato dal Comune, il Gruppo di Lavoro SuPeRBE gestisce il processo fungendo da interfaccia.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500" b="1">
                <a:solidFill>
                  <a:schemeClr val="accent4"/>
                </a:solidFill>
                <a:latin typeface="Trebuchet MS"/>
              </a:rPr>
              <a:t>RaccoglIere</a:t>
            </a:r>
            <a:r>
              <a:rPr lang="it-IT" sz="1500" b="1">
                <a:solidFill>
                  <a:schemeClr val="accent4"/>
                </a:solidFill>
                <a:latin typeface="Trebuchet MS"/>
              </a:rPr>
              <a:t> i dati chiave:</a:t>
            </a:r>
            <a:br>
              <a:rPr lang="de-DE" sz="1500">
                <a:latin typeface="Trebuchet MS"/>
              </a:rPr>
            </a:br>
            <a:r>
              <a:rPr lang="de-DE" sz="1500">
                <a:latin typeface="Trebuchet MS"/>
              </a:rPr>
              <a:t>-</a:t>
            </a:r>
            <a:r>
              <a:rPr lang="it-IT" sz="1500">
                <a:latin typeface="Trebuchet MS"/>
              </a:rPr>
              <a:t>Raccogliere informazioni qualitative e quantitative sul profilo climatico, le vulnerabilità, i rischi.</a:t>
            </a:r>
            <a:br>
              <a:rPr lang="de-DE" sz="1500">
                <a:latin typeface="Trebuchet MS"/>
              </a:rPr>
            </a:br>
            <a:r>
              <a:rPr lang="de-DE" sz="1500">
                <a:latin typeface="Trebuchet MS"/>
              </a:rPr>
              <a:t>-</a:t>
            </a:r>
            <a:r>
              <a:rPr lang="it-IT" sz="1500">
                <a:latin typeface="Trebuchet MS"/>
              </a:rPr>
              <a:t>Valutazioni in loco, sondaggi, questionari, workshop.</a:t>
            </a:r>
            <a:endParaRPr lang="de-DE" sz="1500">
              <a:solidFill>
                <a:schemeClr val="tx1"/>
              </a:solidFill>
              <a:latin typeface="Trebuchet MS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500">
              <a:solidFill>
                <a:schemeClr val="tx1"/>
              </a:solidFill>
              <a:latin typeface="Trebuchet MS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500">
              <a:solidFill>
                <a:schemeClr val="tx1"/>
              </a:solidFill>
              <a:latin typeface="Trebuchet MS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grpSp>
        <p:nvGrpSpPr>
          <p:cNvPr id="1442966177" name="Group 6"/>
          <p:cNvGrpSpPr/>
          <p:nvPr/>
        </p:nvGrpSpPr>
        <p:grpSpPr bwMode="auto">
          <a:xfrm>
            <a:off x="6777584" y="1845305"/>
            <a:ext cx="1899913" cy="2412612"/>
            <a:chOff x="4688110" y="2902026"/>
            <a:chExt cx="1365672" cy="1734204"/>
          </a:xfrm>
        </p:grpSpPr>
        <p:pic>
          <p:nvPicPr>
            <p:cNvPr id="8" name="Picture 16" descr="BERGFEX: Schnifis: Dovolená Schnifis - Cestování Schnifis"/>
            <p:cNvPicPr>
              <a:picLocks noChangeAspect="1" noChangeArrowheads="1"/>
            </p:cNvPicPr>
            <p:nvPr/>
          </p:nvPicPr>
          <p:blipFill rotWithShape="1">
            <a:blip r:embed="rId3"/>
            <a:srcRect l="15968" t="0" r="17027" b="0"/>
            <a:stretch/>
          </p:blipFill>
          <p:spPr bwMode="auto">
            <a:xfrm>
              <a:off x="4688110" y="2902026"/>
              <a:ext cx="1365672" cy="1366906"/>
            </a:xfrm>
            <a:prstGeom prst="roundRect">
              <a:avLst>
                <a:gd name="adj" fmla="val 16667"/>
              </a:avLst>
            </a:prstGeom>
            <a:ln w="28575">
              <a:solidFill>
                <a:schemeClr val="accent4"/>
              </a:solidFill>
            </a:ln>
            <a:effectLst/>
          </p:spPr>
        </p:pic>
        <p:sp>
          <p:nvSpPr>
            <p:cNvPr id="9" name="Rectangle 8"/>
            <p:cNvSpPr/>
            <p:nvPr/>
          </p:nvSpPr>
          <p:spPr bwMode="auto">
            <a:xfrm>
              <a:off x="4773937" y="4382382"/>
              <a:ext cx="1194016" cy="2538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GB" sz="1050"/>
                <a:t>SCHNIFIS [AT]</a:t>
              </a:r>
              <a:endParaRPr/>
            </a:p>
          </p:txBody>
        </p:sp>
      </p:grpSp>
      <p:sp>
        <p:nvSpPr>
          <p:cNvPr id="482851107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Definizione dell'ambito di applicazione e preparazione delle basi per l'adattamento a entrambe le scale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4343070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1: </a:t>
            </a:r>
            <a:r>
              <a:rPr lang="it-IT" sz="2000"/>
              <a:t>Avvio</a:t>
            </a:r>
            <a:endParaRPr lang="en-GB"/>
          </a:p>
        </p:txBody>
      </p:sp>
      <p:sp>
        <p:nvSpPr>
          <p:cNvPr id="1692800165" name="Zástupný text 2"/>
          <p:cNvSpPr txBox="1"/>
          <p:nvPr/>
        </p:nvSpPr>
        <p:spPr bwMode="auto">
          <a:xfrm>
            <a:off x="142875" y="882629"/>
            <a:ext cx="7569889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Identificazione degli stakeholder</a:t>
            </a:r>
            <a:r>
              <a:rPr lang="en-US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it-IT" sz="1600" b="1"/>
              <a:t>Dipartimenti comunali/autorità locali </a:t>
            </a:r>
            <a:r>
              <a:rPr lang="it-IT" sz="1600"/>
              <a:t>(pianificazione, salute e sicurezza, aree verdi, mobilità</a:t>
            </a:r>
            <a:r>
              <a:rPr lang="en-US" sz="1600"/>
              <a:t>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it-IT" sz="1600" b="1"/>
              <a:t>Esperti </a:t>
            </a:r>
            <a:r>
              <a:rPr lang="it-IT" sz="1600"/>
              <a:t>(pianificatori, energy manager, paesaggisti</a:t>
            </a:r>
            <a:r>
              <a:rPr lang="de-DE" sz="1600"/>
              <a:t>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it-IT" sz="1600" b="1" i="1"/>
              <a:t>Utility</a:t>
            </a:r>
            <a:r>
              <a:rPr lang="it-IT" sz="1600" b="1"/>
              <a:t> e fornitori di servizi </a:t>
            </a:r>
            <a:r>
              <a:rPr lang="en-US" sz="1600"/>
              <a:t>(</a:t>
            </a:r>
            <a:r>
              <a:rPr lang="it-IT" sz="1600"/>
              <a:t>energia, acqua, rifiuti</a:t>
            </a:r>
            <a:r>
              <a:rPr lang="en-US" sz="1600"/>
              <a:t>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it-IT" sz="1600" b="1"/>
              <a:t>Gruppi di interesse pubblico</a:t>
            </a:r>
            <a:r>
              <a:rPr lang="de-DE" sz="1600"/>
              <a:t>(</a:t>
            </a:r>
            <a:r>
              <a:rPr lang="it-IT" sz="1600"/>
              <a:t>associazioni di residenti, ONG, politici</a:t>
            </a:r>
            <a:r>
              <a:rPr lang="de-DE" sz="1600"/>
              <a:t>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en-US" sz="1600" b="1"/>
              <a:t>Parti </a:t>
            </a:r>
            <a:r>
              <a:rPr lang="it-IT" sz="1600" b="1"/>
              <a:t>esterne</a:t>
            </a:r>
            <a:r>
              <a:rPr lang="it-IT" sz="1600"/>
              <a:t>(banche, enti di finanziamento</a:t>
            </a:r>
            <a:r>
              <a:rPr lang="en-US" sz="1600"/>
              <a:t>)</a:t>
            </a:r>
            <a:r>
              <a:rPr lang="de-DE" sz="1600"/>
              <a:t> </a:t>
            </a:r>
            <a:endParaRPr/>
          </a:p>
          <a:p>
            <a:pPr marL="228600" indent="0">
              <a:defRPr/>
            </a:pPr>
            <a:endParaRPr lang="de-DE" sz="1600"/>
          </a:p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Ruoli nella piattaforma </a:t>
            </a:r>
            <a:r>
              <a:rPr lang="de-DE" sz="1600" b="1">
                <a:solidFill>
                  <a:schemeClr val="accent4"/>
                </a:solidFill>
              </a:rPr>
              <a:t>SuPeRBE: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it-IT" sz="1600" b="1"/>
              <a:t>Proprietario</a:t>
            </a:r>
            <a:r>
              <a:rPr lang="en-US" sz="1600"/>
              <a:t> –</a:t>
            </a:r>
            <a:r>
              <a:rPr lang="it-IT" sz="1600"/>
              <a:t>avvia e gestisce progetti (Municipalità</a:t>
            </a:r>
            <a:r>
              <a:rPr lang="en-US" sz="1600"/>
              <a:t>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it-IT" sz="1600" b="1"/>
              <a:t>Valutatore</a:t>
            </a:r>
            <a:r>
              <a:rPr lang="en-US" sz="1600"/>
              <a:t> </a:t>
            </a:r>
            <a:r>
              <a:rPr lang="it-IT" sz="1600"/>
              <a:t>– effettua la valutazione dei rischi </a:t>
            </a:r>
            <a:r>
              <a:rPr lang="en-US" sz="1600"/>
              <a:t>(</a:t>
            </a:r>
            <a:r>
              <a:rPr lang="it-IT" sz="1600"/>
              <a:t>professionista)</a:t>
            </a: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it-IT" sz="1600" b="1"/>
              <a:t>Osservatore</a:t>
            </a:r>
            <a:r>
              <a:rPr lang="en-US" sz="1600"/>
              <a:t> – </a:t>
            </a:r>
            <a:r>
              <a:rPr lang="it-IT" sz="1600"/>
              <a:t>Visualizza e fornisce input (pubblico, servizi pubblici, enti di finanziamento</a:t>
            </a:r>
            <a:r>
              <a:rPr lang="en-US" sz="1600"/>
              <a:t>)</a:t>
            </a:r>
            <a:endParaRPr/>
          </a:p>
          <a:p>
            <a:pPr marL="228600" indent="0">
              <a:defRPr/>
            </a:pPr>
            <a:endParaRPr lang="en-US" sz="1600">
              <a:solidFill>
                <a:schemeClr val="tx1"/>
              </a:solidFill>
              <a:latin typeface="Arial"/>
            </a:endParaRPr>
          </a:p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Metodi </a:t>
            </a:r>
            <a:r>
              <a:rPr lang="it-IT" sz="1600" b="1">
                <a:solidFill>
                  <a:schemeClr val="accent4"/>
                </a:solidFill>
              </a:rPr>
              <a:t>partecipativi</a:t>
            </a:r>
            <a:r>
              <a:rPr lang="de-DE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it-IT" sz="1600" i="1"/>
              <a:t>Kick-off meeting</a:t>
            </a:r>
            <a:r>
              <a:rPr lang="it-IT" sz="1600"/>
              <a:t>, mappatura degli stakeholder, visite in loco e interviste</a:t>
            </a:r>
            <a:endParaRPr lang="de-DE" sz="1600"/>
          </a:p>
          <a:p>
            <a:pPr marL="228600" indent="0">
              <a:defRPr/>
            </a:pPr>
            <a:endParaRPr lang="en-US" sz="1600"/>
          </a:p>
        </p:txBody>
      </p:sp>
      <p:pic>
        <p:nvPicPr>
          <p:cNvPr id="554397148" name="Picture 3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7347075" y="1389183"/>
            <a:ext cx="1584324" cy="1584324"/>
          </a:xfrm>
          <a:prstGeom prst="rect">
            <a:avLst/>
          </a:prstGeom>
        </p:spPr>
      </p:pic>
      <p:sp>
        <p:nvSpPr>
          <p:cNvPr id="1739914752" name="TextBox 5"/>
          <p:cNvSpPr txBox="1"/>
          <p:nvPr/>
        </p:nvSpPr>
        <p:spPr bwMode="auto">
          <a:xfrm>
            <a:off x="0" y="6067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Definizione dell'ambito di applicazione e preparazione delle basi per l'adattamento a entrambe le scale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0849499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1: </a:t>
            </a:r>
            <a:r>
              <a:rPr lang="it-IT" sz="2000"/>
              <a:t>Avvio</a:t>
            </a:r>
            <a:endParaRPr lang="en-GB"/>
          </a:p>
        </p:txBody>
      </p:sp>
      <p:sp>
        <p:nvSpPr>
          <p:cNvPr id="1492853349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6000750" cy="776287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Esempio pratico. </a:t>
            </a:r>
            <a:r>
              <a:rPr lang="it-IT" sz="1600">
                <a:solidFill>
                  <a:schemeClr val="tx1"/>
                </a:solidFill>
              </a:rPr>
              <a:t>Area urbana e selezione degli edifici.</a:t>
            </a:r>
            <a:br>
              <a:rPr lang="it-IT" sz="1600">
                <a:solidFill>
                  <a:schemeClr val="tx1"/>
                </a:solidFill>
              </a:rPr>
            </a:br>
            <a:r>
              <a:rPr lang="it-IT" sz="1600">
                <a:solidFill>
                  <a:schemeClr val="tx1"/>
                </a:solidFill>
              </a:rPr>
              <a:t>Identificazione degli stakeholder.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190139881" name="Zástupný text 2"/>
          <p:cNvSpPr txBox="1"/>
          <p:nvPr/>
        </p:nvSpPr>
        <p:spPr bwMode="auto">
          <a:xfrm>
            <a:off x="98799" y="4597854"/>
            <a:ext cx="2934896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it-IT" sz="1200">
                <a:solidFill>
                  <a:schemeClr val="tx1"/>
                </a:solidFill>
              </a:rPr>
              <a:t>Esempio di caso pilota a Schnifis, Austria</a:t>
            </a:r>
            <a:endParaRPr lang="en-US" sz="1200">
              <a:solidFill>
                <a:schemeClr val="tx1"/>
              </a:solidFill>
            </a:endParaRPr>
          </a:p>
        </p:txBody>
      </p:sp>
      <p:pic>
        <p:nvPicPr>
          <p:cNvPr id="1344145779" name="Picture 19"/>
          <p:cNvPicPr>
            <a:picLocks noChangeAspect="1"/>
          </p:cNvPicPr>
          <p:nvPr/>
        </p:nvPicPr>
        <p:blipFill rotWithShape="1">
          <a:blip r:embed="rId3"/>
          <a:srcRect l="6036" t="3109" r="5049" b="8539"/>
          <a:stretch/>
        </p:blipFill>
        <p:spPr bwMode="auto">
          <a:xfrm>
            <a:off x="410684" y="1684287"/>
            <a:ext cx="2530627" cy="2844875"/>
          </a:xfrm>
          <a:prstGeom prst="rect">
            <a:avLst/>
          </a:prstGeom>
          <a:ln>
            <a:noFill/>
          </a:ln>
        </p:spPr>
      </p:pic>
      <p:pic>
        <p:nvPicPr>
          <p:cNvPr id="1226702978" name="Picture 20" descr="A building with a steeple and grass&#10;&#10;AI-generated content may be incorrect.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3507121" y="1684287"/>
            <a:ext cx="1654574" cy="1208055"/>
          </a:xfrm>
          <a:prstGeom prst="rect">
            <a:avLst/>
          </a:prstGeom>
        </p:spPr>
      </p:pic>
      <p:pic>
        <p:nvPicPr>
          <p:cNvPr id="1469851998" name="Picture 21" descr="A building with a blue door&#10;&#10;AI-generated content may be incorrect.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3507120" y="3400003"/>
            <a:ext cx="1653964" cy="1240473"/>
          </a:xfrm>
          <a:prstGeom prst="rect">
            <a:avLst/>
          </a:prstGeom>
        </p:spPr>
      </p:pic>
      <p:sp>
        <p:nvSpPr>
          <p:cNvPr id="1163803820" name="TextBox 22"/>
          <p:cNvSpPr txBox="1"/>
          <p:nvPr/>
        </p:nvSpPr>
        <p:spPr bwMode="auto">
          <a:xfrm>
            <a:off x="3427646" y="2915276"/>
            <a:ext cx="2031738" cy="446876"/>
          </a:xfrm>
          <a:prstGeom prst="rect">
            <a:avLst/>
          </a:prstGeom>
          <a:noFill/>
        </p:spPr>
        <p:txBody>
          <a:bodyPr wrap="square" lIns="76794" tIns="38397" rIns="76794" bIns="38397" rtlCol="0">
            <a:spAutoFit/>
          </a:bodyPr>
          <a:lstStyle/>
          <a:p>
            <a:pPr>
              <a:defRPr/>
            </a:pPr>
            <a:r>
              <a:rPr lang="it-IT" sz="1200">
                <a:latin typeface="Trebuchet MS"/>
                <a:cs typeface="Raleway"/>
              </a:rPr>
              <a:t>Scuola elementare </a:t>
            </a:r>
            <a:r>
              <a:rPr lang="de-DE" sz="1200">
                <a:latin typeface="Trebuchet MS"/>
                <a:cs typeface="Raleway"/>
              </a:rPr>
              <a:t>di Schnifis</a:t>
            </a:r>
            <a:endParaRPr/>
          </a:p>
        </p:txBody>
      </p:sp>
      <p:sp>
        <p:nvSpPr>
          <p:cNvPr id="822767300" name="TextBox 25"/>
          <p:cNvSpPr txBox="1"/>
          <p:nvPr/>
        </p:nvSpPr>
        <p:spPr bwMode="auto">
          <a:xfrm>
            <a:off x="3427646" y="4663410"/>
            <a:ext cx="2068049" cy="262210"/>
          </a:xfrm>
          <a:prstGeom prst="rect">
            <a:avLst/>
          </a:prstGeom>
          <a:noFill/>
        </p:spPr>
        <p:txBody>
          <a:bodyPr wrap="square" lIns="76794" tIns="38397" rIns="76794" bIns="38397" rtlCol="0">
            <a:spAutoFit/>
          </a:bodyPr>
          <a:lstStyle/>
          <a:p>
            <a:pPr>
              <a:defRPr/>
            </a:pPr>
            <a:r>
              <a:rPr lang="it-IT" sz="1200">
                <a:latin typeface="Trebuchet MS"/>
                <a:cs typeface="Raleway"/>
              </a:rPr>
              <a:t>Ufficio comunale </a:t>
            </a:r>
            <a:r>
              <a:rPr lang="de-DE" sz="1200">
                <a:latin typeface="Trebuchet MS"/>
                <a:cs typeface="Raleway"/>
              </a:rPr>
              <a:t>di Schnifis</a:t>
            </a:r>
            <a:endParaRPr/>
          </a:p>
        </p:txBody>
      </p:sp>
      <p:sp>
        <p:nvSpPr>
          <p:cNvPr id="527846264" name="TextBox 26"/>
          <p:cNvSpPr txBox="1"/>
          <p:nvPr/>
        </p:nvSpPr>
        <p:spPr bwMode="auto">
          <a:xfrm>
            <a:off x="5636881" y="1615902"/>
            <a:ext cx="3222957" cy="2293535"/>
          </a:xfrm>
          <a:prstGeom prst="rect">
            <a:avLst/>
          </a:prstGeom>
          <a:noFill/>
        </p:spPr>
        <p:txBody>
          <a:bodyPr wrap="square" lIns="76794" tIns="38397" rIns="76794" bIns="38397" rtlCol="0">
            <a:spAutoFit/>
          </a:bodyPr>
          <a:lstStyle/>
          <a:p>
            <a:pPr>
              <a:defRPr/>
            </a:pPr>
            <a:r>
              <a:rPr lang="it-IT" sz="1600" b="1">
                <a:solidFill>
                  <a:schemeClr val="accent4"/>
                </a:solidFill>
                <a:latin typeface="Trebuchet MS"/>
                <a:cs typeface="Raleway"/>
              </a:rPr>
              <a:t>Identificazione degli stakeholder in Schnifis:</a:t>
            </a:r>
            <a:endParaRPr lang="de-DE" sz="1600">
              <a:latin typeface="Trebuchet MS"/>
              <a:cs typeface="Raleway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it-IT" sz="1600">
                <a:latin typeface="Trebuchet MS"/>
                <a:cs typeface="Raleway"/>
              </a:rPr>
              <a:t>Cittadini</a:t>
            </a:r>
            <a:br>
              <a:rPr lang="it-IT" sz="1600">
                <a:latin typeface="Trebuchet MS"/>
                <a:cs typeface="Raleway"/>
              </a:rPr>
            </a:br>
            <a:r>
              <a:rPr lang="it-IT" sz="1600">
                <a:latin typeface="Trebuchet MS"/>
                <a:cs typeface="Raleway"/>
              </a:rPr>
              <a:t>Membri dei vigili del fuoco</a:t>
            </a:r>
            <a:br>
              <a:rPr lang="it-IT" sz="1600">
                <a:latin typeface="Trebuchet MS"/>
                <a:cs typeface="Raleway"/>
              </a:rPr>
            </a:br>
            <a:r>
              <a:rPr lang="it-IT" sz="1600">
                <a:latin typeface="Trebuchet MS"/>
                <a:cs typeface="Raleway"/>
              </a:rPr>
              <a:t>Agricoltori</a:t>
            </a:r>
            <a:br>
              <a:rPr lang="it-IT" sz="1600">
                <a:latin typeface="Trebuchet MS"/>
                <a:cs typeface="Raleway"/>
              </a:rPr>
            </a:br>
            <a:r>
              <a:rPr lang="it-IT" sz="1600">
                <a:latin typeface="Trebuchet MS"/>
                <a:cs typeface="Raleway"/>
              </a:rPr>
              <a:t>Rappresentanti comunali</a:t>
            </a:r>
            <a:br>
              <a:rPr lang="it-IT" sz="1600">
                <a:latin typeface="Trebuchet MS"/>
                <a:cs typeface="Raleway"/>
              </a:rPr>
            </a:br>
            <a:r>
              <a:rPr lang="it-IT" sz="1600">
                <a:latin typeface="Trebuchet MS"/>
                <a:cs typeface="Raleway"/>
              </a:rPr>
              <a:t>Urbanisti pianificatori e architetti</a:t>
            </a:r>
            <a:br>
              <a:rPr lang="it-IT" sz="1600">
                <a:latin typeface="Trebuchet MS"/>
                <a:cs typeface="Raleway"/>
              </a:rPr>
            </a:br>
            <a:r>
              <a:rPr lang="it-IT" sz="1600">
                <a:latin typeface="Trebuchet MS"/>
                <a:cs typeface="Raleway"/>
              </a:rPr>
              <a:t>Gestori dell'energia</a:t>
            </a:r>
            <a:endParaRPr lang="de-DE" sz="1200">
              <a:latin typeface="Trebuchet MS"/>
              <a:cs typeface="Raleway"/>
            </a:endParaRPr>
          </a:p>
        </p:txBody>
      </p:sp>
      <p:sp>
        <p:nvSpPr>
          <p:cNvPr id="89455855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Definizione dell'ambito di applicazione e preparazione delle basi per l'adattamento a entrambe le scale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6242922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1: </a:t>
            </a:r>
            <a:r>
              <a:rPr lang="it-IT" sz="2000"/>
              <a:t>Avvio</a:t>
            </a:r>
            <a:endParaRPr lang="en-GB"/>
          </a:p>
        </p:txBody>
      </p:sp>
      <p:sp>
        <p:nvSpPr>
          <p:cNvPr id="1078071705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6000750" cy="776287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Esempio pratico. </a:t>
            </a:r>
            <a:br>
              <a:rPr lang="it-IT" sz="1600" b="1">
                <a:solidFill>
                  <a:schemeClr val="accent4"/>
                </a:solidFill>
              </a:rPr>
            </a:br>
            <a:r>
              <a:rPr lang="it-IT" sz="1600">
                <a:solidFill>
                  <a:srgbClr val="000000"/>
                </a:solidFill>
                <a:latin typeface="Trebuchet MS"/>
              </a:rPr>
              <a:t>Raccolta di informazioni qualitative e quantitative</a:t>
            </a:r>
            <a:r>
              <a:rPr lang="de-DE" sz="1600">
                <a:solidFill>
                  <a:srgbClr val="000000"/>
                </a:solidFill>
                <a:latin typeface="Trebuchet MS"/>
              </a:rPr>
              <a:t>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016918143" name="TextBox 1"/>
          <p:cNvSpPr txBox="1"/>
          <p:nvPr/>
        </p:nvSpPr>
        <p:spPr bwMode="auto">
          <a:xfrm>
            <a:off x="4905955" y="4221219"/>
            <a:ext cx="3395456" cy="723875"/>
          </a:xfrm>
          <a:prstGeom prst="rect">
            <a:avLst/>
          </a:prstGeom>
          <a:noFill/>
        </p:spPr>
        <p:txBody>
          <a:bodyPr wrap="square" lIns="76794" tIns="38397" rIns="76794" bIns="38397" rtlCol="0">
            <a:spAutoFit/>
          </a:bodyPr>
          <a:lstStyle/>
          <a:p>
            <a:pPr algn="ctr">
              <a:defRPr/>
            </a:pPr>
            <a:r>
              <a:rPr lang="it-IT">
                <a:latin typeface="Trebuchet MS"/>
                <a:cs typeface="Raleway"/>
              </a:rPr>
              <a:t>Mappa che mostra una forte deformazione fisica da carico termico nell'area di Schnifis</a:t>
            </a:r>
            <a:endParaRPr lang="de-DE" sz="1400">
              <a:latin typeface="Trebuchet MS"/>
              <a:cs typeface="Raleway"/>
            </a:endParaRPr>
          </a:p>
        </p:txBody>
      </p:sp>
      <p:pic>
        <p:nvPicPr>
          <p:cNvPr id="1314443805" name="Picture 4" descr="A map of a city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4965647" y="1731424"/>
            <a:ext cx="3512119" cy="2375567"/>
          </a:xfrm>
          <a:prstGeom prst="rect">
            <a:avLst/>
          </a:prstGeom>
        </p:spPr>
      </p:pic>
      <p:pic>
        <p:nvPicPr>
          <p:cNvPr id="1084955177" name="Picture 5" descr="A screenshot of a model&#10;&#10;AI-generated content may be incorrect."/>
          <p:cNvPicPr>
            <a:picLocks noChangeAspect="1"/>
          </p:cNvPicPr>
          <p:nvPr/>
        </p:nvPicPr>
        <p:blipFill rotWithShape="1">
          <a:blip r:embed="rId4"/>
          <a:srcRect l="1000" t="17088" r="25334" b="1111"/>
          <a:stretch/>
        </p:blipFill>
        <p:spPr bwMode="auto">
          <a:xfrm>
            <a:off x="6829430" y="460299"/>
            <a:ext cx="1777079" cy="1157149"/>
          </a:xfrm>
          <a:prstGeom prst="rect">
            <a:avLst/>
          </a:prstGeom>
        </p:spPr>
      </p:pic>
      <p:sp>
        <p:nvSpPr>
          <p:cNvPr id="1292906028" name="TextBox 11"/>
          <p:cNvSpPr txBox="1"/>
          <p:nvPr/>
        </p:nvSpPr>
        <p:spPr bwMode="auto">
          <a:xfrm>
            <a:off x="296864" y="1936107"/>
            <a:ext cx="4111722" cy="2785978"/>
          </a:xfrm>
          <a:prstGeom prst="rect">
            <a:avLst/>
          </a:prstGeom>
          <a:noFill/>
        </p:spPr>
        <p:txBody>
          <a:bodyPr wrap="square" lIns="76794" tIns="38397" rIns="76794" bIns="38397" rtlCol="0">
            <a:spAutoFit/>
          </a:bodyPr>
          <a:lstStyle/>
          <a:p>
            <a:pPr>
              <a:defRPr/>
            </a:pPr>
            <a:r>
              <a:rPr lang="it-IT" sz="1600" b="1">
                <a:solidFill>
                  <a:schemeClr val="accent4"/>
                </a:solidFill>
                <a:latin typeface="Trebuchet MS"/>
                <a:cs typeface="Raleway"/>
              </a:rPr>
              <a:t>Vulnerabilità attuali nella città</a:t>
            </a:r>
            <a:r>
              <a:rPr lang="de-DE" sz="1600" b="1">
                <a:solidFill>
                  <a:schemeClr val="accent4"/>
                </a:solidFill>
                <a:latin typeface="Trebuchet MS"/>
                <a:cs typeface="Raleway"/>
              </a:rPr>
              <a:t> di  Schnifis:</a:t>
            </a:r>
            <a:endParaRPr/>
          </a:p>
          <a:p>
            <a:pPr>
              <a:defRPr/>
            </a:pPr>
            <a:endParaRPr lang="de-DE" sz="1600">
              <a:latin typeface="Trebuchet MS"/>
              <a:cs typeface="Raleway"/>
            </a:endParaRPr>
          </a:p>
          <a:p>
            <a:pPr marL="342900" indent="-342900">
              <a:buFont typeface="Arial"/>
              <a:buChar char="•"/>
              <a:defRPr/>
            </a:pPr>
            <a:r>
              <a:rPr lang="it-IT" sz="1600">
                <a:latin typeface="Trebuchet MS"/>
                <a:cs typeface="Raleway"/>
              </a:rPr>
              <a:t>Vicinanza alla pianura alluvionale</a:t>
            </a:r>
            <a:br>
              <a:rPr lang="it-IT" sz="1600">
                <a:latin typeface="Trebuchet MS"/>
                <a:cs typeface="Raleway"/>
              </a:rPr>
            </a:br>
            <a:r>
              <a:rPr lang="it-IT" sz="1600">
                <a:latin typeface="Trebuchet MS"/>
                <a:cs typeface="Raleway"/>
              </a:rPr>
              <a:t>Siccità nelle foreste e nei terreni agricoli</a:t>
            </a:r>
            <a:br>
              <a:rPr lang="it-IT" sz="1600">
                <a:latin typeface="Trebuchet MS"/>
                <a:cs typeface="Raleway"/>
              </a:rPr>
            </a:br>
            <a:r>
              <a:rPr lang="it-IT" sz="1600">
                <a:latin typeface="Trebuchet MS"/>
                <a:cs typeface="Raleway"/>
              </a:rPr>
              <a:t>Effetto isola di calore urbana</a:t>
            </a:r>
            <a:br>
              <a:rPr lang="it-IT" sz="1600">
                <a:latin typeface="Trebuchet MS"/>
                <a:cs typeface="Raleway"/>
              </a:rPr>
            </a:br>
            <a:r>
              <a:rPr lang="it-IT" sz="1600">
                <a:latin typeface="Trebuchet MS"/>
                <a:cs typeface="Raleway"/>
              </a:rPr>
              <a:t>Mancanza di finanziamenti</a:t>
            </a:r>
            <a:br>
              <a:rPr lang="it-IT" sz="1600">
                <a:latin typeface="Trebuchet MS"/>
                <a:cs typeface="Raleway"/>
              </a:rPr>
            </a:br>
            <a:r>
              <a:rPr lang="it-IT" sz="1600">
                <a:latin typeface="Trebuchet MS"/>
                <a:cs typeface="Raleway"/>
              </a:rPr>
              <a:t>Mancanza di spazio per il drenaggio delle acque di inondazione</a:t>
            </a:r>
            <a:br>
              <a:rPr lang="it-IT" sz="1600">
                <a:latin typeface="Trebuchet MS"/>
                <a:cs typeface="Raleway"/>
              </a:rPr>
            </a:br>
            <a:r>
              <a:rPr lang="it-IT" sz="1600">
                <a:latin typeface="Trebuchet MS"/>
                <a:cs typeface="Raleway"/>
              </a:rPr>
              <a:t>Aumento delle abitazioni</a:t>
            </a:r>
            <a:endParaRPr lang="de-DE" sz="1200">
              <a:latin typeface="Trebuchet MS"/>
              <a:cs typeface="Raleway"/>
            </a:endParaRPr>
          </a:p>
        </p:txBody>
      </p:sp>
      <p:sp>
        <p:nvSpPr>
          <p:cNvPr id="79292739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Definizione dell'ambito di applicazione e preparazione delle basi per l'adattamento a entrambe le scale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220800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1: </a:t>
            </a:r>
            <a:r>
              <a:rPr lang="it-IT" sz="2000"/>
              <a:t>Avvio</a:t>
            </a:r>
            <a:endParaRPr lang="en-GB"/>
          </a:p>
        </p:txBody>
      </p:sp>
      <p:sp>
        <p:nvSpPr>
          <p:cNvPr id="720697647" name="Zástupný text 2"/>
          <p:cNvSpPr txBox="1"/>
          <p:nvPr/>
        </p:nvSpPr>
        <p:spPr bwMode="auto">
          <a:xfrm>
            <a:off x="142876" y="868363"/>
            <a:ext cx="652923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it-IT" sz="2000" b="1">
                <a:solidFill>
                  <a:schemeClr val="accent4"/>
                </a:solidFill>
                <a:latin typeface="Trebuchet MS"/>
              </a:rPr>
              <a:t>Punto di controllo dell'apprendimento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it-IT" sz="2000"/>
              <a:t>Quando si avvia un processo di adattamento di un edificio, quali parti interessate coinvolgerebbero per prime e perché</a:t>
            </a:r>
            <a:r>
              <a:rPr lang="en-US" sz="2000"/>
              <a:t>?</a:t>
            </a:r>
            <a:endParaRPr lang="en-US" sz="1600"/>
          </a:p>
        </p:txBody>
      </p:sp>
      <p:grpSp>
        <p:nvGrpSpPr>
          <p:cNvPr id="1187746803" name="Group 37"/>
          <p:cNvGrpSpPr/>
          <p:nvPr/>
        </p:nvGrpSpPr>
        <p:grpSpPr bwMode="auto">
          <a:xfrm>
            <a:off x="6307429" y="1204236"/>
            <a:ext cx="2510012" cy="3070901"/>
            <a:chOff x="6458503" y="868363"/>
            <a:chExt cx="2510012" cy="3070901"/>
          </a:xfrm>
        </p:grpSpPr>
        <p:grpSp>
          <p:nvGrpSpPr>
            <p:cNvPr id="16" name="Group 15"/>
            <p:cNvGrpSpPr/>
            <p:nvPr/>
          </p:nvGrpSpPr>
          <p:grpSpPr bwMode="auto">
            <a:xfrm>
              <a:off x="6776073" y="868363"/>
              <a:ext cx="1908403" cy="1468753"/>
              <a:chOff x="2267894" y="2514038"/>
              <a:chExt cx="1345617" cy="822960"/>
            </a:xfrm>
          </p:grpSpPr>
          <p:sp>
            <p:nvSpPr>
              <p:cNvPr id="9" name="Cloud 8"/>
              <p:cNvSpPr/>
              <p:nvPr/>
            </p:nvSpPr>
            <p:spPr bwMode="auto">
              <a:xfrm>
                <a:off x="2267894" y="2514038"/>
                <a:ext cx="1345617" cy="822960"/>
              </a:xfrm>
              <a:prstGeom prst="cloud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10" name="TextBox 9"/>
              <p:cNvSpPr txBox="1"/>
              <p:nvPr/>
            </p:nvSpPr>
            <p:spPr bwMode="auto">
              <a:xfrm>
                <a:off x="2394029" y="2663664"/>
                <a:ext cx="521520" cy="184846"/>
              </a:xfrm>
              <a:prstGeom prst="rect">
                <a:avLst/>
              </a:prstGeom>
              <a:noFill/>
            </p:spPr>
            <p:txBody>
              <a:bodyPr wrap="square" lIns="76794" tIns="38397" rIns="76794" bIns="38397" rtlCol="0">
                <a:spAutoFit/>
              </a:bodyPr>
              <a:lstStyle/>
              <a:p>
                <a:pPr>
                  <a:defRPr/>
                </a:pP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Urban Planner</a:t>
                </a:r>
                <a:endParaRPr/>
              </a:p>
            </p:txBody>
          </p:sp>
          <p:sp>
            <p:nvSpPr>
              <p:cNvPr id="11" name="TextBox 10"/>
              <p:cNvSpPr txBox="1"/>
              <p:nvPr/>
            </p:nvSpPr>
            <p:spPr bwMode="auto">
              <a:xfrm>
                <a:off x="2335790" y="2917688"/>
                <a:ext cx="660202" cy="184846"/>
              </a:xfrm>
              <a:prstGeom prst="rect">
                <a:avLst/>
              </a:prstGeom>
              <a:noFill/>
            </p:spPr>
            <p:txBody>
              <a:bodyPr wrap="square" lIns="76794" tIns="38397" rIns="76794" bIns="38397" rtlCol="0">
                <a:spAutoFit/>
              </a:bodyPr>
              <a:lstStyle/>
              <a:p>
                <a:pPr algn="ctr">
                  <a:defRPr/>
                </a:pP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Municipality</a:t>
                </a: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 </a:t>
                </a: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representative</a:t>
                </a:r>
                <a:endParaRPr lang="de-DE" sz="800">
                  <a:solidFill>
                    <a:schemeClr val="bg2"/>
                  </a:solidFill>
                  <a:latin typeface="Trebuchet MS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 bwMode="auto">
              <a:xfrm>
                <a:off x="2789142" y="2639370"/>
                <a:ext cx="603753" cy="114559"/>
              </a:xfrm>
              <a:prstGeom prst="rect">
                <a:avLst/>
              </a:prstGeom>
              <a:noFill/>
            </p:spPr>
            <p:txBody>
              <a:bodyPr wrap="square" lIns="76794" tIns="38397" rIns="76794" bIns="38397" rtlCol="0">
                <a:spAutoFit/>
              </a:bodyPr>
              <a:lstStyle/>
              <a:p>
                <a:pPr algn="ctr">
                  <a:defRPr/>
                </a:pP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Researcher</a:t>
                </a:r>
                <a:endParaRPr/>
              </a:p>
            </p:txBody>
          </p:sp>
          <p:sp>
            <p:nvSpPr>
              <p:cNvPr id="13" name="TextBox 12"/>
              <p:cNvSpPr txBox="1"/>
              <p:nvPr/>
            </p:nvSpPr>
            <p:spPr bwMode="auto">
              <a:xfrm>
                <a:off x="2679942" y="2800602"/>
                <a:ext cx="521520" cy="114559"/>
              </a:xfrm>
              <a:prstGeom prst="rect">
                <a:avLst/>
              </a:prstGeom>
              <a:noFill/>
            </p:spPr>
            <p:txBody>
              <a:bodyPr wrap="square" lIns="76794" tIns="38397" rIns="76794" bIns="38397" rtlCol="0">
                <a:spAutoFit/>
              </a:bodyPr>
              <a:lstStyle/>
              <a:p>
                <a:pPr algn="ctr">
                  <a:defRPr/>
                </a:pP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Architect</a:t>
                </a:r>
                <a:endParaRPr lang="de-DE" sz="800">
                  <a:solidFill>
                    <a:schemeClr val="bg2"/>
                  </a:solidFill>
                  <a:latin typeface="Trebuchet MS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 bwMode="auto">
              <a:xfrm>
                <a:off x="3139676" y="2776987"/>
                <a:ext cx="446424" cy="184846"/>
              </a:xfrm>
              <a:prstGeom prst="rect">
                <a:avLst/>
              </a:prstGeom>
              <a:noFill/>
            </p:spPr>
            <p:txBody>
              <a:bodyPr wrap="square" lIns="76794" tIns="38397" rIns="76794" bIns="38397" rtlCol="0">
                <a:spAutoFit/>
              </a:bodyPr>
              <a:lstStyle/>
              <a:p>
                <a:pPr algn="ctr">
                  <a:defRPr/>
                </a:pP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Energy </a:t>
                </a: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planner</a:t>
                </a:r>
                <a:endParaRPr lang="de-DE" sz="800">
                  <a:solidFill>
                    <a:schemeClr val="bg2"/>
                  </a:solidFill>
                  <a:latin typeface="Trebuchet MS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2910852" y="2992905"/>
                <a:ext cx="521520" cy="184846"/>
              </a:xfrm>
              <a:prstGeom prst="rect">
                <a:avLst/>
              </a:prstGeom>
              <a:noFill/>
            </p:spPr>
            <p:txBody>
              <a:bodyPr wrap="square" lIns="76794" tIns="38397" rIns="76794" bIns="38397" rtlCol="0">
                <a:spAutoFit/>
              </a:bodyPr>
              <a:lstStyle/>
              <a:p>
                <a:pPr algn="ctr">
                  <a:defRPr/>
                </a:pP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Project </a:t>
                </a:r>
                <a:r>
                  <a:rPr lang="de-DE" sz="800">
                    <a:solidFill>
                      <a:schemeClr val="bg2"/>
                    </a:solidFill>
                    <a:latin typeface="Trebuchet MS"/>
                  </a:rPr>
                  <a:t>developer</a:t>
                </a:r>
                <a:endParaRPr lang="de-DE" sz="800">
                  <a:solidFill>
                    <a:schemeClr val="bg2"/>
                  </a:solidFill>
                  <a:latin typeface="Trebuchet MS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 bwMode="auto">
            <a:xfrm>
              <a:off x="6458503" y="3731429"/>
              <a:ext cx="991514" cy="200655"/>
            </a:xfrm>
            <a:prstGeom prst="rect">
              <a:avLst/>
            </a:prstGeom>
            <a:noFill/>
          </p:spPr>
          <p:txBody>
            <a:bodyPr wrap="square" lIns="76794" tIns="38397" rIns="76794" bIns="38397" rtlCol="0">
              <a:spAutoFit/>
            </a:bodyPr>
            <a:lstStyle/>
            <a:p>
              <a:pPr>
                <a:defRPr/>
              </a:pPr>
              <a:r>
                <a:rPr lang="de-DE" sz="800" b="1">
                  <a:solidFill>
                    <a:schemeClr val="tx1"/>
                  </a:solidFill>
                  <a:latin typeface="Trebuchet MS"/>
                </a:rPr>
                <a:t>AMMINISTRATORE</a:t>
              </a:r>
              <a:endParaRPr lang="de-DE" sz="600" b="1">
                <a:solidFill>
                  <a:schemeClr val="tx1"/>
                </a:solidFill>
                <a:latin typeface="Trebuchet MS"/>
              </a:endParaRPr>
            </a:p>
          </p:txBody>
        </p:sp>
        <p:sp>
          <p:nvSpPr>
            <p:cNvPr id="18" name="TextBox 17"/>
            <p:cNvSpPr txBox="1"/>
            <p:nvPr/>
          </p:nvSpPr>
          <p:spPr bwMode="auto">
            <a:xfrm>
              <a:off x="7360455" y="3738609"/>
              <a:ext cx="848648" cy="200655"/>
            </a:xfrm>
            <a:prstGeom prst="rect">
              <a:avLst/>
            </a:prstGeom>
            <a:noFill/>
          </p:spPr>
          <p:txBody>
            <a:bodyPr wrap="square" lIns="76794" tIns="38397" rIns="76794" bIns="38397" rtlCol="0">
              <a:spAutoFit/>
            </a:bodyPr>
            <a:lstStyle/>
            <a:p>
              <a:pPr>
                <a:defRPr/>
              </a:pPr>
              <a:r>
                <a:rPr lang="de-DE" sz="800" b="1">
                  <a:solidFill>
                    <a:schemeClr val="tx1"/>
                  </a:solidFill>
                  <a:latin typeface="Trebuchet MS"/>
                </a:rPr>
                <a:t>PROPRIETARIO</a:t>
              </a:r>
              <a:endParaRPr lang="de-DE" sz="600" b="1">
                <a:solidFill>
                  <a:schemeClr val="tx1"/>
                </a:solidFill>
                <a:latin typeface="Trebuchet MS"/>
              </a:endParaRPr>
            </a:p>
          </p:txBody>
        </p:sp>
        <p:sp>
          <p:nvSpPr>
            <p:cNvPr id="19" name="TextBox 18"/>
            <p:cNvSpPr txBox="1"/>
            <p:nvPr/>
          </p:nvSpPr>
          <p:spPr bwMode="auto">
            <a:xfrm>
              <a:off x="8119868" y="3731429"/>
              <a:ext cx="848647" cy="200655"/>
            </a:xfrm>
            <a:prstGeom prst="rect">
              <a:avLst/>
            </a:prstGeom>
            <a:noFill/>
          </p:spPr>
          <p:txBody>
            <a:bodyPr wrap="square" lIns="76794" tIns="38397" rIns="76794" bIns="38397" rtlCol="0">
              <a:spAutoFit/>
            </a:bodyPr>
            <a:lstStyle/>
            <a:p>
              <a:pPr>
                <a:defRPr/>
              </a:pPr>
              <a:r>
                <a:rPr lang="de-DE" sz="800" b="1">
                  <a:solidFill>
                    <a:schemeClr val="tx1"/>
                  </a:solidFill>
                  <a:latin typeface="Trebuchet MS"/>
                </a:rPr>
                <a:t>VALUTATORE</a:t>
              </a:r>
              <a:endParaRPr lang="de-DE" sz="600" b="1">
                <a:solidFill>
                  <a:schemeClr val="tx1"/>
                </a:solidFill>
                <a:latin typeface="Trebuchet MS"/>
              </a:endParaRPr>
            </a:p>
          </p:txBody>
        </p:sp>
        <p:sp>
          <p:nvSpPr>
            <p:cNvPr id="24" name="Arrow: Right 23"/>
            <p:cNvSpPr/>
            <p:nvPr/>
          </p:nvSpPr>
          <p:spPr bwMode="auto">
            <a:xfrm rot="5400000">
              <a:off x="7104609" y="2608811"/>
              <a:ext cx="497491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25" name="Arrow: Right 24"/>
            <p:cNvSpPr/>
            <p:nvPr/>
          </p:nvSpPr>
          <p:spPr bwMode="auto">
            <a:xfrm rot="5400000">
              <a:off x="7797346" y="2608811"/>
              <a:ext cx="497491" cy="15557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grpSp>
          <p:nvGrpSpPr>
            <p:cNvPr id="7" name="Group 6"/>
            <p:cNvGrpSpPr/>
            <p:nvPr/>
          </p:nvGrpSpPr>
          <p:grpSpPr bwMode="auto">
            <a:xfrm>
              <a:off x="6704514" y="2963732"/>
              <a:ext cx="499493" cy="686803"/>
              <a:chOff x="5887366" y="3589142"/>
              <a:chExt cx="391187" cy="537882"/>
            </a:xfrm>
            <a:solidFill>
              <a:schemeClr val="accent2"/>
            </a:solidFill>
          </p:grpSpPr>
          <p:sp>
            <p:nvSpPr>
              <p:cNvPr id="5" name="Rectangle 4"/>
              <p:cNvSpPr/>
              <p:nvPr/>
            </p:nvSpPr>
            <p:spPr bwMode="auto">
              <a:xfrm>
                <a:off x="5887366" y="3892037"/>
                <a:ext cx="391187" cy="234988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6" name="Oval 5"/>
              <p:cNvSpPr/>
              <p:nvPr/>
            </p:nvSpPr>
            <p:spPr bwMode="auto">
              <a:xfrm>
                <a:off x="5970496" y="3589142"/>
                <a:ext cx="224933" cy="229823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  <p:grpSp>
          <p:nvGrpSpPr>
            <p:cNvPr id="32" name="Group 31"/>
            <p:cNvGrpSpPr/>
            <p:nvPr/>
          </p:nvGrpSpPr>
          <p:grpSpPr bwMode="auto">
            <a:xfrm>
              <a:off x="7451577" y="2951354"/>
              <a:ext cx="499493" cy="686803"/>
              <a:chOff x="5887366" y="3589142"/>
              <a:chExt cx="391187" cy="537882"/>
            </a:xfrm>
            <a:solidFill>
              <a:schemeClr val="accent2"/>
            </a:solidFill>
          </p:grpSpPr>
          <p:sp>
            <p:nvSpPr>
              <p:cNvPr id="33" name="Rectangle 32"/>
              <p:cNvSpPr/>
              <p:nvPr/>
            </p:nvSpPr>
            <p:spPr bwMode="auto">
              <a:xfrm>
                <a:off x="5887366" y="3892037"/>
                <a:ext cx="391187" cy="234988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34" name="Oval 33"/>
              <p:cNvSpPr/>
              <p:nvPr/>
            </p:nvSpPr>
            <p:spPr bwMode="auto">
              <a:xfrm>
                <a:off x="5970496" y="3589142"/>
                <a:ext cx="224933" cy="229823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  <p:grpSp>
          <p:nvGrpSpPr>
            <p:cNvPr id="35" name="Group 34"/>
            <p:cNvGrpSpPr/>
            <p:nvPr/>
          </p:nvGrpSpPr>
          <p:grpSpPr bwMode="auto">
            <a:xfrm>
              <a:off x="8209102" y="2963732"/>
              <a:ext cx="499493" cy="686803"/>
              <a:chOff x="5887366" y="3589142"/>
              <a:chExt cx="391187" cy="537882"/>
            </a:xfrm>
            <a:solidFill>
              <a:schemeClr val="accent2"/>
            </a:solidFill>
          </p:grpSpPr>
          <p:sp>
            <p:nvSpPr>
              <p:cNvPr id="36" name="Rectangle 35"/>
              <p:cNvSpPr/>
              <p:nvPr/>
            </p:nvSpPr>
            <p:spPr bwMode="auto">
              <a:xfrm>
                <a:off x="5887366" y="3892037"/>
                <a:ext cx="391187" cy="234988"/>
              </a:xfrm>
              <a:prstGeom prst="rect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  <p:sp>
            <p:nvSpPr>
              <p:cNvPr id="37" name="Oval 36"/>
              <p:cNvSpPr/>
              <p:nvPr/>
            </p:nvSpPr>
            <p:spPr bwMode="auto">
              <a:xfrm>
                <a:off x="5970496" y="3589142"/>
                <a:ext cx="224933" cy="229823"/>
              </a:xfrm>
              <a:prstGeom prst="ellips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de-DE"/>
              </a:p>
            </p:txBody>
          </p:sp>
        </p:grpSp>
      </p:grpSp>
      <p:sp>
        <p:nvSpPr>
          <p:cNvPr id="296133157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Definizione dell'ambito di applicazione e preparazione delle basi per l'adattamento a entrambe le scale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6028760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2</a:t>
            </a:r>
            <a:r>
              <a:rPr lang="it-IT" sz="2000"/>
              <a:t>: Preparazione</a:t>
            </a:r>
            <a:endParaRPr lang="en-GB"/>
          </a:p>
        </p:txBody>
      </p:sp>
      <p:sp>
        <p:nvSpPr>
          <p:cNvPr id="1311145901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Obiettivo: </a:t>
            </a:r>
            <a:r>
              <a:rPr lang="it-IT" sz="1600"/>
              <a:t>Costruire la base di informazioni per lo sviluppo del concetto di adattamento.</a:t>
            </a:r>
            <a:endParaRPr lang="en-US" sz="1600"/>
          </a:p>
        </p:txBody>
      </p:sp>
      <p:sp>
        <p:nvSpPr>
          <p:cNvPr id="569978493" name="Rectangle: Rounded Corners 3"/>
          <p:cNvSpPr/>
          <p:nvPr/>
        </p:nvSpPr>
        <p:spPr bwMode="auto">
          <a:xfrm>
            <a:off x="323850" y="1506694"/>
            <a:ext cx="6235976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70224076" name="Zástupný text 2"/>
          <p:cNvSpPr txBox="1"/>
          <p:nvPr/>
        </p:nvSpPr>
        <p:spPr bwMode="auto">
          <a:xfrm>
            <a:off x="365125" y="1680759"/>
            <a:ext cx="608647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  <a:latin typeface="Trebuchet MS"/>
              </a:rPr>
              <a:t>Principali attività: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600" b="1">
                <a:solidFill>
                  <a:schemeClr val="accent4"/>
                </a:solidFill>
                <a:latin typeface="Trebuchet MS"/>
              </a:rPr>
              <a:t>Identificare i pericoli e gli impatti climatici</a:t>
            </a:r>
            <a:r>
              <a:rPr lang="en-US" sz="1600" b="1">
                <a:solidFill>
                  <a:schemeClr val="accent4"/>
                </a:solidFill>
                <a:latin typeface="Trebuchet MS"/>
              </a:rPr>
              <a:t>:</a:t>
            </a:r>
            <a:br>
              <a:rPr lang="en-US" sz="1600" b="1">
                <a:solidFill>
                  <a:schemeClr val="accent4"/>
                </a:solidFill>
                <a:latin typeface="Trebuchet MS"/>
              </a:rPr>
            </a:br>
            <a:r>
              <a:rPr lang="en-US" sz="1600">
                <a:latin typeface="Trebuchet MS"/>
              </a:rPr>
              <a:t>-</a:t>
            </a:r>
            <a:r>
              <a:rPr lang="it-IT" sz="1600">
                <a:latin typeface="Trebuchet MS"/>
              </a:rPr>
              <a:t>Piogge intense, allagamenti, caldo estremo, siccità, tempeste, incendi, frane</a:t>
            </a:r>
            <a:r>
              <a:rPr lang="en-US" sz="1600">
                <a:latin typeface="Trebuchet MS"/>
              </a:rPr>
              <a:t>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600" b="1">
                <a:solidFill>
                  <a:schemeClr val="accent4"/>
                </a:solidFill>
                <a:latin typeface="Trebuchet MS"/>
              </a:rPr>
              <a:t>Identificare i principali settori urbani esposti/vulnerabili ai pericoli</a:t>
            </a:r>
            <a:r>
              <a:rPr lang="en-US" sz="1600" b="1">
                <a:solidFill>
                  <a:schemeClr val="accent4"/>
                </a:solidFill>
                <a:latin typeface="Trebuchet MS"/>
              </a:rPr>
              <a:t>:</a:t>
            </a:r>
            <a:br>
              <a:rPr lang="en-US" sz="1600">
                <a:latin typeface="Trebuchet MS"/>
              </a:rPr>
            </a:br>
            <a:r>
              <a:rPr lang="en-US" sz="1600">
                <a:latin typeface="Trebuchet MS"/>
              </a:rPr>
              <a:t>-</a:t>
            </a:r>
            <a:r>
              <a:rPr lang="it-IT" sz="1600">
                <a:latin typeface="Trebuchet MS"/>
              </a:rPr>
              <a:t>Edifici, trasporti, energia, acqua, rifiuti, salute, ambiente, ICT, economia, </a:t>
            </a:r>
            <a:r>
              <a:rPr lang="it-IT" sz="1600">
                <a:latin typeface="Trebuchet MS"/>
              </a:rPr>
              <a:t>ecc</a:t>
            </a:r>
            <a:r>
              <a:rPr lang="en-US" sz="1600">
                <a:latin typeface="Trebuchet MS"/>
              </a:rPr>
              <a:t>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600" b="1">
                <a:solidFill>
                  <a:schemeClr val="accent4"/>
                </a:solidFill>
                <a:latin typeface="Trebuchet MS"/>
              </a:rPr>
              <a:t>Contestualizzare RBTool e RNTool</a:t>
            </a:r>
            <a:r>
              <a:rPr lang="de-DE" sz="1600" b="1">
                <a:solidFill>
                  <a:schemeClr val="accent4"/>
                </a:solidFill>
                <a:latin typeface="Trebuchet MS"/>
              </a:rPr>
              <a:t>:</a:t>
            </a:r>
            <a:br>
              <a:rPr lang="de-DE" sz="1600">
                <a:latin typeface="Trebuchet MS"/>
              </a:rPr>
            </a:br>
            <a:r>
              <a:rPr lang="de-DE" sz="1600">
                <a:latin typeface="Trebuchet MS"/>
              </a:rPr>
              <a:t>-</a:t>
            </a:r>
            <a:r>
              <a:rPr lang="it-IT" sz="1600">
                <a:latin typeface="Trebuchet MS"/>
              </a:rPr>
              <a:t>Selezionare i criteri (esposizione e vulnerabilità</a:t>
            </a:r>
            <a:r>
              <a:rPr lang="de-DE" sz="1600">
                <a:latin typeface="Trebuchet MS"/>
              </a:rPr>
              <a:t>)</a:t>
            </a:r>
            <a:br>
              <a:rPr lang="de-DE" sz="1600">
                <a:latin typeface="Trebuchet MS"/>
              </a:rPr>
            </a:br>
            <a:r>
              <a:rPr lang="de-DE" sz="1600">
                <a:latin typeface="Trebuchet MS"/>
              </a:rPr>
              <a:t>-</a:t>
            </a:r>
            <a:r>
              <a:rPr lang="it-IT" sz="1600">
                <a:latin typeface="Trebuchet MS"/>
              </a:rPr>
              <a:t>Impostare i livelli di riferimento (0 = ottimale, 1 = critico</a:t>
            </a:r>
            <a:r>
              <a:rPr lang="en-US" sz="1600">
                <a:latin typeface="Trebuchet MS"/>
              </a:rPr>
              <a:t>)</a:t>
            </a:r>
            <a:br>
              <a:rPr lang="en-US" sz="1600">
                <a:latin typeface="Trebuchet MS"/>
              </a:rPr>
            </a:br>
            <a:r>
              <a:rPr lang="en-US" sz="1600">
                <a:latin typeface="Trebuchet MS"/>
              </a:rPr>
              <a:t>-</a:t>
            </a:r>
            <a:r>
              <a:rPr lang="it-IT" sz="1600">
                <a:latin typeface="Trebuchet MS"/>
              </a:rPr>
              <a:t>Calcolare il valore</a:t>
            </a:r>
            <a:endParaRPr lang="en-US" sz="1600"/>
          </a:p>
        </p:txBody>
      </p:sp>
      <p:pic>
        <p:nvPicPr>
          <p:cNvPr id="815470443" name="Picture 3"/>
          <p:cNvPicPr>
            <a:picLocks noChangeAspect="1" noChangeArrowheads="1"/>
          </p:cNvPicPr>
          <p:nvPr/>
        </p:nvPicPr>
        <p:blipFill rotWithShape="1">
          <a:blip r:embed="rId3"/>
          <a:srcRect l="8814" t="0" r="0" b="0"/>
          <a:stretch/>
        </p:blipFill>
        <p:spPr bwMode="auto">
          <a:xfrm>
            <a:off x="6774511" y="1956020"/>
            <a:ext cx="1893239" cy="2076229"/>
          </a:xfrm>
          <a:prstGeom prst="rect">
            <a:avLst/>
          </a:prstGeom>
          <a:noFill/>
        </p:spPr>
      </p:pic>
      <p:sp>
        <p:nvSpPr>
          <p:cNvPr id="109000538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Definizione dell'ambito di applicazione e preparazione delle basi per l'adattamento a entrambe le scale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3129552" name="Title 1"/>
          <p:cNvSpPr txBox="1"/>
          <p:nvPr/>
        </p:nvSpPr>
        <p:spPr bwMode="auto">
          <a:xfrm>
            <a:off x="296864" y="428495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2: </a:t>
            </a:r>
            <a:r>
              <a:rPr lang="it-IT" sz="2000"/>
              <a:t>Preparazione</a:t>
            </a:r>
            <a:endParaRPr lang="en-GB"/>
          </a:p>
        </p:txBody>
      </p:sp>
      <p:sp>
        <p:nvSpPr>
          <p:cNvPr id="673246381" name="Zástupný text 2"/>
          <p:cNvSpPr txBox="1"/>
          <p:nvPr/>
        </p:nvSpPr>
        <p:spPr bwMode="auto">
          <a:xfrm>
            <a:off x="142875" y="809782"/>
            <a:ext cx="6438899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1600" b="1">
              <a:solidFill>
                <a:schemeClr val="accent4"/>
              </a:solidFill>
            </a:endParaRPr>
          </a:p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Identificazione delle fonti dei dati</a:t>
            </a:r>
            <a:r>
              <a:rPr lang="en-US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it-IT" sz="1600"/>
              <a:t>Dipartimenti comunali/regionali (pianificazione, mobilità, energia, </a:t>
            </a:r>
            <a:r>
              <a:rPr lang="it-IT" sz="1600"/>
              <a:t>ecc</a:t>
            </a:r>
            <a:r>
              <a:rPr lang="en-US" sz="1600"/>
              <a:t>.)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it-IT" sz="1600"/>
              <a:t>Enti pubblici, servizi pubblici, uffici statistici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it-IT" sz="1600"/>
              <a:t>Proprietari/locatari di immobili, certificati (ad es. prestazioni energetiche</a:t>
            </a:r>
            <a:r>
              <a:rPr lang="en-US" sz="1600"/>
              <a:t>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it-IT" sz="1600"/>
              <a:t>Banche dati, GIS, dati open source, ispezioni in loco</a:t>
            </a:r>
            <a:endParaRPr lang="en-US" sz="1600"/>
          </a:p>
          <a:p>
            <a:pPr marL="228600" indent="0">
              <a:defRPr/>
            </a:pPr>
            <a:endParaRPr lang="en-US" sz="1600">
              <a:solidFill>
                <a:schemeClr val="tx1"/>
              </a:solidFill>
              <a:latin typeface="Arial"/>
            </a:endParaRPr>
          </a:p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Metodi partecipativi: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it-IT" sz="1600"/>
              <a:t>Gli stakeholder sono al centro della contestualizzazione degli strumenti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it-IT" sz="1600"/>
              <a:t>Co-definire criteri e priorità attraverso: sondaggi, questionari e workshop</a:t>
            </a:r>
            <a:endParaRPr lang="en-US" sz="1600"/>
          </a:p>
        </p:txBody>
      </p:sp>
      <p:pic>
        <p:nvPicPr>
          <p:cNvPr id="1149439724" name="Picture 4" descr="A black circle with dots and people in it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938763" y="1662114"/>
            <a:ext cx="1819274" cy="1819272"/>
          </a:xfrm>
          <a:prstGeom prst="rect">
            <a:avLst/>
          </a:prstGeom>
        </p:spPr>
      </p:pic>
      <p:sp>
        <p:nvSpPr>
          <p:cNvPr id="850812655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Definizione dell'ambito di applicazione e preparazione delle basi per l'adattamento a entrambe le scale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6372192" name="Title 1"/>
          <p:cNvSpPr txBox="1"/>
          <p:nvPr/>
        </p:nvSpPr>
        <p:spPr bwMode="auto">
          <a:xfrm>
            <a:off x="296864" y="27741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2: </a:t>
            </a:r>
            <a:r>
              <a:rPr lang="it-IT" sz="2000"/>
              <a:t>Preparazione</a:t>
            </a:r>
            <a:endParaRPr lang="en-GB"/>
          </a:p>
        </p:txBody>
      </p:sp>
      <p:sp>
        <p:nvSpPr>
          <p:cNvPr id="782630447" name="Zástupný text 2"/>
          <p:cNvSpPr txBox="1"/>
          <p:nvPr/>
        </p:nvSpPr>
        <p:spPr bwMode="auto">
          <a:xfrm>
            <a:off x="142875" y="779228"/>
            <a:ext cx="8198237" cy="96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1600" b="1">
              <a:solidFill>
                <a:schemeClr val="accent4"/>
              </a:solidFill>
            </a:endParaRPr>
          </a:p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Struttura di RBTool – Macro categorie</a:t>
            </a:r>
            <a:endParaRPr lang="en-US" sz="1600"/>
          </a:p>
          <a:p>
            <a:pPr marL="228600" indent="0">
              <a:defRPr/>
            </a:pPr>
            <a:r>
              <a:rPr lang="it-IT" sz="1600"/>
              <a:t>Le componenti chiave dell'edificio </a:t>
            </a:r>
            <a:r>
              <a:rPr lang="en-US" sz="1600"/>
              <a:t>(</a:t>
            </a:r>
            <a:r>
              <a:rPr lang="it-IT" sz="1600"/>
              <a:t>come visto in AD2.2 RBTool</a:t>
            </a:r>
            <a:r>
              <a:rPr lang="en-US" sz="1600"/>
              <a:t>) </a:t>
            </a:r>
            <a:r>
              <a:rPr lang="it-IT" sz="1600"/>
              <a:t>sono:</a:t>
            </a:r>
            <a:endParaRPr/>
          </a:p>
          <a:p>
            <a:pPr marL="228600" indent="0">
              <a:defRPr/>
            </a:pPr>
            <a:endParaRPr lang="en-US" sz="1600"/>
          </a:p>
        </p:txBody>
      </p:sp>
      <p:grpSp>
        <p:nvGrpSpPr>
          <p:cNvPr id="1710540560" name="Group 3"/>
          <p:cNvGrpSpPr/>
          <p:nvPr/>
        </p:nvGrpSpPr>
        <p:grpSpPr bwMode="auto">
          <a:xfrm>
            <a:off x="340112" y="1724469"/>
            <a:ext cx="8764275" cy="2550668"/>
            <a:chOff x="340112" y="1724469"/>
            <a:chExt cx="8764275" cy="2550668"/>
          </a:xfrm>
        </p:grpSpPr>
        <p:sp>
          <p:nvSpPr>
            <p:cNvPr id="7" name="Google Shape;202;p4"/>
            <p:cNvSpPr txBox="1"/>
            <p:nvPr/>
          </p:nvSpPr>
          <p:spPr bwMode="auto">
            <a:xfrm>
              <a:off x="3907787" y="2506974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R="215265" lvl="0" algn="just">
                <a:lnSpc>
                  <a:spcPct val="114999"/>
                </a:lnSpc>
                <a:buSzPts val="1200"/>
                <a:defRPr/>
              </a:pPr>
              <a:r>
                <a:rPr lang="it-IT" sz="1200">
                  <a:solidFill>
                    <a:srgbClr val="708792"/>
                  </a:solidFill>
                  <a:latin typeface="Trebuchet MS"/>
                </a:rPr>
                <a:t>Impianti Sanitari</a:t>
              </a:r>
              <a:endParaRPr lang="it-I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" name="Google Shape;203;p4"/>
            <p:cNvSpPr txBox="1"/>
            <p:nvPr/>
          </p:nvSpPr>
          <p:spPr bwMode="auto">
            <a:xfrm>
              <a:off x="3907787" y="1940629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R="215265" lvl="0">
                <a:lnSpc>
                  <a:spcPct val="114999"/>
                </a:lnSpc>
                <a:buSzPts val="1200"/>
                <a:defRPr/>
              </a:pPr>
              <a:r>
                <a:rPr lang="it-IT" sz="1200">
                  <a:solidFill>
                    <a:srgbClr val="708792"/>
                  </a:solidFill>
                  <a:latin typeface="Trebuchet MS"/>
                </a:rPr>
                <a:t>Sistema di ventilazione</a:t>
              </a:r>
              <a:endParaRPr lang="it-I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9" name="Google Shape;204;p4"/>
            <p:cNvSpPr txBox="1"/>
            <p:nvPr/>
          </p:nvSpPr>
          <p:spPr bwMode="auto">
            <a:xfrm>
              <a:off x="362612" y="3767269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ctr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n-GB" sz="1200">
                  <a:solidFill>
                    <a:srgbClr val="708792"/>
                  </a:solidFill>
                  <a:latin typeface="Trebuchet MS"/>
                </a:rPr>
                <a:t>Energy System</a:t>
              </a:r>
              <a:endPara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0" name="Google Shape;205;p4"/>
            <p:cNvSpPr txBox="1"/>
            <p:nvPr/>
          </p:nvSpPr>
          <p:spPr bwMode="auto">
            <a:xfrm>
              <a:off x="924587" y="2538580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R="215265" lvl="0">
                <a:lnSpc>
                  <a:spcPct val="114999"/>
                </a:lnSpc>
                <a:buSzPts val="1200"/>
                <a:defRPr/>
              </a:pPr>
              <a:r>
                <a:rPr lang="it-IT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Telaio strutturale portante</a:t>
              </a:r>
              <a:endParaRPr lang="it-IT"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11" name="Google Shape;206;p4"/>
            <p:cNvSpPr txBox="1"/>
            <p:nvPr/>
          </p:nvSpPr>
          <p:spPr bwMode="auto">
            <a:xfrm>
              <a:off x="924587" y="3196265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R="215265" lvl="0">
                <a:lnSpc>
                  <a:spcPct val="114999"/>
                </a:lnSpc>
                <a:buSzPts val="1200"/>
                <a:defRPr/>
              </a:pPr>
              <a:r>
                <a:rPr lang="it-IT" sz="1200">
                  <a:solidFill>
                    <a:srgbClr val="708792"/>
                  </a:solidFill>
                  <a:latin typeface="Trebuchet MS"/>
                </a:rPr>
                <a:t>Elementi non portanti</a:t>
              </a:r>
              <a:endParaRPr lang="it-I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2" name="Google Shape;207;p4"/>
            <p:cNvSpPr txBox="1"/>
            <p:nvPr/>
          </p:nvSpPr>
          <p:spPr bwMode="auto">
            <a:xfrm>
              <a:off x="924587" y="1906095"/>
              <a:ext cx="2598300" cy="4739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R="215265" lvl="0">
                <a:lnSpc>
                  <a:spcPct val="114999"/>
                </a:lnSpc>
                <a:spcBef>
                  <a:spcPts val="600"/>
                </a:spcBef>
                <a:buSzPts val="1200"/>
                <a:defRPr/>
              </a:pPr>
              <a:r>
                <a:rPr lang="it-IT" sz="1200">
                  <a:solidFill>
                    <a:schemeClr val="tx2"/>
                  </a:solidFill>
                  <a:latin typeface="Trebuchet MS"/>
                </a:rPr>
                <a:t>Fondazioni</a:t>
              </a:r>
              <a:r>
                <a:rPr lang="it-IT" sz="1200" b="0" i="0" u="none" strike="noStrike" cap="none">
                  <a:solidFill>
                    <a:schemeClr val="tx2"/>
                  </a:solidFill>
                  <a:latin typeface="Trebuchet MS"/>
                </a:rPr>
                <a:t> </a:t>
              </a:r>
              <a:endParaRPr/>
            </a:p>
          </p:txBody>
        </p:sp>
        <p:sp>
          <p:nvSpPr>
            <p:cNvPr id="13" name="Google Shape;202;p4"/>
            <p:cNvSpPr txBox="1"/>
            <p:nvPr/>
          </p:nvSpPr>
          <p:spPr bwMode="auto">
            <a:xfrm>
              <a:off x="3907787" y="3158735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R="215265" lvl="0" algn="just">
                <a:lnSpc>
                  <a:spcPct val="114999"/>
                </a:lnSpc>
                <a:buSzPts val="1200"/>
                <a:defRPr/>
              </a:pPr>
              <a:r>
                <a:rPr lang="it-IT" sz="1200">
                  <a:solidFill>
                    <a:srgbClr val="708792"/>
                  </a:solidFill>
                  <a:latin typeface="Trebuchet MS"/>
                </a:rPr>
                <a:t>Altri sistemi</a:t>
              </a:r>
              <a:endParaRPr lang="it-I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4" name="Google Shape;202;p4"/>
            <p:cNvSpPr txBox="1"/>
            <p:nvPr/>
          </p:nvSpPr>
          <p:spPr bwMode="auto">
            <a:xfrm>
              <a:off x="3907787" y="3878136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215265" lvl="0" indent="0" algn="just" rtl="0">
                <a:lnSpc>
                  <a:spcPct val="11499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r>
                <a:rPr lang="en-GB" sz="1200" b="0" i="0" u="none" strike="noStrike" cap="none">
                  <a:solidFill>
                    <a:srgbClr val="708792"/>
                  </a:solidFill>
                  <a:latin typeface="Trebuchet MS"/>
                  <a:ea typeface="Arial"/>
                  <a:cs typeface="Arial"/>
                </a:rPr>
                <a:t>Utilities</a:t>
              </a:r>
              <a:endPara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5" name="Google Shape;202;p4"/>
            <p:cNvSpPr txBox="1"/>
            <p:nvPr/>
          </p:nvSpPr>
          <p:spPr bwMode="auto">
            <a:xfrm>
              <a:off x="6506087" y="2436705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R="215265" lvl="0" algn="just">
                <a:lnSpc>
                  <a:spcPct val="114999"/>
                </a:lnSpc>
                <a:buSzPts val="1200"/>
                <a:defRPr/>
              </a:pPr>
              <a:r>
                <a:rPr lang="it-IT" sz="1200">
                  <a:solidFill>
                    <a:srgbClr val="708792"/>
                  </a:solidFill>
                  <a:latin typeface="Trebuchet MS"/>
                </a:rPr>
                <a:t>Occupanti</a:t>
              </a:r>
              <a:endParaRPr lang="it-I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6" name="Google Shape;203;p4"/>
            <p:cNvSpPr txBox="1"/>
            <p:nvPr/>
          </p:nvSpPr>
          <p:spPr bwMode="auto">
            <a:xfrm>
              <a:off x="6506087" y="1870360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R="215265" lvl="0">
                <a:lnSpc>
                  <a:spcPct val="114999"/>
                </a:lnSpc>
                <a:buSzPts val="1200"/>
                <a:defRPr/>
              </a:pPr>
              <a:r>
                <a:rPr lang="it-IT" sz="1200">
                  <a:solidFill>
                    <a:srgbClr val="708792"/>
                  </a:solidFill>
                  <a:latin typeface="Trebuchet MS"/>
                </a:rPr>
                <a:t>Paesaggio</a:t>
              </a:r>
              <a:endParaRPr lang="it-I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7" name="Google Shape;202;p4"/>
            <p:cNvSpPr txBox="1"/>
            <p:nvPr/>
          </p:nvSpPr>
          <p:spPr bwMode="auto">
            <a:xfrm>
              <a:off x="6506087" y="3088466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R="215265" lvl="0" algn="just">
                <a:lnSpc>
                  <a:spcPct val="114999"/>
                </a:lnSpc>
                <a:buSzPts val="1200"/>
                <a:defRPr/>
              </a:pPr>
              <a:r>
                <a:rPr lang="it-IT" sz="1200">
                  <a:solidFill>
                    <a:srgbClr val="708792"/>
                  </a:solidFill>
                  <a:latin typeface="Trebuchet MS"/>
                </a:rPr>
                <a:t>Ubicazione</a:t>
              </a:r>
              <a:endParaRPr lang="it-I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Google Shape;202;p4"/>
            <p:cNvSpPr txBox="1"/>
            <p:nvPr/>
          </p:nvSpPr>
          <p:spPr bwMode="auto">
            <a:xfrm>
              <a:off x="6506087" y="3807867"/>
              <a:ext cx="2598300" cy="397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R="215265" lvl="0" algn="just">
                <a:lnSpc>
                  <a:spcPct val="114999"/>
                </a:lnSpc>
                <a:buSzPts val="1200"/>
                <a:defRPr/>
              </a:pPr>
              <a:r>
                <a:rPr lang="it-IT" sz="1200">
                  <a:solidFill>
                    <a:srgbClr val="708792"/>
                  </a:solidFill>
                  <a:latin typeface="Trebuchet MS"/>
                </a:rPr>
                <a:t>Comunità</a:t>
              </a:r>
              <a:endParaRPr lang="it-IT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19" name="Picture 2" descr="Building Foundation Icons - Free SVG &amp; PNG Building Foundation Images -  Noun Project"/>
            <p:cNvPicPr>
              <a:picLocks noChangeAspect="1" noChangeArrowheads="1"/>
            </p:cNvPicPr>
            <p:nvPr/>
          </p:nvPicPr>
          <p:blipFill rotWithShape="1">
            <a:blip r:embed="rId3"/>
            <a:stretch/>
          </p:blipFill>
          <p:spPr bwMode="auto">
            <a:xfrm>
              <a:off x="388834" y="1724469"/>
              <a:ext cx="629927" cy="629927"/>
            </a:xfrm>
            <a:prstGeom prst="rect">
              <a:avLst/>
            </a:prstGeom>
            <a:noFill/>
          </p:spPr>
        </p:pic>
        <p:pic>
          <p:nvPicPr>
            <p:cNvPr id="20" name="Picture 4" descr="171 Load Bearing Structure Stock Vectors and Vector Art | Shutterstock"/>
            <p:cNvPicPr>
              <a:picLocks noChangeAspect="1" noChangeArrowheads="1"/>
            </p:cNvPicPr>
            <p:nvPr/>
          </p:nvPicPr>
          <p:blipFill rotWithShape="1">
            <a:blip r:embed="rId4"/>
            <a:stretch/>
          </p:blipFill>
          <p:spPr bwMode="auto">
            <a:xfrm>
              <a:off x="509821" y="2478251"/>
              <a:ext cx="414766" cy="399087"/>
            </a:xfrm>
            <a:prstGeom prst="rect">
              <a:avLst/>
            </a:prstGeom>
            <a:noFill/>
          </p:spPr>
        </p:pic>
        <p:pic>
          <p:nvPicPr>
            <p:cNvPr id="21" name="Picture 6" descr="Load Bearing Icons - Free SVG &amp; PNG Load Bearing Images - Noun Project"/>
            <p:cNvPicPr>
              <a:picLocks noChangeAspect="1" noChangeArrowheads="1"/>
            </p:cNvPicPr>
            <p:nvPr/>
          </p:nvPicPr>
          <p:blipFill rotWithShape="1">
            <a:blip r:embed="rId5"/>
            <a:stretch/>
          </p:blipFill>
          <p:spPr bwMode="auto">
            <a:xfrm>
              <a:off x="340112" y="3001984"/>
              <a:ext cx="655130" cy="655130"/>
            </a:xfrm>
            <a:prstGeom prst="rect">
              <a:avLst/>
            </a:prstGeom>
            <a:noFill/>
          </p:spPr>
        </p:pic>
        <p:pic>
          <p:nvPicPr>
            <p:cNvPr id="22" name="Picture 8" descr="Energy System Icons - Free SVG &amp; PNG Energy System Images - Noun Project"/>
            <p:cNvPicPr>
              <a:picLocks noChangeAspect="1" noChangeArrowheads="1"/>
            </p:cNvPicPr>
            <p:nvPr/>
          </p:nvPicPr>
          <p:blipFill rotWithShape="1">
            <a:blip r:embed="rId6"/>
            <a:stretch/>
          </p:blipFill>
          <p:spPr bwMode="auto">
            <a:xfrm>
              <a:off x="509821" y="3775338"/>
              <a:ext cx="455702" cy="455702"/>
            </a:xfrm>
            <a:prstGeom prst="rect">
              <a:avLst/>
            </a:prstGeom>
            <a:noFill/>
          </p:spPr>
        </p:pic>
        <p:pic>
          <p:nvPicPr>
            <p:cNvPr id="23" name="Picture 10" descr="Fan Or Ventilation System Line Art Vector Icon For Apps And Websites  Royalty Free SVG, Cliparts, Vectors, and Stock Illustration. Image  190310463."/>
            <p:cNvPicPr>
              <a:picLocks noChangeAspect="1" noChangeArrowheads="1"/>
            </p:cNvPicPr>
            <p:nvPr/>
          </p:nvPicPr>
          <p:blipFill rotWithShape="1">
            <a:blip r:embed="rId7"/>
            <a:stretch/>
          </p:blipFill>
          <p:spPr bwMode="auto">
            <a:xfrm>
              <a:off x="3412487" y="1884741"/>
              <a:ext cx="495300" cy="495300"/>
            </a:xfrm>
            <a:prstGeom prst="rect">
              <a:avLst/>
            </a:prstGeom>
            <a:noFill/>
          </p:spPr>
        </p:pic>
        <p:pic>
          <p:nvPicPr>
            <p:cNvPr id="24" name="Picture 12" descr="Sanitary, system, toilet, furniture, room icon - Download on Iconfinder"/>
            <p:cNvPicPr>
              <a:picLocks noChangeAspect="1" noChangeArrowheads="1"/>
            </p:cNvPicPr>
            <p:nvPr/>
          </p:nvPicPr>
          <p:blipFill rotWithShape="1">
            <a:blip r:embed="rId8"/>
            <a:stretch/>
          </p:blipFill>
          <p:spPr bwMode="auto">
            <a:xfrm>
              <a:off x="3462421" y="2504730"/>
              <a:ext cx="414766" cy="414766"/>
            </a:xfrm>
            <a:prstGeom prst="rect">
              <a:avLst/>
            </a:prstGeom>
            <a:noFill/>
          </p:spPr>
        </p:pic>
        <p:pic>
          <p:nvPicPr>
            <p:cNvPr id="25" name="Picture 14" descr="100 free icons of System icons set designed by Revicon"/>
            <p:cNvPicPr>
              <a:picLocks noChangeAspect="1" noChangeArrowheads="1"/>
            </p:cNvPicPr>
            <p:nvPr/>
          </p:nvPicPr>
          <p:blipFill rotWithShape="1">
            <a:blip r:embed="rId9"/>
            <a:stretch/>
          </p:blipFill>
          <p:spPr bwMode="auto">
            <a:xfrm>
              <a:off x="3480185" y="3136789"/>
              <a:ext cx="397002" cy="397002"/>
            </a:xfrm>
            <a:prstGeom prst="rect">
              <a:avLst/>
            </a:prstGeom>
            <a:noFill/>
          </p:spPr>
        </p:pic>
        <p:pic>
          <p:nvPicPr>
            <p:cNvPr id="26" name="Picture 16" descr="Utilities Icons - Free SVG &amp; PNG Utilities Images - Noun Project"/>
            <p:cNvPicPr>
              <a:picLocks noChangeAspect="1" noChangeArrowheads="1"/>
            </p:cNvPicPr>
            <p:nvPr/>
          </p:nvPicPr>
          <p:blipFill rotWithShape="1">
            <a:blip r:embed="rId10"/>
            <a:stretch/>
          </p:blipFill>
          <p:spPr bwMode="auto">
            <a:xfrm>
              <a:off x="3381002" y="3760708"/>
              <a:ext cx="496185" cy="496185"/>
            </a:xfrm>
            <a:prstGeom prst="rect">
              <a:avLst/>
            </a:prstGeom>
            <a:noFill/>
          </p:spPr>
        </p:pic>
        <p:pic>
          <p:nvPicPr>
            <p:cNvPr id="27" name="Picture 18" descr="Landscape icon | Freepik"/>
            <p:cNvPicPr>
              <a:picLocks noChangeAspect="1" noChangeArrowheads="1"/>
            </p:cNvPicPr>
            <p:nvPr/>
          </p:nvPicPr>
          <p:blipFill rotWithShape="1">
            <a:blip r:embed="rId11"/>
            <a:stretch/>
          </p:blipFill>
          <p:spPr bwMode="auto">
            <a:xfrm>
              <a:off x="6103012" y="1855212"/>
              <a:ext cx="397002" cy="397002"/>
            </a:xfrm>
            <a:prstGeom prst="rect">
              <a:avLst/>
            </a:prstGeom>
            <a:noFill/>
          </p:spPr>
        </p:pic>
        <p:pic>
          <p:nvPicPr>
            <p:cNvPr id="28" name="Picture 20" descr="195,000+ Group Of People Icon Stock Illustrations, Royalty-Free Vector  Graphics &amp; Clip Art - iStock | Group of people icon vector, Diverse group  of people icon, Large group of people icon"/>
            <p:cNvPicPr>
              <a:picLocks noChangeAspect="1" noChangeArrowheads="1"/>
            </p:cNvPicPr>
            <p:nvPr/>
          </p:nvPicPr>
          <p:blipFill rotWithShape="1">
            <a:blip r:embed="rId12"/>
            <a:stretch/>
          </p:blipFill>
          <p:spPr bwMode="auto">
            <a:xfrm>
              <a:off x="6039492" y="2407897"/>
              <a:ext cx="552964" cy="552964"/>
            </a:xfrm>
            <a:prstGeom prst="rect">
              <a:avLst/>
            </a:prstGeom>
            <a:noFill/>
          </p:spPr>
        </p:pic>
        <p:pic>
          <p:nvPicPr>
            <p:cNvPr id="29" name="Picture 22" descr="Location Icon Vector Art, Icons, and Graphics for Free Download"/>
            <p:cNvPicPr>
              <a:picLocks noChangeAspect="1" noChangeArrowheads="1"/>
            </p:cNvPicPr>
            <p:nvPr/>
          </p:nvPicPr>
          <p:blipFill rotWithShape="1">
            <a:blip r:embed="rId13"/>
            <a:srcRect l="-1" t="0" r="16242" b="0"/>
            <a:stretch/>
          </p:blipFill>
          <p:spPr bwMode="auto">
            <a:xfrm>
              <a:off x="6056471" y="2959450"/>
              <a:ext cx="480216" cy="573346"/>
            </a:xfrm>
            <a:prstGeom prst="rect">
              <a:avLst/>
            </a:prstGeom>
            <a:noFill/>
          </p:spPr>
        </p:pic>
        <p:pic>
          <p:nvPicPr>
            <p:cNvPr id="30" name="Picture 24" descr="Community - Free user icons"/>
            <p:cNvPicPr>
              <a:picLocks noChangeAspect="1" noChangeArrowheads="1"/>
            </p:cNvPicPr>
            <p:nvPr/>
          </p:nvPicPr>
          <p:blipFill rotWithShape="1">
            <a:blip r:embed="rId14"/>
            <a:stretch/>
          </p:blipFill>
          <p:spPr bwMode="auto">
            <a:xfrm>
              <a:off x="6042124" y="3683339"/>
              <a:ext cx="547701" cy="547701"/>
            </a:xfrm>
            <a:prstGeom prst="rect">
              <a:avLst/>
            </a:prstGeom>
            <a:noFill/>
          </p:spPr>
        </p:pic>
      </p:grpSp>
      <p:sp>
        <p:nvSpPr>
          <p:cNvPr id="1774782651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Definizione dell'ambito di applicazione e preparazione delle basi per l'adattamento a entrambe le scale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1772687" name="Title 1"/>
          <p:cNvSpPr txBox="1"/>
          <p:nvPr/>
        </p:nvSpPr>
        <p:spPr bwMode="auto">
          <a:xfrm>
            <a:off x="303617" y="40974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2: </a:t>
            </a:r>
            <a:r>
              <a:rPr lang="it-IT" sz="2000"/>
              <a:t>Preparazione</a:t>
            </a:r>
            <a:endParaRPr lang="en-GB"/>
          </a:p>
        </p:txBody>
      </p:sp>
      <p:sp>
        <p:nvSpPr>
          <p:cNvPr id="741231596" name="Zástupný text 2"/>
          <p:cNvSpPr txBox="1"/>
          <p:nvPr/>
        </p:nvSpPr>
        <p:spPr bwMode="auto">
          <a:xfrm>
            <a:off x="142875" y="759831"/>
            <a:ext cx="8198237" cy="914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1600" b="1">
              <a:solidFill>
                <a:schemeClr val="accent4"/>
              </a:solidFill>
            </a:endParaRPr>
          </a:p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Struttura di RNTool – Macro categorie</a:t>
            </a:r>
            <a:endParaRPr lang="en-US" sz="1600"/>
          </a:p>
          <a:p>
            <a:pPr marL="228600" indent="0">
              <a:defRPr/>
            </a:pPr>
            <a:r>
              <a:rPr lang="en-US" sz="1600"/>
              <a:t>I </a:t>
            </a:r>
            <a:r>
              <a:rPr lang="it-IT" sz="1600"/>
              <a:t>principali settori urbani </a:t>
            </a:r>
            <a:r>
              <a:rPr lang="en-US" sz="1600"/>
              <a:t>(</a:t>
            </a:r>
            <a:r>
              <a:rPr lang="it-IT" sz="1600"/>
              <a:t>come visto in AD2.3 RNTool) sono</a:t>
            </a:r>
            <a:r>
              <a:rPr lang="en-US" sz="1600"/>
              <a:t>:</a:t>
            </a:r>
            <a:endParaRPr/>
          </a:p>
          <a:p>
            <a:pPr marL="228600" indent="0">
              <a:defRPr/>
            </a:pPr>
            <a:endParaRPr lang="en-US" sz="1600"/>
          </a:p>
        </p:txBody>
      </p:sp>
      <p:grpSp>
        <p:nvGrpSpPr>
          <p:cNvPr id="1678798559" name="Group 6"/>
          <p:cNvGrpSpPr/>
          <p:nvPr/>
        </p:nvGrpSpPr>
        <p:grpSpPr bwMode="auto">
          <a:xfrm>
            <a:off x="452763" y="1615298"/>
            <a:ext cx="8147700" cy="3395245"/>
            <a:chOff x="452763" y="1615298"/>
            <a:chExt cx="8147700" cy="3395245"/>
          </a:xfrm>
        </p:grpSpPr>
        <p:sp>
          <p:nvSpPr>
            <p:cNvPr id="4" name="Google Shape;113;p4"/>
            <p:cNvSpPr txBox="1"/>
            <p:nvPr/>
          </p:nvSpPr>
          <p:spPr bwMode="auto">
            <a:xfrm>
              <a:off x="6002163" y="3346435"/>
              <a:ext cx="25722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R="215265" lvl="0" algn="just">
                <a:lnSpc>
                  <a:spcPct val="114999"/>
                </a:lnSpc>
                <a:buSzPts val="1200"/>
                <a:defRPr/>
              </a:pPr>
              <a:r>
                <a:rPr lang="it-IT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Turismo (Piogge intense, Caldo estremo, Frane)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" name="Google Shape;114;p4"/>
            <p:cNvSpPr txBox="1"/>
            <p:nvPr/>
          </p:nvSpPr>
          <p:spPr bwMode="auto">
            <a:xfrm>
              <a:off x="6002163" y="2030960"/>
              <a:ext cx="2598300" cy="10340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R="215265" lvl="0" algn="ctr">
                <a:lnSpc>
                  <a:spcPct val="114999"/>
                </a:lnSpc>
                <a:buSzPts val="1200"/>
                <a:defRPr/>
              </a:pPr>
              <a:r>
                <a:rPr lang="it-IT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Servizi di emergenza (piogge intense, allagamenti, caldo estremo, siccità, tempeste, incendi boschivi, frane)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" name="Google Shape;115;p4"/>
            <p:cNvSpPr txBox="1"/>
            <p:nvPr/>
          </p:nvSpPr>
          <p:spPr bwMode="auto">
            <a:xfrm>
              <a:off x="3242063" y="4188810"/>
              <a:ext cx="2598300" cy="8217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R="215265" lvl="0" algn="ctr">
                <a:lnSpc>
                  <a:spcPct val="114999"/>
                </a:lnSpc>
                <a:buSzPts val="1200"/>
                <a:defRPr/>
              </a:pPr>
              <a:r>
                <a:rPr lang="it-IT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Salute (Piogge intense, allagamenti, Caldo estremo, Siccità, Tempeste)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1" name="Google Shape;116;p4"/>
            <p:cNvSpPr txBox="1"/>
            <p:nvPr/>
          </p:nvSpPr>
          <p:spPr bwMode="auto">
            <a:xfrm>
              <a:off x="3242063" y="3294610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R="215265" lvl="0" algn="ctr">
                <a:lnSpc>
                  <a:spcPct val="114999"/>
                </a:lnSpc>
                <a:buSzPts val="1200"/>
                <a:defRPr/>
              </a:pPr>
              <a:r>
                <a:rPr lang="it-IT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Ambiente e biodiversità (caldo estremo, siccità)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2" name="Google Shape;117;p4"/>
            <p:cNvSpPr txBox="1"/>
            <p:nvPr/>
          </p:nvSpPr>
          <p:spPr bwMode="auto">
            <a:xfrm>
              <a:off x="3227475" y="2109873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R="215265" lvl="0" algn="ctr">
                <a:lnSpc>
                  <a:spcPct val="114999"/>
                </a:lnSpc>
                <a:buSzPts val="1200"/>
                <a:defRPr/>
              </a:pPr>
              <a:r>
                <a:rPr lang="it-IT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Acqua (Piogge intense, allagamenti, Siccità)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3" name="Google Shape;118;p4"/>
            <p:cNvSpPr txBox="1"/>
            <p:nvPr/>
          </p:nvSpPr>
          <p:spPr bwMode="auto">
            <a:xfrm>
              <a:off x="452763" y="3294610"/>
              <a:ext cx="2598300" cy="609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R="215265" lvl="0" algn="ctr">
                <a:lnSpc>
                  <a:spcPct val="114999"/>
                </a:lnSpc>
                <a:buSzPts val="1200"/>
                <a:defRPr/>
              </a:pPr>
              <a:r>
                <a:rPr lang="it-IT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Energia (Piogge intense, Caldo estremo, Tempeste)</a:t>
              </a:r>
              <a:endParaRPr sz="1200" b="0" i="0" u="none" strike="noStrike" cap="none">
                <a:solidFill>
                  <a:srgbClr val="708792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4" name="Google Shape;119;p4"/>
            <p:cNvSpPr txBox="1"/>
            <p:nvPr/>
          </p:nvSpPr>
          <p:spPr bwMode="auto">
            <a:xfrm>
              <a:off x="452763" y="4188810"/>
              <a:ext cx="2774712" cy="8217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R="215265" lvl="0" algn="ctr">
                <a:lnSpc>
                  <a:spcPct val="114999"/>
                </a:lnSpc>
                <a:buSzPts val="1200"/>
                <a:defRPr/>
              </a:pPr>
              <a:r>
                <a:rPr lang="it-IT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Trasporti (Piogge intense, allagamenti, caldo estremo, tempeste, incendi boschivi, frane)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5" name="Google Shape;120;p4"/>
            <p:cNvSpPr txBox="1"/>
            <p:nvPr/>
          </p:nvSpPr>
          <p:spPr bwMode="auto">
            <a:xfrm>
              <a:off x="452763" y="2030960"/>
              <a:ext cx="2598300" cy="8986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R="215265" lvl="0" algn="ctr">
                <a:lnSpc>
                  <a:spcPct val="114999"/>
                </a:lnSpc>
                <a:spcBef>
                  <a:spcPts val="600"/>
                </a:spcBef>
                <a:buSzPts val="1200"/>
                <a:defRPr/>
              </a:pPr>
              <a:r>
                <a:rPr lang="it-IT" sz="1200">
                  <a:solidFill>
                    <a:srgbClr val="708792"/>
                  </a:solidFill>
                  <a:latin typeface="Trebuchet MS"/>
                  <a:ea typeface="Trebuchet MS"/>
                  <a:cs typeface="Trebuchet MS"/>
                </a:rPr>
                <a:t>Edifici (piogge intense, allagamenti, caldo estremo, tempeste, frane)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36" name="Google Shape;122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26527" t="8259" r="51071" b="61159"/>
            <a:stretch/>
          </p:blipFill>
          <p:spPr bwMode="auto">
            <a:xfrm>
              <a:off x="1325651" y="2840997"/>
              <a:ext cx="540526" cy="49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123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29353" t="52161" r="54094" b="19137"/>
            <a:stretch/>
          </p:blipFill>
          <p:spPr bwMode="auto">
            <a:xfrm>
              <a:off x="4083738" y="3782984"/>
              <a:ext cx="443251" cy="5123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Google Shape;124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74769" t="54134" r="6858" b="20652"/>
            <a:stretch/>
          </p:blipFill>
          <p:spPr bwMode="auto">
            <a:xfrm>
              <a:off x="6930251" y="3037460"/>
              <a:ext cx="443251" cy="405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Google Shape;125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74569" t="7066" r="7060" b="60371"/>
            <a:stretch/>
          </p:blipFill>
          <p:spPr bwMode="auto">
            <a:xfrm>
              <a:off x="4061801" y="1668860"/>
              <a:ext cx="443251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126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51559" t="7542" r="27650" b="59906"/>
            <a:stretch/>
          </p:blipFill>
          <p:spPr bwMode="auto">
            <a:xfrm>
              <a:off x="1350488" y="3763360"/>
              <a:ext cx="490852" cy="5123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" name="Google Shape;127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4946" t="52429" r="75692" b="22355"/>
            <a:stretch/>
          </p:blipFill>
          <p:spPr bwMode="auto">
            <a:xfrm>
              <a:off x="3981763" y="2825060"/>
              <a:ext cx="603341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" name="Google Shape;128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5130" t="6339" r="75507" b="61097"/>
            <a:stretch/>
          </p:blipFill>
          <p:spPr bwMode="auto">
            <a:xfrm>
              <a:off x="1362338" y="1615298"/>
              <a:ext cx="467174" cy="523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129;p4" title="ChatGPT Image 12 ago 2025, 11_54_10.png"/>
            <p:cNvPicPr/>
            <p:nvPr/>
          </p:nvPicPr>
          <p:blipFill rotWithShape="1">
            <a:blip r:embed="rId3">
              <a:alphaModFix/>
            </a:blip>
            <a:srcRect l="51555" t="52620" r="29083" b="22164"/>
            <a:stretch/>
          </p:blipFill>
          <p:spPr bwMode="auto">
            <a:xfrm>
              <a:off x="6918301" y="1645173"/>
              <a:ext cx="467174" cy="4056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7202793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Definizione dell'ambito di applicazione e preparazione delle basi per l'adattamento a entrambe le scale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5627182" name="Title 1"/>
          <p:cNvSpPr txBox="1"/>
          <p:nvPr/>
        </p:nvSpPr>
        <p:spPr bwMode="auto">
          <a:xfrm>
            <a:off x="296864" y="460299"/>
            <a:ext cx="542131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2: </a:t>
            </a:r>
            <a:r>
              <a:rPr lang="it-IT" sz="2000"/>
              <a:t>Preparazione</a:t>
            </a:r>
            <a:endParaRPr lang="en-GB"/>
          </a:p>
        </p:txBody>
      </p:sp>
      <p:sp>
        <p:nvSpPr>
          <p:cNvPr id="1613803499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5717824" cy="776287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Esempio pratico di contestualizzazione </a:t>
            </a:r>
            <a:r>
              <a:rPr lang="de-DE" sz="1600" b="1">
                <a:solidFill>
                  <a:schemeClr val="accent4"/>
                </a:solidFill>
              </a:rPr>
              <a:t>dell‘RNTool</a:t>
            </a:r>
            <a:r>
              <a:rPr lang="de-DE" sz="1600" b="1">
                <a:solidFill>
                  <a:schemeClr val="accent4"/>
                </a:solidFill>
              </a:rPr>
              <a:t>.</a:t>
            </a:r>
            <a:endParaRPr/>
          </a:p>
          <a:p>
            <a:pPr marL="228600" indent="0">
              <a:defRPr/>
            </a:pPr>
            <a:r>
              <a:rPr lang="it-IT" sz="1600">
                <a:solidFill>
                  <a:schemeClr val="tx1"/>
                </a:solidFill>
                <a:latin typeface="Arial"/>
              </a:rPr>
              <a:t>Identificazione dei pericoli climatici cui è soggetta la città di Schnifis, i settori urbani e i criteri.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grpSp>
        <p:nvGrpSpPr>
          <p:cNvPr id="332696493" name="Group 44"/>
          <p:cNvGrpSpPr/>
          <p:nvPr/>
        </p:nvGrpSpPr>
        <p:grpSpPr bwMode="auto">
          <a:xfrm>
            <a:off x="5745009" y="873050"/>
            <a:ext cx="2277856" cy="3918026"/>
            <a:chOff x="5910109" y="460300"/>
            <a:chExt cx="2277856" cy="3918026"/>
          </a:xfrm>
        </p:grpSpPr>
        <p:grpSp>
          <p:nvGrpSpPr>
            <p:cNvPr id="5" name="Group 4"/>
            <p:cNvGrpSpPr/>
            <p:nvPr/>
          </p:nvGrpSpPr>
          <p:grpSpPr bwMode="auto">
            <a:xfrm>
              <a:off x="6025799" y="1497581"/>
              <a:ext cx="1000840" cy="972688"/>
              <a:chOff x="3258152" y="2795326"/>
              <a:chExt cx="1655141" cy="1608584"/>
            </a:xfrm>
          </p:grpSpPr>
          <p:pic>
            <p:nvPicPr>
              <p:cNvPr id="30" name="Picture 1965300522"/>
              <p:cNvPicPr>
                <a:picLocks noChangeAspect="1" noChangeArrowheads="1"/>
              </p:cNvPicPr>
              <p:nvPr/>
            </p:nvPicPr>
            <p:blipFill rotWithShape="1">
              <a:blip r:embed="rId3"/>
              <a:srcRect l="33161" t="48918" r="33678" b="-4218"/>
              <a:stretch/>
            </p:blipFill>
            <p:spPr bwMode="auto">
              <a:xfrm>
                <a:off x="3701437" y="2795326"/>
                <a:ext cx="1136007" cy="1265422"/>
              </a:xfrm>
              <a:prstGeom prst="rect">
                <a:avLst/>
              </a:prstGeom>
              <a:noFill/>
            </p:spPr>
          </p:pic>
          <p:sp>
            <p:nvSpPr>
              <p:cNvPr id="31" name="Title 1"/>
              <p:cNvSpPr txBox="1"/>
              <p:nvPr/>
            </p:nvSpPr>
            <p:spPr bwMode="auto">
              <a:xfrm>
                <a:off x="3258152" y="3889405"/>
                <a:ext cx="1655141" cy="514505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 anchor="ctr">
                <a:noAutofit/>
              </a:bodyPr>
              <a:lstStyle>
                <a:lvl1pPr marL="216000" algn="l" defTabSz="913878" rtl="0">
                  <a:spcBef>
                    <a:spcPts val="0"/>
                  </a:spcBef>
                  <a:buNone/>
                  <a:defRPr sz="2800" b="1" cap="all">
                    <a:solidFill>
                      <a:schemeClr val="tx1"/>
                    </a:solidFill>
                    <a:latin typeface="Trebuchet MS"/>
                    <a:ea typeface="+mj-ea"/>
                    <a:cs typeface="+mj-cs"/>
                  </a:defRPr>
                </a:lvl1pPr>
              </a:lstStyle>
              <a:p>
                <a:pPr marL="215899" algn="ctr">
                  <a:defRPr/>
                </a:pPr>
                <a:r>
                  <a:rPr lang="it-IT" sz="1000">
                    <a:latin typeface="Trebuchet MS"/>
                  </a:rPr>
                  <a:t>Temperature estreme</a:t>
                </a:r>
                <a:endParaRPr lang="it-IT" sz="1000"/>
              </a:p>
            </p:txBody>
          </p:sp>
        </p:grpSp>
        <p:grpSp>
          <p:nvGrpSpPr>
            <p:cNvPr id="7" name="Group 6"/>
            <p:cNvGrpSpPr/>
            <p:nvPr/>
          </p:nvGrpSpPr>
          <p:grpSpPr bwMode="auto">
            <a:xfrm>
              <a:off x="7020813" y="1511522"/>
              <a:ext cx="1000840" cy="912389"/>
              <a:chOff x="1817627" y="1340052"/>
              <a:chExt cx="1655141" cy="1508864"/>
            </a:xfrm>
          </p:grpSpPr>
          <p:pic>
            <p:nvPicPr>
              <p:cNvPr id="28" name="Picture 1965300522"/>
              <p:cNvPicPr>
                <a:picLocks noChangeAspect="1" noChangeArrowheads="1"/>
              </p:cNvPicPr>
              <p:nvPr/>
            </p:nvPicPr>
            <p:blipFill rotWithShape="1">
              <a:blip r:embed="rId3"/>
              <a:srcRect l="0" t="48918" r="66839" b="-515"/>
              <a:stretch/>
            </p:blipFill>
            <p:spPr bwMode="auto">
              <a:xfrm>
                <a:off x="2251041" y="1340052"/>
                <a:ext cx="1136007" cy="1180629"/>
              </a:xfrm>
              <a:prstGeom prst="rect">
                <a:avLst/>
              </a:prstGeom>
              <a:noFill/>
            </p:spPr>
          </p:pic>
          <p:sp>
            <p:nvSpPr>
              <p:cNvPr id="29" name="Title 1"/>
              <p:cNvSpPr txBox="1"/>
              <p:nvPr/>
            </p:nvSpPr>
            <p:spPr bwMode="auto">
              <a:xfrm>
                <a:off x="1817627" y="2334411"/>
                <a:ext cx="1655141" cy="514505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marL="216000" algn="l" defTabSz="913878" rtl="0">
                  <a:spcBef>
                    <a:spcPts val="0"/>
                  </a:spcBef>
                  <a:buNone/>
                  <a:defRPr sz="2800" b="1" cap="all">
                    <a:solidFill>
                      <a:schemeClr val="tx1"/>
                    </a:solidFill>
                    <a:latin typeface="Trebuchet MS"/>
                    <a:ea typeface="+mj-ea"/>
                    <a:cs typeface="+mj-cs"/>
                  </a:defRPr>
                </a:lvl1pPr>
              </a:lstStyle>
              <a:p>
                <a:pPr marL="215899" algn="ctr">
                  <a:defRPr/>
                </a:pPr>
                <a:r>
                  <a:rPr lang="it-IT" sz="1000">
                    <a:latin typeface="Trebuchet MS"/>
                  </a:rPr>
                  <a:t>Siccita’</a:t>
                </a:r>
                <a:endParaRPr lang="it-IT" sz="1000"/>
              </a:p>
            </p:txBody>
          </p:sp>
        </p:grpSp>
        <p:grpSp>
          <p:nvGrpSpPr>
            <p:cNvPr id="9" name="Group 8"/>
            <p:cNvGrpSpPr/>
            <p:nvPr/>
          </p:nvGrpSpPr>
          <p:grpSpPr bwMode="auto">
            <a:xfrm>
              <a:off x="5910109" y="576748"/>
              <a:ext cx="1306656" cy="880680"/>
              <a:chOff x="115005" y="1442516"/>
              <a:chExt cx="2130702" cy="1436081"/>
            </a:xfrm>
          </p:grpSpPr>
          <p:grpSp>
            <p:nvGrpSpPr>
              <p:cNvPr id="24" name="Group 23"/>
              <p:cNvGrpSpPr/>
              <p:nvPr/>
            </p:nvGrpSpPr>
            <p:grpSpPr bwMode="auto">
              <a:xfrm>
                <a:off x="115005" y="1472458"/>
                <a:ext cx="2130702" cy="1406139"/>
                <a:chOff x="115005" y="1472458"/>
                <a:chExt cx="2130702" cy="1406139"/>
              </a:xfrm>
            </p:grpSpPr>
            <p:sp>
              <p:nvSpPr>
                <p:cNvPr id="26" name="Title 1"/>
                <p:cNvSpPr txBox="1"/>
                <p:nvPr/>
              </p:nvSpPr>
              <p:spPr bwMode="auto">
                <a:xfrm>
                  <a:off x="115005" y="2364092"/>
                  <a:ext cx="2130702" cy="514505"/>
                </a:xfrm>
                <a:prstGeom prst="rect">
                  <a:avLst/>
                </a:prstGeom>
                <a:grpFill/>
              </p:spPr>
              <p:txBody>
                <a:bodyPr vert="horz" lIns="91440" tIns="45720" rIns="91440" bIns="45720" rtlCol="0" anchor="ctr">
                  <a:noAutofit/>
                </a:bodyPr>
                <a:lstStyle>
                  <a:lvl1pPr marL="216000" algn="l" defTabSz="913878" rtl="0">
                    <a:spcBef>
                      <a:spcPts val="0"/>
                    </a:spcBef>
                    <a:buNone/>
                    <a:defRPr sz="2800" b="1" cap="all">
                      <a:solidFill>
                        <a:schemeClr val="tx1"/>
                      </a:solidFill>
                      <a:latin typeface="Trebuchet MS"/>
                      <a:ea typeface="+mj-ea"/>
                      <a:cs typeface="+mj-cs"/>
                    </a:defRPr>
                  </a:lvl1pPr>
                </a:lstStyle>
                <a:p>
                  <a:pPr marL="215899" algn="ctr">
                    <a:defRPr/>
                  </a:pPr>
                  <a:r>
                    <a:rPr lang="it-IT" sz="1000">
                      <a:latin typeface="Trebuchet MS"/>
                    </a:rPr>
                    <a:t>Piogge intense</a:t>
                  </a:r>
                  <a:endParaRPr lang="it-IT" sz="1000"/>
                </a:p>
              </p:txBody>
            </p:sp>
            <p:pic>
              <p:nvPicPr>
                <p:cNvPr id="27" name="Graphic 26" descr="Rain with solid fill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/>
              </p:blipFill>
              <p:spPr bwMode="auto">
                <a:xfrm>
                  <a:off x="834972" y="1472458"/>
                  <a:ext cx="914400" cy="914400"/>
                </a:xfrm>
                <a:prstGeom prst="rect">
                  <a:avLst/>
                </a:prstGeom>
              </p:spPr>
            </p:pic>
          </p:grpSp>
          <p:sp>
            <p:nvSpPr>
              <p:cNvPr id="25" name="Oval 24"/>
              <p:cNvSpPr/>
              <p:nvPr/>
            </p:nvSpPr>
            <p:spPr bwMode="auto">
              <a:xfrm>
                <a:off x="833276" y="1442516"/>
                <a:ext cx="944342" cy="94434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grpSp>
          <p:nvGrpSpPr>
            <p:cNvPr id="10" name="Group 9"/>
            <p:cNvGrpSpPr/>
            <p:nvPr/>
          </p:nvGrpSpPr>
          <p:grpSpPr bwMode="auto">
            <a:xfrm>
              <a:off x="6943538" y="460300"/>
              <a:ext cx="1244427" cy="958523"/>
              <a:chOff x="345664" y="2795316"/>
              <a:chExt cx="1976848" cy="1522674"/>
            </a:xfrm>
          </p:grpSpPr>
          <p:pic>
            <p:nvPicPr>
              <p:cNvPr id="22" name="Picture 1965300522"/>
              <p:cNvPicPr>
                <a:picLocks noChangeAspect="1" noChangeArrowheads="1"/>
              </p:cNvPicPr>
              <p:nvPr/>
            </p:nvPicPr>
            <p:blipFill rotWithShape="1">
              <a:blip r:embed="rId3"/>
              <a:srcRect l="0" t="0" r="66839" b="48403"/>
              <a:stretch/>
            </p:blipFill>
            <p:spPr bwMode="auto">
              <a:xfrm>
                <a:off x="770132" y="2795316"/>
                <a:ext cx="1136007" cy="1180627"/>
              </a:xfrm>
              <a:prstGeom prst="rect">
                <a:avLst/>
              </a:prstGeom>
              <a:noFill/>
            </p:spPr>
          </p:pic>
          <p:sp>
            <p:nvSpPr>
              <p:cNvPr id="23" name="Title 1"/>
              <p:cNvSpPr txBox="1"/>
              <p:nvPr/>
            </p:nvSpPr>
            <p:spPr bwMode="auto">
              <a:xfrm>
                <a:off x="345664" y="3803485"/>
                <a:ext cx="1976848" cy="514505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marL="216000" algn="l" defTabSz="913878" rtl="0">
                  <a:spcBef>
                    <a:spcPts val="0"/>
                  </a:spcBef>
                  <a:buNone/>
                  <a:defRPr sz="2800" b="1" cap="all">
                    <a:solidFill>
                      <a:schemeClr val="tx1"/>
                    </a:solidFill>
                    <a:latin typeface="Trebuchet MS"/>
                    <a:ea typeface="+mj-ea"/>
                    <a:cs typeface="+mj-cs"/>
                  </a:defRPr>
                </a:lvl1pPr>
              </a:lstStyle>
              <a:p>
                <a:pPr marL="215899" algn="ctr">
                  <a:defRPr/>
                </a:pPr>
                <a:r>
                  <a:rPr lang="it-IT" sz="1000">
                    <a:latin typeface="Trebuchet MS"/>
                  </a:rPr>
                  <a:t>allagamenti</a:t>
                </a:r>
                <a:endParaRPr lang="it-IT" sz="1000"/>
              </a:p>
            </p:txBody>
          </p:sp>
        </p:grpSp>
        <p:grpSp>
          <p:nvGrpSpPr>
            <p:cNvPr id="11" name="Group 10"/>
            <p:cNvGrpSpPr/>
            <p:nvPr/>
          </p:nvGrpSpPr>
          <p:grpSpPr bwMode="auto">
            <a:xfrm>
              <a:off x="6027128" y="2520606"/>
              <a:ext cx="1045494" cy="921589"/>
              <a:chOff x="1847364" y="2815407"/>
              <a:chExt cx="1655141" cy="1503778"/>
            </a:xfrm>
          </p:grpSpPr>
          <p:pic>
            <p:nvPicPr>
              <p:cNvPr id="20" name="Picture 1965300522"/>
              <p:cNvPicPr>
                <a:picLocks noChangeAspect="1" noChangeArrowheads="1"/>
              </p:cNvPicPr>
              <p:nvPr/>
            </p:nvPicPr>
            <p:blipFill rotWithShape="1">
              <a:blip r:embed="rId3"/>
              <a:srcRect l="67659" t="0" r="-819" b="48403"/>
              <a:stretch/>
            </p:blipFill>
            <p:spPr bwMode="auto">
              <a:xfrm>
                <a:off x="2218751" y="2815407"/>
                <a:ext cx="1136007" cy="1180629"/>
              </a:xfrm>
              <a:prstGeom prst="rect">
                <a:avLst/>
              </a:prstGeom>
              <a:noFill/>
            </p:spPr>
          </p:pic>
          <p:sp>
            <p:nvSpPr>
              <p:cNvPr id="21" name="Title 1"/>
              <p:cNvSpPr txBox="1"/>
              <p:nvPr/>
            </p:nvSpPr>
            <p:spPr bwMode="auto">
              <a:xfrm>
                <a:off x="1847364" y="3804680"/>
                <a:ext cx="1655141" cy="514505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 anchor="ctr">
                <a:normAutofit fontScale="97500"/>
              </a:bodyPr>
              <a:lstStyle>
                <a:lvl1pPr marL="216000" algn="l" defTabSz="913878" rtl="0">
                  <a:spcBef>
                    <a:spcPts val="0"/>
                  </a:spcBef>
                  <a:buNone/>
                  <a:defRPr sz="2800" b="1" cap="all">
                    <a:solidFill>
                      <a:schemeClr val="tx1"/>
                    </a:solidFill>
                    <a:latin typeface="Trebuchet MS"/>
                    <a:ea typeface="+mj-ea"/>
                    <a:cs typeface="+mj-cs"/>
                  </a:defRPr>
                </a:lvl1pPr>
              </a:lstStyle>
              <a:p>
                <a:pPr marL="215899" algn="ctr">
                  <a:defRPr/>
                </a:pPr>
                <a:r>
                  <a:rPr lang="it-IT" sz="1000">
                    <a:latin typeface="Trebuchet MS"/>
                  </a:rPr>
                  <a:t>tempeste</a:t>
                </a:r>
                <a:endParaRPr lang="it-IT" sz="1000"/>
              </a:p>
            </p:txBody>
          </p:sp>
        </p:grpSp>
        <p:grpSp>
          <p:nvGrpSpPr>
            <p:cNvPr id="12" name="Group 11"/>
            <p:cNvGrpSpPr/>
            <p:nvPr/>
          </p:nvGrpSpPr>
          <p:grpSpPr bwMode="auto">
            <a:xfrm>
              <a:off x="5976766" y="3415017"/>
              <a:ext cx="1098906" cy="963309"/>
              <a:chOff x="3151670" y="1292613"/>
              <a:chExt cx="1862900" cy="1633033"/>
            </a:xfrm>
          </p:grpSpPr>
          <p:pic>
            <p:nvPicPr>
              <p:cNvPr id="18" name="Picture 1965300522"/>
              <p:cNvPicPr>
                <a:picLocks noChangeAspect="1" noChangeArrowheads="1"/>
              </p:cNvPicPr>
              <p:nvPr/>
            </p:nvPicPr>
            <p:blipFill rotWithShape="1">
              <a:blip r:embed="rId3"/>
              <a:srcRect l="66839" t="48918" r="-1" b="1778"/>
              <a:stretch/>
            </p:blipFill>
            <p:spPr bwMode="auto">
              <a:xfrm>
                <a:off x="3633538" y="1292613"/>
                <a:ext cx="1153747" cy="1145773"/>
              </a:xfrm>
              <a:prstGeom prst="rect">
                <a:avLst/>
              </a:prstGeom>
              <a:noFill/>
            </p:spPr>
          </p:pic>
          <p:sp>
            <p:nvSpPr>
              <p:cNvPr id="19" name="Title 1"/>
              <p:cNvSpPr txBox="1"/>
              <p:nvPr/>
            </p:nvSpPr>
            <p:spPr bwMode="auto">
              <a:xfrm>
                <a:off x="3151670" y="2411140"/>
                <a:ext cx="1862900" cy="514506"/>
              </a:xfrm>
              <a:prstGeom prst="rect">
                <a:avLst/>
              </a:prstGeom>
              <a:grpFill/>
            </p:spPr>
            <p:txBody>
              <a:bodyPr vert="horz" lIns="91440" tIns="45720" rIns="91440" bIns="45720" rtlCol="0" anchor="ctr">
                <a:noAutofit/>
              </a:bodyPr>
              <a:lstStyle>
                <a:lvl1pPr marL="216000" algn="l" defTabSz="913878" rtl="0">
                  <a:spcBef>
                    <a:spcPts val="0"/>
                  </a:spcBef>
                  <a:buNone/>
                  <a:defRPr sz="2800" b="1" cap="all">
                    <a:solidFill>
                      <a:schemeClr val="tx1"/>
                    </a:solidFill>
                    <a:latin typeface="Trebuchet MS"/>
                    <a:ea typeface="+mj-ea"/>
                    <a:cs typeface="+mj-cs"/>
                  </a:defRPr>
                </a:lvl1pPr>
              </a:lstStyle>
              <a:p>
                <a:pPr marL="215899" algn="ctr">
                  <a:defRPr/>
                </a:pPr>
                <a:r>
                  <a:rPr lang="it-IT" sz="1000">
                    <a:latin typeface="Trebuchet MS"/>
                  </a:rPr>
                  <a:t>frane</a:t>
                </a:r>
                <a:endParaRPr lang="it-IT" sz="1000"/>
              </a:p>
            </p:txBody>
          </p:sp>
        </p:grpSp>
        <p:grpSp>
          <p:nvGrpSpPr>
            <p:cNvPr id="13" name="Group 12"/>
            <p:cNvGrpSpPr/>
            <p:nvPr/>
          </p:nvGrpSpPr>
          <p:grpSpPr bwMode="auto">
            <a:xfrm>
              <a:off x="7045302" y="2633266"/>
              <a:ext cx="976351" cy="829622"/>
              <a:chOff x="4798719" y="1442516"/>
              <a:chExt cx="1655141" cy="1406400"/>
            </a:xfrm>
          </p:grpSpPr>
          <p:sp>
            <p:nvSpPr>
              <p:cNvPr id="14" name="Oval 13"/>
              <p:cNvSpPr/>
              <p:nvPr/>
            </p:nvSpPr>
            <p:spPr bwMode="auto">
              <a:xfrm>
                <a:off x="5241991" y="1442516"/>
                <a:ext cx="944342" cy="944342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  <p:grpSp>
            <p:nvGrpSpPr>
              <p:cNvPr id="15" name="Group 14"/>
              <p:cNvGrpSpPr/>
              <p:nvPr/>
            </p:nvGrpSpPr>
            <p:grpSpPr bwMode="auto">
              <a:xfrm>
                <a:off x="4798719" y="1531455"/>
                <a:ext cx="1655141" cy="1317461"/>
                <a:chOff x="4798719" y="1531455"/>
                <a:chExt cx="1655141" cy="1317461"/>
              </a:xfrm>
            </p:grpSpPr>
            <p:sp>
              <p:nvSpPr>
                <p:cNvPr id="16" name="Title 1"/>
                <p:cNvSpPr txBox="1"/>
                <p:nvPr/>
              </p:nvSpPr>
              <p:spPr bwMode="auto">
                <a:xfrm>
                  <a:off x="4798719" y="2334411"/>
                  <a:ext cx="1655141" cy="514505"/>
                </a:xfrm>
                <a:prstGeom prst="rect">
                  <a:avLst/>
                </a:prstGeom>
                <a:grpFill/>
              </p:spPr>
              <p:txBody>
                <a:bodyPr vert="horz" lIns="91440" tIns="45720" rIns="91440" bIns="45720" rtlCol="0" anchor="ctr">
                  <a:normAutofit fontScale="97500"/>
                </a:bodyPr>
                <a:lstStyle>
                  <a:lvl1pPr marL="216000" algn="l" defTabSz="913878" rtl="0">
                    <a:spcBef>
                      <a:spcPts val="0"/>
                    </a:spcBef>
                    <a:buNone/>
                    <a:defRPr sz="2800" b="1" cap="all">
                      <a:solidFill>
                        <a:schemeClr val="tx1"/>
                      </a:solidFill>
                      <a:latin typeface="Trebuchet MS"/>
                      <a:ea typeface="+mj-ea"/>
                      <a:cs typeface="+mj-cs"/>
                    </a:defRPr>
                  </a:lvl1pPr>
                </a:lstStyle>
                <a:p>
                  <a:pPr marL="215899" algn="ctr">
                    <a:defRPr/>
                  </a:pPr>
                  <a:r>
                    <a:rPr lang="it-IT" sz="1000">
                      <a:latin typeface="Trebuchet MS"/>
                    </a:rPr>
                    <a:t>incendi</a:t>
                  </a:r>
                  <a:endParaRPr lang="it-IT" sz="1000"/>
                </a:p>
              </p:txBody>
            </p:sp>
            <p:pic>
              <p:nvPicPr>
                <p:cNvPr id="17" name="Graphic 16" descr="Fire with solid fill"/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/>
              </p:blipFill>
              <p:spPr bwMode="auto">
                <a:xfrm>
                  <a:off x="5330930" y="1531455"/>
                  <a:ext cx="766463" cy="766463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4" name="Group 33"/>
            <p:cNvGrpSpPr/>
            <p:nvPr/>
          </p:nvGrpSpPr>
          <p:grpSpPr bwMode="auto">
            <a:xfrm>
              <a:off x="7306784" y="3530921"/>
              <a:ext cx="517637" cy="517637"/>
              <a:chOff x="7567073" y="3904387"/>
              <a:chExt cx="675457" cy="675457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 rotWithShape="1">
              <a:blip r:embed="rId8"/>
              <a:stretch/>
            </p:blipFill>
            <p:spPr bwMode="auto">
              <a:xfrm>
                <a:off x="7682520" y="3998531"/>
                <a:ext cx="444564" cy="444564"/>
              </a:xfrm>
              <a:prstGeom prst="rect">
                <a:avLst/>
              </a:prstGeom>
              <a:noFill/>
            </p:spPr>
          </p:pic>
          <p:sp>
            <p:nvSpPr>
              <p:cNvPr id="32" name="Oval 31"/>
              <p:cNvSpPr/>
              <p:nvPr/>
            </p:nvSpPr>
            <p:spPr bwMode="auto">
              <a:xfrm>
                <a:off x="7567073" y="3904387"/>
                <a:ext cx="675457" cy="675457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33" name="Title 1"/>
            <p:cNvSpPr txBox="1"/>
            <p:nvPr/>
          </p:nvSpPr>
          <p:spPr bwMode="auto">
            <a:xfrm>
              <a:off x="6917661" y="4066173"/>
              <a:ext cx="1156570" cy="312153"/>
            </a:xfrm>
            <a:prstGeom prst="rect">
              <a:avLst/>
            </a:prstGeom>
            <a:grpFill/>
          </p:spPr>
          <p:txBody>
            <a:bodyPr vert="horz" lIns="91440" tIns="45720" rIns="91440" bIns="45720" rtlCol="0" anchor="ctr">
              <a:noAutofit/>
            </a:bodyPr>
            <a:lstStyle>
              <a:lvl1pPr marL="216000" algn="l" defTabSz="913878" rtl="0">
                <a:spcBef>
                  <a:spcPts val="0"/>
                </a:spcBef>
                <a:buNone/>
                <a:defRPr sz="2800" b="1" cap="all">
                  <a:solidFill>
                    <a:schemeClr val="tx1"/>
                  </a:solidFill>
                  <a:latin typeface="Trebuchet MS"/>
                  <a:ea typeface="+mj-ea"/>
                  <a:cs typeface="+mj-cs"/>
                </a:defRPr>
              </a:lvl1pPr>
            </a:lstStyle>
            <a:p>
              <a:pPr marL="215899" algn="ctr">
                <a:defRPr/>
              </a:pPr>
              <a:r>
                <a:rPr lang="en-GB" sz="1000">
                  <a:latin typeface="Trebuchet MS"/>
                </a:rPr>
                <a:t>PERICOLO BIOLOGICO</a:t>
              </a:r>
              <a:endParaRPr lang="en-US" sz="1000"/>
            </a:p>
          </p:txBody>
        </p:sp>
      </p:grpSp>
      <p:grpSp>
        <p:nvGrpSpPr>
          <p:cNvPr id="1674630524" name="Group 42"/>
          <p:cNvGrpSpPr/>
          <p:nvPr/>
        </p:nvGrpSpPr>
        <p:grpSpPr bwMode="auto">
          <a:xfrm>
            <a:off x="355861" y="1841032"/>
            <a:ext cx="5312969" cy="2924077"/>
            <a:chOff x="355861" y="1841032"/>
            <a:chExt cx="5312969" cy="2924077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9"/>
            <a:stretch/>
          </p:blipFill>
          <p:spPr bwMode="auto">
            <a:xfrm>
              <a:off x="359162" y="1841032"/>
              <a:ext cx="5309668" cy="2924077"/>
            </a:xfrm>
            <a:prstGeom prst="rect">
              <a:avLst/>
            </a:prstGeom>
          </p:spPr>
        </p:pic>
        <p:sp>
          <p:nvSpPr>
            <p:cNvPr id="39" name="Rectangle 38"/>
            <p:cNvSpPr/>
            <p:nvPr/>
          </p:nvSpPr>
          <p:spPr bwMode="auto">
            <a:xfrm>
              <a:off x="359162" y="2401266"/>
              <a:ext cx="5309668" cy="309160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359162" y="2867029"/>
              <a:ext cx="5309668" cy="942421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359162" y="4459763"/>
              <a:ext cx="5309668" cy="290591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355861" y="4057031"/>
              <a:ext cx="5309668" cy="249430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sp>
        <p:nvSpPr>
          <p:cNvPr id="1532677778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Definizione dell'ambito di applicazione e preparazione delle basi per l'adattamento a entrambe le scale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6185477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2: </a:t>
            </a:r>
            <a:r>
              <a:rPr lang="it-IT" sz="2000"/>
              <a:t>Preparazione</a:t>
            </a:r>
            <a:endParaRPr lang="en-GB"/>
          </a:p>
        </p:txBody>
      </p:sp>
      <p:graphicFrame>
        <p:nvGraphicFramePr>
          <p:cNvPr id="899542097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66844" y="2091061"/>
          <a:ext cx="7968392" cy="1496567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006594"/>
                <a:gridCol w="940921"/>
                <a:gridCol w="1810381"/>
                <a:gridCol w="627312"/>
                <a:gridCol w="895796"/>
                <a:gridCol w="895796"/>
                <a:gridCol w="895796"/>
                <a:gridCol w="895796"/>
              </a:tblGrid>
              <a:tr h="214947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 PIOGGE INTENSE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22250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A1 EDIFICI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43517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 b="1" spc="-10">
                          <a:solidFill>
                            <a:schemeClr val="tx1"/>
                          </a:solidFill>
                          <a:latin typeface="Trebuchet MS"/>
                        </a:rPr>
                        <a:t>A1.1 </a:t>
                      </a:r>
                      <a:r>
                        <a:rPr lang="it-IT" sz="1100" b="1" spc="-10">
                          <a:solidFill>
                            <a:schemeClr val="tx1"/>
                          </a:solidFill>
                          <a:latin typeface="Trebuchet MS"/>
                        </a:rPr>
                        <a:t>Rischio di danni per gli edifici residenziali</a:t>
                      </a:r>
                      <a:endParaRPr lang="en-US" sz="1100" b="1" spc="-1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45013"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Codice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DE" sz="1100">
                          <a:latin typeface="Trebuchet MS"/>
                        </a:rPr>
                        <a:t>Criterio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DE" sz="1100">
                          <a:latin typeface="Trebuchet MS"/>
                        </a:rPr>
                        <a:t>Indicatore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Unità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Range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of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Benchmark (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0)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Benchmark (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1)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Observed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Presenza di tetti verdi</a:t>
                      </a:r>
                      <a:endParaRPr lang="it-IT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  <a:defRPr/>
                      </a:pPr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Percentuale di edifici con tetti verdi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%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HIB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&gt; 50%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&lt; 10%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de-DE" sz="1100" b="1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43%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87164192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50913"/>
            <a:ext cx="7729278" cy="776287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Esempio pratico di contestualizzazione </a:t>
            </a:r>
            <a:r>
              <a:rPr lang="de-DE" sz="1600" b="1">
                <a:solidFill>
                  <a:schemeClr val="accent4"/>
                </a:solidFill>
              </a:rPr>
              <a:t>dell‘RNTool</a:t>
            </a:r>
            <a:r>
              <a:rPr lang="de-DE" sz="1600" b="1">
                <a:solidFill>
                  <a:schemeClr val="accent4"/>
                </a:solidFill>
              </a:rPr>
              <a:t>.</a:t>
            </a:r>
            <a:endParaRPr/>
          </a:p>
          <a:p>
            <a:pPr marL="228600" indent="0">
              <a:defRPr/>
            </a:pPr>
            <a:r>
              <a:rPr lang="it-IT" sz="1600">
                <a:solidFill>
                  <a:schemeClr val="tx1"/>
                </a:solidFill>
              </a:rPr>
              <a:t>Indicazione del valore del benchmark (nel caso in cui debbano essere modificati) e del valore calcolato per ciascun criterio selezionato.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673463652" name="Zástupný text 2"/>
          <p:cNvSpPr txBox="1"/>
          <p:nvPr/>
        </p:nvSpPr>
        <p:spPr bwMode="auto">
          <a:xfrm>
            <a:off x="168155" y="3906081"/>
            <a:ext cx="6000750" cy="438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it-IT" sz="1100">
                <a:latin typeface="Trebuchet MS"/>
              </a:rPr>
              <a:t>Il processo deve essere ripetuto per ogni criterio</a:t>
            </a:r>
            <a:r>
              <a:rPr lang="de-DE" sz="1100">
                <a:latin typeface="Trebuchet MS"/>
              </a:rPr>
              <a:t>.</a:t>
            </a:r>
            <a:endParaRPr lang="en-US" sz="1100">
              <a:latin typeface="Trebuchet MS"/>
            </a:endParaRPr>
          </a:p>
          <a:p>
            <a:pPr>
              <a:defRPr/>
            </a:pPr>
            <a:endParaRPr lang="en-US" sz="1600"/>
          </a:p>
          <a:p>
            <a:pPr>
              <a:defRPr/>
            </a:pPr>
            <a:endParaRPr lang="en-US" sz="1600"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69205811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Definizione dell'ambito di applicazione e preparazione delle basi per l'adattamento a entrambe le scale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123112279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4646604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2: </a:t>
            </a:r>
            <a:r>
              <a:rPr lang="it-IT" sz="2000"/>
              <a:t>Preparazione</a:t>
            </a:r>
            <a:endParaRPr lang="en-GB"/>
          </a:p>
        </p:txBody>
      </p:sp>
      <p:pic>
        <p:nvPicPr>
          <p:cNvPr id="384014041" name="Picture 4" descr="A black circle with dots and people in it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556376" y="1436689"/>
            <a:ext cx="1819274" cy="1819272"/>
          </a:xfrm>
          <a:prstGeom prst="rect">
            <a:avLst/>
          </a:prstGeom>
        </p:spPr>
      </p:pic>
      <p:sp>
        <p:nvSpPr>
          <p:cNvPr id="383760979" name="Zástupný text 2"/>
          <p:cNvSpPr txBox="1"/>
          <p:nvPr/>
        </p:nvSpPr>
        <p:spPr bwMode="auto">
          <a:xfrm>
            <a:off x="142876" y="868363"/>
            <a:ext cx="537102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de-DE" sz="2000" b="1">
                <a:solidFill>
                  <a:schemeClr val="accent4"/>
                </a:solidFill>
                <a:latin typeface="Trebuchet MS"/>
              </a:rPr>
              <a:t>Punto di </a:t>
            </a:r>
            <a:r>
              <a:rPr lang="it-IT" sz="2000" b="1">
                <a:solidFill>
                  <a:schemeClr val="accent4"/>
                </a:solidFill>
                <a:latin typeface="Trebuchet MS"/>
              </a:rPr>
              <a:t>controllo dell'apprendimento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it-IT" sz="2000"/>
              <a:t>Quali tipi di fonti di dati vengono generalmente utilizzate per raccogliere informazioni su pericoli, esposizione e vulnerabilità?</a:t>
            </a:r>
            <a:endParaRPr lang="en-US" sz="1600"/>
          </a:p>
        </p:txBody>
      </p:sp>
      <p:sp>
        <p:nvSpPr>
          <p:cNvPr id="1601639657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Definizione dell'ambito di applicazione e preparazione delle basi per l'adattamento a entrambe le scale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9016755" name="Title 1"/>
          <p:cNvSpPr txBox="1"/>
          <p:nvPr/>
        </p:nvSpPr>
        <p:spPr bwMode="auto">
          <a:xfrm>
            <a:off x="296864" y="327291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3: </a:t>
            </a:r>
            <a:r>
              <a:rPr lang="it-IT" sz="2000"/>
              <a:t>Diagnosi</a:t>
            </a:r>
            <a:endParaRPr lang="en-GB"/>
          </a:p>
        </p:txBody>
      </p:sp>
      <p:sp>
        <p:nvSpPr>
          <p:cNvPr id="1296024678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768037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Obiettivo</a:t>
            </a:r>
            <a:r>
              <a:rPr lang="de-DE" sz="1600" b="1">
                <a:solidFill>
                  <a:schemeClr val="accent4"/>
                </a:solidFill>
              </a:rPr>
              <a:t>: </a:t>
            </a:r>
            <a:r>
              <a:rPr lang="it-IT" sz="1600"/>
              <a:t>Analizzare le condizioni attuali e il livello di adattamento degli edifici e dei quartieri per identificare i rischi e porre le basi per gli obiettivi futuri</a:t>
            </a:r>
            <a:r>
              <a:rPr lang="en-US" sz="1600"/>
              <a:t>.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2133499635" name="Rectangle: Rounded Corners 3"/>
          <p:cNvSpPr/>
          <p:nvPr/>
        </p:nvSpPr>
        <p:spPr bwMode="auto">
          <a:xfrm>
            <a:off x="323849" y="1357063"/>
            <a:ext cx="8398732" cy="3655511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5109918" name="Zástupný text 2"/>
          <p:cNvSpPr txBox="1"/>
          <p:nvPr/>
        </p:nvSpPr>
        <p:spPr bwMode="auto">
          <a:xfrm>
            <a:off x="365125" y="1476529"/>
            <a:ext cx="8264526" cy="2873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it-IT" sz="1500" b="1">
                <a:solidFill>
                  <a:schemeClr val="accent4"/>
                </a:solidFill>
              </a:rPr>
              <a:t>Principali attività: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500" b="1">
                <a:solidFill>
                  <a:schemeClr val="accent4"/>
                </a:solidFill>
              </a:rPr>
              <a:t>Valutazione dello stato attuale</a:t>
            </a:r>
            <a:br>
              <a:rPr lang="en-US" sz="1500" b="1"/>
            </a:br>
            <a:r>
              <a:rPr lang="en-US" sz="1500" b="1"/>
              <a:t>-</a:t>
            </a:r>
            <a:r>
              <a:rPr lang="it-IT" sz="1500"/>
              <a:t>Ogni criterio viene valutato in base ai parametri di riferimento stabiliti nella Fase 2. I valori degli indicatori sono normalizzati per calcolare i livelli di rischio.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500" b="1">
                <a:solidFill>
                  <a:schemeClr val="accent4"/>
                </a:solidFill>
              </a:rPr>
              <a:t>Assegnazione dei pesi (prioritizzazione) e classificazione</a:t>
            </a:r>
            <a:br>
              <a:rPr lang="en-US" sz="1500"/>
            </a:br>
            <a:r>
              <a:rPr lang="en-US" sz="1500"/>
              <a:t>-</a:t>
            </a:r>
            <a:r>
              <a:rPr lang="it-IT" sz="1500"/>
              <a:t>Vengono poi pesati i criteri, passaggio strategico che spetta al Comune ma in primis al Coordinatore Tecnico. I punteggi di prestazione/rischio indicano se gli elementi considerati stanno performando bene o richiedono attenzione.</a:t>
            </a:r>
            <a:br>
              <a:rPr lang="it-IT" sz="1500"/>
            </a:br>
            <a:r>
              <a:rPr lang="it-IT" sz="1500"/>
              <a:t>-Gli esperti classificano i criteri per evidenziare i punti deboli più critici</a:t>
            </a:r>
            <a:r>
              <a:rPr lang="en-US" sz="1500"/>
              <a:t>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500" b="1">
                <a:solidFill>
                  <a:schemeClr val="accent4"/>
                </a:solidFill>
              </a:rPr>
              <a:t>Identificazione dei punti deboli</a:t>
            </a:r>
            <a:r>
              <a:rPr lang="en-US" sz="1500" b="1">
                <a:solidFill>
                  <a:schemeClr val="accent4"/>
                </a:solidFill>
              </a:rPr>
              <a:t>:</a:t>
            </a:r>
            <a:br>
              <a:rPr lang="en-US" sz="1500" b="1"/>
            </a:br>
            <a:r>
              <a:rPr lang="en-US" sz="1500" b="1"/>
              <a:t>-</a:t>
            </a:r>
            <a:r>
              <a:rPr lang="it-IT" sz="1500"/>
              <a:t>I punti deboli sono classificati in base ai punteggi ottenuti in relazione ai benchmark.</a:t>
            </a:r>
            <a:br>
              <a:rPr lang="it-IT" sz="1500"/>
            </a:br>
            <a:r>
              <a:rPr lang="it-IT" sz="1500"/>
              <a:t>-Sono inclusi sia i dati quantitativi di RBTool/RNTool che i contributi qualitativi degli occupanti (sondaggi/workshop).</a:t>
            </a:r>
            <a:br>
              <a:rPr lang="it-IT" sz="1500"/>
            </a:br>
            <a:r>
              <a:rPr lang="it-IT" sz="1500"/>
              <a:t>-Sono messe in luce le vulnerabilità negli elementi strutturali, nei sistemi di costruzione e nella funzionalità</a:t>
            </a:r>
            <a:endParaRPr lang="en-US" sz="1500"/>
          </a:p>
        </p:txBody>
      </p:sp>
      <p:sp>
        <p:nvSpPr>
          <p:cNvPr id="377733907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Analisi dello stato attuale e identificazione dei principali punti deboli delle aree urbane e degli edifici da adattare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800166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Analisi dello stato attuale e identificazione dei principali punti deboli delle aree urbane e degli edifici da adattare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538719351" name="Zástupný text 2"/>
          <p:cNvSpPr txBox="1"/>
          <p:nvPr/>
        </p:nvSpPr>
        <p:spPr bwMode="auto">
          <a:xfrm>
            <a:off x="152401" y="2985762"/>
            <a:ext cx="7775049" cy="1544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it-IT" sz="1100">
                <a:latin typeface="Trebuchet MS"/>
              </a:rPr>
              <a:t>Dato che </a:t>
            </a:r>
            <a:r>
              <a:rPr lang="en-US" sz="1100" b="1">
                <a:latin typeface="Trebuchet MS"/>
              </a:rPr>
              <a:t>LIB</a:t>
            </a:r>
            <a:r>
              <a:rPr lang="en-US" sz="1100">
                <a:latin typeface="Trebuchet MS"/>
              </a:rPr>
              <a:t> (Minore è </a:t>
            </a:r>
            <a:r>
              <a:rPr lang="it-IT" sz="1100">
                <a:latin typeface="Trebuchet MS"/>
              </a:rPr>
              <a:t>meglio) e che: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buFont typeface="Arial"/>
              <a:buChar char="•"/>
              <a:defRPr/>
            </a:pPr>
            <a:r>
              <a:rPr lang="en-US" sz="1100">
                <a:latin typeface="Trebuchet MS"/>
              </a:rPr>
              <a:t>Benchmark </a:t>
            </a:r>
            <a:r>
              <a:rPr lang="it-IT" sz="1100">
                <a:latin typeface="Trebuchet MS"/>
              </a:rPr>
              <a:t>ottimale ( Punteggio </a:t>
            </a:r>
            <a:r>
              <a:rPr lang="en-US" sz="1100">
                <a:latin typeface="Trebuchet MS"/>
              </a:rPr>
              <a:t>= 0) → 0% di </a:t>
            </a:r>
            <a:r>
              <a:rPr lang="it-IT" sz="1100">
                <a:latin typeface="Trebuchet MS"/>
              </a:rPr>
              <a:t>ingressi all’edificio al di sotto del livello del suolo </a:t>
            </a:r>
            <a:endParaRPr lang="en-US" sz="1100">
              <a:latin typeface="Trebuchet MS"/>
            </a:endParaRPr>
          </a:p>
          <a:p>
            <a:pPr>
              <a:buFont typeface="Arial"/>
              <a:buChar char="•"/>
              <a:defRPr/>
            </a:pPr>
            <a:r>
              <a:rPr lang="en-US" sz="1100">
                <a:latin typeface="Trebuchet MS"/>
              </a:rPr>
              <a:t>Benchmark </a:t>
            </a:r>
            <a:r>
              <a:rPr lang="it-IT" sz="1100">
                <a:latin typeface="Trebuchet MS"/>
              </a:rPr>
              <a:t>critico ( Punteggio</a:t>
            </a:r>
            <a:r>
              <a:rPr lang="en-US" sz="1100">
                <a:latin typeface="Trebuchet MS"/>
              </a:rPr>
              <a:t> = 1) → 30% di </a:t>
            </a:r>
            <a:r>
              <a:rPr lang="it-IT" sz="1100">
                <a:latin typeface="Trebuchet MS"/>
              </a:rPr>
              <a:t>ingressi all’edificio al di sotto del livello del suolo </a:t>
            </a:r>
            <a:endParaRPr/>
          </a:p>
          <a:p>
            <a:pPr>
              <a:buFont typeface="Arial"/>
              <a:buChar char="•"/>
              <a:defRPr/>
            </a:pPr>
            <a:r>
              <a:rPr lang="en-US" sz="1100">
                <a:latin typeface="Trebuchet MS"/>
              </a:rPr>
              <a:t>Valore </a:t>
            </a:r>
            <a:r>
              <a:rPr lang="it-IT" sz="1100">
                <a:latin typeface="Trebuchet MS"/>
              </a:rPr>
              <a:t>calcolato</a:t>
            </a:r>
            <a:r>
              <a:rPr lang="en-US" sz="1100">
                <a:latin typeface="Trebuchet MS"/>
              </a:rPr>
              <a:t>→ ~19,5% </a:t>
            </a:r>
            <a:r>
              <a:rPr lang="it-IT" sz="1100">
                <a:latin typeface="Trebuchet MS"/>
              </a:rPr>
              <a:t>di ingressi all’edificio al di sotto del livello del suolo </a:t>
            </a:r>
            <a:endParaRPr lang="en-US" sz="1100">
              <a:latin typeface="Trebuchet MS"/>
            </a:endParaRPr>
          </a:p>
          <a:p>
            <a:pPr marL="228600" indent="0"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r>
              <a:rPr lang="en-US" sz="1100">
                <a:latin typeface="Trebuchet MS"/>
              </a:rPr>
              <a:t>​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"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Punteggio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normalizzato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"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=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</m:t>
                      </m:r>
                      <m:f>
                        <m:fPr>
                          <m:ctrlPr>
                            <a:rPr lang="en-US" sz="1100" i="1"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Optimal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benchmark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 −  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Observed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b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enchmark</m:t>
                          </m:r>
                        </m:num>
                        <m:den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Optimal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benchmark</m:t>
                          </m:r>
                          <m:r>
                            <m:rPr/>
                            <a:rPr lang="de-DE" sz="1100">
                              <a:latin typeface="Cambria Math"/>
                            </a:rPr>
                            <m:t> −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Critica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l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value</m:t>
                          </m:r>
                        </m:den>
                      </m:f>
                      <m:r>
                        <m:rPr>
                          <m:nor m:val="on"/>
                        </m:rPr>
                        <a:rPr lang="de-DE" sz="1100" b="0" i="0">
                          <a:latin typeface="Cambria Math"/>
                        </a:rPr>
                        <m:t>      ;</m:t>
                      </m:r>
                      <m:r>
                        <m:rPr>
                          <m:nor m:val="on"/>
                        </m:rPr>
                        <a:rPr lang="it-IT" sz="1100" b="0" i="0">
                          <a:latin typeface="Cambria Math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>
                          <a:latin typeface="Cambria Math"/>
                        </a:rPr>
                        <m:t>"</m:t>
                      </m:r>
                      <m:r>
                        <m:rPr>
                          <m:nor m:val="on"/>
                        </m:rPr>
                        <a:rPr lang="de-DE" sz="1100">
                          <a:latin typeface="Cambria Math"/>
                        </a:rPr>
                        <m:t>Punteggio</m:t>
                      </m:r>
                      <m:r>
                        <m:rPr>
                          <m:nor m:val="on"/>
                        </m:rPr>
                        <a:rPr lang="de-DE" sz="1100">
                          <a:latin typeface="Cambria Math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>
                          <a:latin typeface="Cambria Math"/>
                        </a:rPr>
                        <m:t>normalizzato</m:t>
                      </m:r>
                      <m:r>
                        <m:rPr>
                          <m:nor m:val="on"/>
                        </m:rPr>
                        <a:rPr lang="de-DE" sz="1100">
                          <a:latin typeface="Cambria Math"/>
                        </a:rPr>
                        <m:t>"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=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</m:t>
                      </m:r>
                      <m:f>
                        <m:fPr>
                          <m:ctrlPr>
                            <a:rPr lang="en-US" sz="1100" i="1"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0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 −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 19,5</m:t>
                          </m:r>
                        </m:num>
                        <m:den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0 − 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3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0</m:t>
                          </m:r>
                        </m:den>
                      </m:f>
                    </m:oMath>
                  </m:oMathPara>
                </a14:m>
              </mc:Choice>
              <mc:Fallback/>
            </mc:AlternateContent>
            <a:r>
              <a:rPr lang="en-US" sz="1100">
                <a:latin typeface="Trebuchet MS"/>
              </a:rPr>
              <a:t> = </a:t>
            </a:r>
            <a:r>
              <a:rPr lang="en-US" sz="1100">
                <a:solidFill>
                  <a:schemeClr val="accent4"/>
                </a:solidFill>
                <a:latin typeface="Trebuchet MS"/>
              </a:rPr>
              <a:t>0,65</a:t>
            </a:r>
            <a:endParaRPr/>
          </a:p>
          <a:p>
            <a:pPr>
              <a:defRPr/>
            </a:pPr>
            <a:endParaRPr lang="en-US" sz="1600"/>
          </a:p>
          <a:p>
            <a:pPr>
              <a:defRPr/>
            </a:pPr>
            <a:endParaRPr lang="en-US" sz="1600"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376812595" name="Rectangle 3"/>
          <p:cNvSpPr/>
          <p:nvPr/>
        </p:nvSpPr>
        <p:spPr bwMode="auto">
          <a:xfrm>
            <a:off x="6686012" y="4156781"/>
            <a:ext cx="339806" cy="339801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graphicFrame>
        <p:nvGraphicFramePr>
          <p:cNvPr id="1263192345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83614" y="1339056"/>
          <a:ext cx="8182537" cy="1520674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033646"/>
                <a:gridCol w="1227946"/>
                <a:gridCol w="1863142"/>
                <a:gridCol w="619129"/>
                <a:gridCol w="679067"/>
                <a:gridCol w="919869"/>
                <a:gridCol w="919869"/>
                <a:gridCol w="919869"/>
              </a:tblGrid>
              <a:tr h="214947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 HEAVY PRECIPITATION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12729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A1 BUILDINGS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97648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 b="1" spc="-10">
                          <a:solidFill>
                            <a:schemeClr val="tx1"/>
                          </a:solidFill>
                          <a:latin typeface="Trebuchet MS"/>
                        </a:rPr>
                        <a:t>A1.1 Damage risk for residential buildings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75601"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Codice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DE" sz="1100">
                          <a:latin typeface="Trebuchet MS"/>
                        </a:rPr>
                        <a:t>Criterio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de-DE" sz="1100">
                          <a:latin typeface="Trebuchet MS"/>
                        </a:rPr>
                        <a:t>Indicatore</a:t>
                      </a:r>
                      <a:endParaRPr lang="de-DE" sz="1100"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Unità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Range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of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Benchmark (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0)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Benchmark (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1)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Observed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 spc="-20">
                          <a:solidFill>
                            <a:schemeClr val="tx1"/>
                          </a:solidFill>
                          <a:latin typeface="Trebuchet MS"/>
                        </a:rPr>
                        <a:t>A1.1-E.5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Ingressi di edifici sotto al livello del suolo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Quota di ingressi al livello del suolo o nei sotterranei senza protezione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%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LIB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0%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&gt; 30%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de-DE" sz="1100" b="1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19,5%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70159812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6000750" cy="388143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Esempio pratico </a:t>
            </a:r>
            <a:r>
              <a:rPr lang="de-DE" sz="1600" b="1">
                <a:solidFill>
                  <a:schemeClr val="accent4"/>
                </a:solidFill>
              </a:rPr>
              <a:t>(RNTool).</a:t>
            </a:r>
            <a:r>
              <a:rPr lang="de-DE" sz="1600">
                <a:solidFill>
                  <a:schemeClr val="tx1"/>
                </a:solidFill>
              </a:rPr>
              <a:t> </a:t>
            </a:r>
            <a:r>
              <a:rPr lang="it-IT" sz="1600">
                <a:solidFill>
                  <a:schemeClr val="tx1"/>
                </a:solidFill>
              </a:rPr>
              <a:t>Normalizzazione dei valori.</a:t>
            </a:r>
            <a:endParaRPr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811887910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3: </a:t>
            </a:r>
            <a:r>
              <a:rPr lang="it-IT" sz="2000"/>
              <a:t>Diagnosi</a:t>
            </a:r>
            <a:endParaRPr lang="en-GB"/>
          </a:p>
        </p:txBody>
      </p:sp>
      <p:sp>
        <p:nvSpPr>
          <p:cNvPr id="1803903853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956235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Analisi dello stato attuale e identificazione dei principali punti deboli delle aree urbane e degli edifici da adattare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1148284379" name="Zástupný text 2"/>
          <p:cNvSpPr txBox="1"/>
          <p:nvPr/>
        </p:nvSpPr>
        <p:spPr bwMode="auto">
          <a:xfrm>
            <a:off x="152401" y="2759774"/>
            <a:ext cx="7733886" cy="1544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en-US" sz="1100">
                <a:latin typeface="Trebuchet MS"/>
              </a:rPr>
              <a:t>Sulla </a:t>
            </a:r>
            <a:r>
              <a:rPr lang="it-IT" sz="1100">
                <a:latin typeface="Trebuchet MS"/>
              </a:rPr>
              <a:t>base del fatto che </a:t>
            </a:r>
            <a:r>
              <a:rPr lang="it-IT" sz="1100" b="1">
                <a:latin typeface="Trebuchet MS"/>
              </a:rPr>
              <a:t>HIB</a:t>
            </a:r>
            <a:r>
              <a:rPr lang="it-IT" sz="1100">
                <a:latin typeface="Trebuchet MS"/>
              </a:rPr>
              <a:t> (</a:t>
            </a:r>
            <a:r>
              <a:rPr lang="it-IT" sz="1100">
                <a:latin typeface="Trebuchet MS"/>
              </a:rPr>
              <a:t>Higher</a:t>
            </a:r>
            <a:r>
              <a:rPr lang="it-IT" sz="1100">
                <a:latin typeface="Trebuchet MS"/>
              </a:rPr>
              <a:t> </a:t>
            </a:r>
            <a:r>
              <a:rPr lang="it-IT" sz="1100">
                <a:latin typeface="Trebuchet MS"/>
              </a:rPr>
              <a:t>is</a:t>
            </a:r>
            <a:r>
              <a:rPr lang="it-IT" sz="1100">
                <a:latin typeface="Trebuchet MS"/>
              </a:rPr>
              <a:t> </a:t>
            </a:r>
            <a:r>
              <a:rPr lang="it-IT" sz="1100">
                <a:latin typeface="Trebuchet MS"/>
              </a:rPr>
              <a:t>better</a:t>
            </a:r>
            <a:r>
              <a:rPr lang="it-IT" sz="1100">
                <a:latin typeface="Trebuchet MS"/>
              </a:rPr>
              <a:t>) e che: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buFont typeface="Arial"/>
              <a:buChar char="•"/>
              <a:defRPr/>
            </a:pPr>
            <a:r>
              <a:rPr lang="it-IT" sz="1100">
                <a:latin typeface="Trebuchet MS"/>
              </a:rPr>
              <a:t>Benchmark ottimale (score = 0) → 50% dei tetti sono verdi</a:t>
            </a:r>
            <a:endParaRPr/>
          </a:p>
          <a:p>
            <a:pPr>
              <a:buFont typeface="Arial"/>
              <a:buChar char="•"/>
              <a:defRPr/>
            </a:pPr>
            <a:r>
              <a:rPr lang="it-IT" sz="1100">
                <a:latin typeface="Trebuchet MS"/>
              </a:rPr>
              <a:t>Benchmark </a:t>
            </a:r>
            <a:r>
              <a:rPr lang="it-IT" sz="1100">
                <a:latin typeface="Trebuchet MS"/>
              </a:rPr>
              <a:t>critic</a:t>
            </a:r>
            <a:r>
              <a:rPr lang="it-IT" sz="1100">
                <a:latin typeface="Trebuchet MS"/>
              </a:rPr>
              <a:t> (score = 1) → 10% dei tetti sono verdi</a:t>
            </a:r>
            <a:endParaRPr/>
          </a:p>
          <a:p>
            <a:pPr>
              <a:buFont typeface="Arial"/>
              <a:buChar char="•"/>
              <a:defRPr/>
            </a:pPr>
            <a:r>
              <a:rPr lang="it-IT" sz="1100">
                <a:latin typeface="Trebuchet MS"/>
              </a:rPr>
              <a:t>Valore  → ~17,2% dei tetti sono verdi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r>
              <a:rPr lang="en-US" sz="1100">
                <a:latin typeface="Trebuchet MS"/>
              </a:rPr>
              <a:t>​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Normalized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score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=</m:t>
                      </m:r>
                      <m:r>
                        <m:rPr>
                          <m:nor m:val="on"/>
                        </m:rPr>
                        <a:rPr lang="de-DE" sz="1100" b="0" i="0">
                          <a:latin typeface="Trebuchet MS"/>
                        </a:rPr>
                        <m:t> </m:t>
                      </m:r>
                      <m:f>
                        <m:fPr>
                          <m:ctrlPr>
                            <a:rPr lang="en-US" sz="1100" i="1"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Optimal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benchmark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 −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  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Observed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b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enchmark</m:t>
                          </m:r>
                        </m:num>
                        <m:den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Optimal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benchmark</m:t>
                          </m:r>
                          <m:r>
                            <m:rPr/>
                            <a:rPr lang="de-DE" sz="1100">
                              <a:latin typeface="Cambria Math"/>
                            </a:rPr>
                            <m:t> −</m:t>
                          </m:r>
                          <m:r>
                            <m:rPr/>
                            <a:rPr lang="de-DE" sz="1100" b="0" i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Critica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l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 </m:t>
                          </m:r>
                          <m:r>
                            <m:rPr>
                              <m:nor m:val="on"/>
                            </m:rPr>
                            <a:rPr lang="en-US" sz="1100">
                              <a:latin typeface="Trebuchet MS"/>
                            </a:rPr>
                            <m:t>value</m:t>
                          </m:r>
                        </m:den>
                      </m:f>
                      <m:r>
                        <m:rPr>
                          <m:nor m:val="on"/>
                        </m:rPr>
                        <a:rPr lang="de-DE" sz="1100" b="0" i="0">
                          <a:latin typeface="Cambria Math"/>
                        </a:rPr>
                        <m:t>        ;      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Normalized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score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=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</m:t>
                      </m:r>
                      <m:f>
                        <m:fPr>
                          <m:ctrlPr>
                            <a:rPr lang="en-US" sz="1100" i="1"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50 </m:t>
                          </m:r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−</m:t>
                          </m:r>
                          <m:r>
                            <m:rPr>
                              <m:nor m:val="on"/>
                            </m:rPr>
                            <a:rPr lang="de-DE" sz="1100" b="0" i="0">
                              <a:latin typeface="Trebuchet MS"/>
                            </a:rPr>
                            <m:t> 17,2</m:t>
                          </m:r>
                        </m:num>
                        <m:den>
                          <m:r>
                            <m:rPr>
                              <m:nor m:val="on"/>
                            </m:rPr>
                            <a:rPr lang="de-DE" sz="1100">
                              <a:latin typeface="Trebuchet MS"/>
                            </a:rPr>
                            <m:t>50 − 10</m:t>
                          </m:r>
                        </m:den>
                      </m:f>
                    </m:oMath>
                  </m:oMathPara>
                </a14:m>
              </mc:Choice>
              <mc:Fallback/>
            </mc:AlternateContent>
            <a:r>
              <a:rPr lang="en-US" sz="1100">
                <a:latin typeface="Trebuchet MS"/>
              </a:rPr>
              <a:t> = </a:t>
            </a:r>
            <a:r>
              <a:rPr lang="en-US" sz="1100">
                <a:solidFill>
                  <a:schemeClr val="accent4"/>
                </a:solidFill>
                <a:latin typeface="Trebuchet MS"/>
              </a:rPr>
              <a:t>0,82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r>
              <a:rPr lang="en-US" sz="1100">
                <a:latin typeface="Trebuchet MS"/>
              </a:rPr>
              <a:t>Process should be repeated for all selected criterion.</a:t>
            </a:r>
            <a:endParaRPr/>
          </a:p>
          <a:p>
            <a:pPr>
              <a:defRPr/>
            </a:pPr>
            <a:endParaRPr lang="en-US" sz="1600"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2137256762" name="Rectangle 3"/>
          <p:cNvSpPr/>
          <p:nvPr/>
        </p:nvSpPr>
        <p:spPr bwMode="auto">
          <a:xfrm>
            <a:off x="6810673" y="3759108"/>
            <a:ext cx="341948" cy="339801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>
              <a:solidFill>
                <a:schemeClr val="accent4"/>
              </a:solidFill>
            </a:endParaRPr>
          </a:p>
        </p:txBody>
      </p:sp>
      <p:graphicFrame>
        <p:nvGraphicFramePr>
          <p:cNvPr id="2051146894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83973" y="1336319"/>
          <a:ext cx="8192238" cy="1275564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034870"/>
                <a:gridCol w="967353"/>
                <a:gridCol w="1861239"/>
                <a:gridCol w="644935"/>
                <a:gridCol w="920960"/>
                <a:gridCol w="920960"/>
                <a:gridCol w="920960"/>
                <a:gridCol w="920960"/>
              </a:tblGrid>
              <a:tr h="214947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 HEAVY PRECIPITATION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12729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A1 BUILDINGS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97648">
                <a:tc gridSpan="8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 b="1" spc="-10">
                          <a:solidFill>
                            <a:schemeClr val="tx1"/>
                          </a:solidFill>
                          <a:latin typeface="Trebuchet MS"/>
                        </a:rPr>
                        <a:t>A1.1 Damage risk for residential buildings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75601"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Codice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it-IT" sz="1100">
                          <a:latin typeface="Trebuchet MS"/>
                        </a:rPr>
                        <a:t>Criterio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it-IT" sz="1100">
                          <a:latin typeface="Trebuchet MS"/>
                        </a:rPr>
                        <a:t>Indicatore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Unit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Range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of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Benchmark (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0)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Benchmark (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1)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Observed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value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Presence of Green Roofs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buNone/>
                        <a:defRPr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Share of buildings with functional green roofs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%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HIB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&gt; 50%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&lt; 10%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de-DE" sz="1100" b="1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17,2%</a:t>
                      </a:r>
                      <a:endParaRPr/>
                    </a:p>
                  </a:txBody>
                  <a:tcPr marL="6350" marR="6350" marT="635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51670440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6000750" cy="776287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Esempio pratico (RNTool). </a:t>
            </a:r>
            <a:r>
              <a:rPr lang="it-IT" sz="1600" b="1">
                <a:solidFill>
                  <a:schemeClr val="tx1"/>
                </a:solidFill>
              </a:rPr>
              <a:t>Valori normalizzati.</a:t>
            </a:r>
            <a:endParaRPr lang="it-IT" sz="1600">
              <a:solidFill>
                <a:schemeClr val="tx1"/>
              </a:solidFill>
            </a:endParaRPr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2031146862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3: </a:t>
            </a:r>
            <a:r>
              <a:rPr lang="it-IT" sz="2000"/>
              <a:t>Diagnosi</a:t>
            </a:r>
            <a:endParaRPr lang="en-GB"/>
          </a:p>
        </p:txBody>
      </p:sp>
      <p:sp>
        <p:nvSpPr>
          <p:cNvPr id="151344168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657179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Analisi dello stato attuale e identificazione dei principali punti deboli delle aree urbane e degli edifici da adattare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graphicFrame>
        <p:nvGraphicFramePr>
          <p:cNvPr id="1448885298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79624" y="1325408"/>
          <a:ext cx="8180175" cy="3614738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134899"/>
                <a:gridCol w="1369420"/>
                <a:gridCol w="2518754"/>
                <a:gridCol w="1002610"/>
                <a:gridCol w="978157"/>
                <a:gridCol w="1176335"/>
              </a:tblGrid>
              <a:tr h="214947">
                <a:tc gridSpan="6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 HEAVY PRECIPITATION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22250">
                <a:tc gridSpan="6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A1 BUILDINGS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02566">
                <a:tc gridSpan="6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 b="1" spc="-10">
                          <a:solidFill>
                            <a:schemeClr val="tx1"/>
                          </a:solidFill>
                          <a:latin typeface="Trebuchet MS"/>
                        </a:rPr>
                        <a:t>A1.1 Damage risk for residential buildings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54940"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Code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it-IT" sz="1100">
                          <a:latin typeface="Trebuchet MS"/>
                        </a:rPr>
                        <a:t>Criterio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it-IT" sz="1100">
                          <a:latin typeface="Trebuchet MS"/>
                        </a:rPr>
                        <a:t>Descrizione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Valori normalizzati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Peso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Punteggio pesato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10795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A1.1.1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Capacità di infiltrazione superficiale</a:t>
                      </a:r>
                      <a:endParaRPr lang="it-IT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Proporzione di superfici permeabili rispetto a superfici impermeabili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</a:rPr>
                        <a:t>0.70</a:t>
                      </a:r>
                      <a:endParaRPr lang="de-DE" sz="11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0.30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0,210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0840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100" spc="-20">
                          <a:solidFill>
                            <a:schemeClr val="tx1"/>
                          </a:solidFill>
                          <a:latin typeface="Trebuchet MS"/>
                        </a:rPr>
                        <a:t>A1.1.3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Capacità di drenaggio del tetto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Quota di edifici con grondaie/pluviali sovradimensionati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</a:rPr>
                        <a:t>0.50 </a:t>
                      </a:r>
                      <a:endParaRPr lang="de-DE" sz="11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0.15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0,075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5052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Presenza di tetti verdi</a:t>
                      </a:r>
                      <a:endParaRPr lang="it-IT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Quota di edifici con tetti verdi funzionali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0.82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0.25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0,205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65455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100" spc="-20">
                          <a:solidFill>
                            <a:schemeClr val="tx1"/>
                          </a:solidFill>
                          <a:latin typeface="Trebuchet MS"/>
                        </a:rPr>
                        <a:t>A1.1-E.1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Densità dell'edificio</a:t>
                      </a:r>
                      <a:endParaRPr lang="it-IT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Numero di edifici perkm²</a:t>
                      </a:r>
                      <a:endParaRPr lang="it-IT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</a:rPr>
                        <a:t>0.30 </a:t>
                      </a:r>
                      <a:endParaRPr lang="de-DE" sz="11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0.05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0,015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09245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 spc="-20">
                          <a:solidFill>
                            <a:schemeClr val="tx1"/>
                          </a:solidFill>
                          <a:latin typeface="Trebuchet MS"/>
                        </a:rPr>
                        <a:t>A1.1-E.5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Ingressi di edifici sotto il livello del suolo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Quota di ingressi al livello del suolo o nei sotterranei senza protezione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</a:rPr>
                        <a:t>0.65 </a:t>
                      </a:r>
                      <a:endParaRPr lang="de-DE" sz="11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0.25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0,163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93040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Punteggio di rischio </a:t>
                      </a: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complessivo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1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0,668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71840327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8951118" cy="776287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Esempio pratico. </a:t>
            </a:r>
            <a:r>
              <a:rPr lang="it-IT" sz="1600">
                <a:solidFill>
                  <a:schemeClr val="tx1"/>
                </a:solidFill>
              </a:rPr>
              <a:t>Assegnazione del peso e calcolo del punteggio di rischio complessivo</a:t>
            </a:r>
            <a:r>
              <a:rPr lang="de-DE" sz="1600">
                <a:solidFill>
                  <a:schemeClr val="tx1"/>
                </a:solidFill>
              </a:rPr>
              <a:t>.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623993651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3: </a:t>
            </a:r>
            <a:r>
              <a:rPr lang="it-IT" sz="2000"/>
              <a:t>Diagnosi</a:t>
            </a:r>
            <a:endParaRPr lang="en-GB"/>
          </a:p>
        </p:txBody>
      </p:sp>
      <p:sp>
        <p:nvSpPr>
          <p:cNvPr id="1936232553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00880650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414187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Analisi dello stato attuale e identificazione dei principali punti deboli delle aree urbane e degli edifici da adattare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293133852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3: </a:t>
            </a:r>
            <a:r>
              <a:rPr lang="it-IT" sz="2000"/>
              <a:t>Diagnosi</a:t>
            </a:r>
            <a:endParaRPr lang="en-GB"/>
          </a:p>
        </p:txBody>
      </p:sp>
      <p:graphicFrame>
        <p:nvGraphicFramePr>
          <p:cNvPr id="1901524182" name="Table 7"/>
          <p:cNvGraphicFramePr>
            <a:graphicFrameLocks xmlns:a="http://schemas.openxmlformats.org/drawingml/2006/main" noGrp="1"/>
          </p:cNvGraphicFramePr>
          <p:nvPr/>
        </p:nvGraphicFramePr>
        <p:xfrm rot="0">
          <a:off x="379188" y="1606670"/>
          <a:ext cx="8180611" cy="2166304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838950"/>
                <a:gridCol w="2095676"/>
                <a:gridCol w="3574878"/>
                <a:gridCol w="1671107"/>
              </a:tblGrid>
              <a:tr h="296131">
                <a:tc gridSpan="3">
                  <a:txBody>
                    <a:bodyPr/>
                    <a:p>
                      <a:pPr marL="67945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Assessment</a:t>
                      </a:r>
                      <a:r>
                        <a:rPr lang="en-US" sz="1000" spc="-55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criterion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Punteggio</a:t>
                      </a:r>
                      <a:endParaRPr lang="it-IT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822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Presenza di tetti verdi</a:t>
                      </a:r>
                      <a:endParaRPr lang="it-IT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Quota di edifici con verde funzionale sui tetti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rgbClr val="FF0000"/>
                          </a:solidFill>
                          <a:latin typeface="Trebuchet MS"/>
                        </a:rPr>
                        <a:t>0,82</a:t>
                      </a:r>
                      <a:endParaRPr lang="de-DE" sz="11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57496">
                <a:tc>
                  <a:txBody>
                    <a:bodyPr/>
                    <a:p>
                      <a:pPr marL="10795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A1.1.1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80644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Capacità di infiltrazione superficiale</a:t>
                      </a:r>
                      <a:endParaRPr lang="it-IT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Proporzione di superfici permeabili rispetto a superfici impermeabili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rgbClr val="FF0000"/>
                          </a:solidFill>
                          <a:latin typeface="Trebuchet MS"/>
                        </a:rPr>
                        <a:t>0,7</a:t>
                      </a:r>
                      <a:endParaRPr lang="de-DE" sz="11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74718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A1.1-E.5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Ingressi di edifici sotto il livello del suolo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Quota di ingressi al livello del suolo o nei sotterranei senza protezione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5"/>
                          </a:solidFill>
                          <a:latin typeface="Trebuchet MS"/>
                        </a:rPr>
                        <a:t>0,65</a:t>
                      </a:r>
                      <a:endParaRPr lang="de-DE" sz="1100">
                        <a:solidFill>
                          <a:schemeClr val="accent5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44340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A1.1.3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Capacità di drenaggio del tetto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Quota di edifici con grondaie/pluviali sovradimensionati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5"/>
                          </a:solidFill>
                          <a:latin typeface="Trebuchet MS"/>
                        </a:rPr>
                        <a:t>0,5</a:t>
                      </a:r>
                      <a:endParaRPr lang="de-DE" sz="1100">
                        <a:solidFill>
                          <a:schemeClr val="accent5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15399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A1.1-E.1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Densità dell'edificio</a:t>
                      </a:r>
                      <a:endParaRPr lang="it-IT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Numero di edifici per km²</a:t>
                      </a:r>
                      <a:endParaRPr lang="it-IT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0,3</a:t>
                      </a:r>
                      <a:endParaRPr lang="de-DE" sz="11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68710608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Esempio pratico </a:t>
            </a:r>
            <a:r>
              <a:rPr lang="de-DE" sz="1600" b="1">
                <a:solidFill>
                  <a:schemeClr val="accent4"/>
                </a:solidFill>
              </a:rPr>
              <a:t>di RNTool. </a:t>
            </a:r>
            <a:endParaRPr/>
          </a:p>
          <a:p>
            <a:pPr marL="228600" indent="0">
              <a:defRPr/>
            </a:pPr>
            <a:r>
              <a:rPr lang="it-IT" sz="1600"/>
              <a:t>Esempio di ranking dei punteggi RNTool per identificare le criticità maggiori</a:t>
            </a:r>
            <a:r>
              <a:rPr lang="en-US" sz="1600"/>
              <a:t>.</a:t>
            </a:r>
            <a:endParaRPr lang="de-DE" sz="1600"/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572412814" name="Zástupný text 2"/>
          <p:cNvSpPr txBox="1"/>
          <p:nvPr/>
        </p:nvSpPr>
        <p:spPr bwMode="auto">
          <a:xfrm>
            <a:off x="296864" y="3945501"/>
            <a:ext cx="6000750" cy="6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en-US" sz="1100">
                <a:latin typeface="Trebuchet MS"/>
              </a:rPr>
              <a:t>Dato </a:t>
            </a:r>
            <a:r>
              <a:rPr lang="it-IT" sz="1100">
                <a:latin typeface="Trebuchet MS"/>
              </a:rPr>
              <a:t>che:</a:t>
            </a:r>
            <a:endParaRPr/>
          </a:p>
          <a:p>
            <a:pPr>
              <a:defRPr/>
            </a:pPr>
            <a:endParaRPr lang="it-IT" sz="1100">
              <a:latin typeface="Trebuchet MS"/>
            </a:endParaRPr>
          </a:p>
          <a:p>
            <a:pPr>
              <a:defRPr/>
            </a:pPr>
            <a:r>
              <a:rPr lang="it-IT" sz="1100">
                <a:latin typeface="Trebuchet MS"/>
              </a:rPr>
              <a:t>-Benchmark ottimale  → score = 0 </a:t>
            </a:r>
            <a:endParaRPr/>
          </a:p>
          <a:p>
            <a:pPr>
              <a:defRPr/>
            </a:pPr>
            <a:r>
              <a:rPr lang="it-IT" sz="1100">
                <a:latin typeface="Trebuchet MS"/>
              </a:rPr>
              <a:t>-Benchmark critico  </a:t>
            </a:r>
            <a:r>
              <a:rPr lang="en-US" sz="1100">
                <a:latin typeface="Trebuchet MS"/>
              </a:rPr>
              <a:t>→ score = 1</a:t>
            </a:r>
            <a:endParaRPr lang="en-US" sz="1600"/>
          </a:p>
          <a:p>
            <a:pPr>
              <a:defRPr/>
            </a:pPr>
            <a:endParaRPr lang="en-US" sz="1600"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118012444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6186310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3: </a:t>
            </a:r>
            <a:r>
              <a:rPr lang="it-IT" sz="2000"/>
              <a:t>Diagnosi</a:t>
            </a:r>
            <a:endParaRPr lang="en-GB"/>
          </a:p>
        </p:txBody>
      </p:sp>
      <p:sp>
        <p:nvSpPr>
          <p:cNvPr id="1161955016" name="Zástupný text 2"/>
          <p:cNvSpPr txBox="1"/>
          <p:nvPr/>
        </p:nvSpPr>
        <p:spPr bwMode="auto">
          <a:xfrm>
            <a:off x="146050" y="700087"/>
            <a:ext cx="4736051" cy="3514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1600" b="1">
              <a:solidFill>
                <a:schemeClr val="accent4"/>
              </a:solidFill>
            </a:endParaRPr>
          </a:p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Rapporto riassuntivo della diagnosi e analisi SWOT</a:t>
            </a:r>
            <a:r>
              <a:rPr lang="de-DE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it-IT" sz="1600"/>
              <a:t>Riassume i principali risultati e i principali punti deboli su scala edilizia</a:t>
            </a:r>
            <a:br>
              <a:rPr lang="it-IT" sz="1600"/>
            </a:br>
            <a:r>
              <a:rPr lang="it-IT" sz="1600"/>
              <a:t>Fornisce raccomandazioni per la gestione dei punti deboli nelle fasi successive</a:t>
            </a:r>
            <a:br>
              <a:rPr lang="it-IT" sz="1600"/>
            </a:br>
            <a:r>
              <a:rPr lang="it-IT" sz="1600"/>
              <a:t>Analisi SWOT che interconnette punti di forza, debolezza, opportunità e minacce</a:t>
            </a:r>
            <a:r>
              <a:rPr lang="en-US" sz="1600"/>
              <a:t>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>
              <a:solidFill>
                <a:schemeClr val="tx1"/>
              </a:solidFill>
              <a:latin typeface="Arial"/>
            </a:endParaRPr>
          </a:p>
          <a:p>
            <a:pPr marL="228600" indent="0">
              <a:defRPr/>
            </a:pPr>
            <a:r>
              <a:rPr lang="de-DE" sz="1600" b="1">
                <a:solidFill>
                  <a:schemeClr val="accent4"/>
                </a:solidFill>
              </a:rPr>
              <a:t>Metodi </a:t>
            </a:r>
            <a:r>
              <a:rPr lang="it-IT" sz="1600" b="1">
                <a:solidFill>
                  <a:schemeClr val="accent4"/>
                </a:solidFill>
              </a:rPr>
              <a:t>partecipativi: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it-IT" sz="1600"/>
              <a:t>Il feedback degli occupanti, le conoscenze degli esperti e i workshop completano la valutazione quantitativa.</a:t>
            </a:r>
            <a:endParaRPr lang="en-US" sz="1600"/>
          </a:p>
        </p:txBody>
      </p:sp>
      <p:graphicFrame>
        <p:nvGraphicFramePr>
          <p:cNvPr id="826659923" name="Table 5"/>
          <p:cNvGraphicFramePr>
            <a:graphicFrameLocks xmlns:a="http://schemas.openxmlformats.org/drawingml/2006/main" noGrp="1"/>
          </p:cNvGraphicFramePr>
          <p:nvPr/>
        </p:nvGraphicFramePr>
        <p:xfrm rot="0">
          <a:off x="5060948" y="649288"/>
          <a:ext cx="3384552" cy="3870226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846138"/>
                <a:gridCol w="846138"/>
                <a:gridCol w="846138"/>
                <a:gridCol w="846138"/>
              </a:tblGrid>
              <a:tr h="206099"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en-GB" sz="900" b="0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Strengths</a:t>
                      </a:r>
                      <a:endParaRPr lang="de-DE" sz="900" b="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noFill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en-GB" sz="900" b="0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Weaknesses</a:t>
                      </a:r>
                      <a:endParaRPr lang="de-DE" sz="900" b="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545744"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-Strategic location for emergency coordination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-Natural areas buffer climate impacts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-Low pollution supports public health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-Skilled population aids adaptation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-Good medical facilities for crisis response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-Education and cooperation hubs for knowledge sharing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-Solid infrastructure (water, health, education)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-Tolerant, engaged community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-Diverse economy reduces risk concentration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  <a:ea typeface="+mn-ea"/>
                          <a:cs typeface="+mn-cs"/>
                        </a:rPr>
                        <a:t>-Strong local identity (“Hue”) fosters cohesion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-Slow urban growth delays adaptation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-Outdated infrastructure (drainage, waste)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-Limited local resources for upgrades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-Nature encroached, reducing buffers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-Low climate risk awareness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-Complex governance slows action</a:t>
                      </a: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-Weak environmental protection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-Underused public/natural spaces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-High unemployment reduces adaptability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-Poor investor links and weak tourism network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-Inadequate public safety infrastructure</a:t>
                      </a:r>
                      <a:endParaRPr/>
                    </a:p>
                    <a:p>
                      <a:pPr>
                        <a:defRPr/>
                      </a:pPr>
                      <a:endParaRPr lang="de-DE" sz="700" b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06099"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en-GB" sz="900" b="0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Opportunities</a:t>
                      </a:r>
                      <a:endParaRPr lang="de-DE" sz="900" b="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noFill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gridSpan="2">
                  <a:txBody>
                    <a:bodyPr/>
                    <a:p>
                      <a:pPr algn="ctr">
                        <a:defRPr/>
                      </a:pPr>
                      <a:r>
                        <a:rPr lang="en-GB" sz="900" b="0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Threats</a:t>
                      </a:r>
                      <a:endParaRPr lang="de-DE" sz="900" b="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noFill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582638"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-Funding/support for resilience projects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-Training in health and green sectors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-Develop as health/resilience tourism hub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-Nature-based solutions for adaptation</a:t>
                      </a:r>
                      <a:endParaRPr/>
                    </a:p>
                    <a:p>
                      <a:pPr>
                        <a:defRPr/>
                      </a:pPr>
                      <a:endParaRPr lang="de-DE" sz="7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-Integrate resilience in heritage plans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-Promote low-impact tourism niches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-Public-private partnerships for upgrades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-Leverage “Hue” brand for awareness and funds</a:t>
                      </a:r>
                      <a:endParaRPr/>
                    </a:p>
                    <a:p>
                      <a:pPr>
                        <a:defRPr/>
                      </a:pPr>
                      <a:endParaRPr lang="de-DE" sz="7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-Climate risks (flooding, heat, storms)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-High exposure to natural hazards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-Heritage/ ecosystem loss reduces buffers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-Regional competition for resources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-Globalization weakens local systems</a:t>
                      </a:r>
                      <a:endParaRPr lang="de-DE" sz="7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solidFill>
                        <a:schemeClr val="tx1"/>
                      </a:solidFill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-Unregulated growth increases exposure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-Shorter tourism seasons from weather shifts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-Fragmented geography hampers response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US" sz="7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rebuchet MS"/>
                        </a:rPr>
                        <a:t>-Growth may conflict with resilience goals</a:t>
                      </a:r>
                      <a:endParaRPr/>
                    </a:p>
                    <a:p>
                      <a:pPr>
                        <a:defRPr/>
                      </a:pPr>
                      <a:endParaRPr lang="de-DE" sz="7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rebuchet MS"/>
                      </a:endParaRPr>
                    </a:p>
                  </a:txBody>
                  <a:tcPr marL="61830" marR="61830" marT="30915" marB="30915">
                    <a:lnL w="12700" algn="ctr">
                      <a:noFill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noFill/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1935770125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Analisi dello stato attuale e identificazione dei principali punti deboli delle aree urbane e degli edifici da adattare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2024213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3: </a:t>
            </a:r>
            <a:r>
              <a:rPr lang="it-IT" sz="2000"/>
              <a:t>Diagnosi</a:t>
            </a:r>
            <a:endParaRPr lang="en-GB"/>
          </a:p>
        </p:txBody>
      </p:sp>
      <p:sp>
        <p:nvSpPr>
          <p:cNvPr id="1333232052" name="Zástupný text 2"/>
          <p:cNvSpPr txBox="1"/>
          <p:nvPr/>
        </p:nvSpPr>
        <p:spPr bwMode="auto">
          <a:xfrm>
            <a:off x="142876" y="868363"/>
            <a:ext cx="7749840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it-IT" sz="2000" b="1">
                <a:solidFill>
                  <a:schemeClr val="accent4"/>
                </a:solidFill>
                <a:latin typeface="Trebuchet MS"/>
              </a:rPr>
              <a:t>Punto di controllo dell'apprendimento:</a:t>
            </a:r>
            <a:endParaRPr/>
          </a:p>
          <a:p>
            <a:pPr marL="228600" indent="0">
              <a:defRPr/>
            </a:pPr>
            <a:r>
              <a:rPr lang="it-IT" sz="2000"/>
              <a:t>Quali informazioni dovrebbe fornire un rapporto di diagnosi per guidare le future strategie di adattamento?</a:t>
            </a:r>
            <a:endParaRPr lang="en-US" sz="1600"/>
          </a:p>
        </p:txBody>
      </p:sp>
      <p:sp>
        <p:nvSpPr>
          <p:cNvPr id="27636770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Analisi dello stato attuale e identificazione dei principali punti deboli delle aree urbane e degli edifici da adattare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9098809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4: </a:t>
            </a:r>
            <a:r>
              <a:rPr lang="it-IT" sz="2000"/>
              <a:t>Definizione strategica</a:t>
            </a:r>
            <a:endParaRPr lang="en-GB"/>
          </a:p>
        </p:txBody>
      </p:sp>
      <p:sp>
        <p:nvSpPr>
          <p:cNvPr id="203149249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13970"/>
            <a:ext cx="8686757" cy="423862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Obiettivo</a:t>
            </a:r>
            <a:r>
              <a:rPr lang="de-DE" sz="1600" b="1">
                <a:solidFill>
                  <a:schemeClr val="accent4"/>
                </a:solidFill>
              </a:rPr>
              <a:t>: </a:t>
            </a:r>
            <a:r>
              <a:rPr lang="it-IT" sz="1600"/>
              <a:t>Definire le condizioni generali per la progettazione dell'adattamento climatico fissando obiettivi e identificando i vincoli. Qui i risultati della diagnosi vengono tradotti in chiari obiettivi</a:t>
            </a:r>
            <a:r>
              <a:rPr lang="en-US" sz="1600"/>
              <a:t>.</a:t>
            </a:r>
            <a:endParaRPr/>
          </a:p>
        </p:txBody>
      </p:sp>
      <p:sp>
        <p:nvSpPr>
          <p:cNvPr id="1290095247" name="Rectangle: Rounded Corners 3"/>
          <p:cNvSpPr/>
          <p:nvPr/>
        </p:nvSpPr>
        <p:spPr bwMode="auto">
          <a:xfrm>
            <a:off x="323849" y="1682508"/>
            <a:ext cx="8529637" cy="3314915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26700765" name="Zástupný text 2"/>
          <p:cNvSpPr txBox="1"/>
          <p:nvPr/>
        </p:nvSpPr>
        <p:spPr bwMode="auto">
          <a:xfrm>
            <a:off x="295550" y="1773212"/>
            <a:ext cx="8534083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Principali attività: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600" b="1">
                <a:solidFill>
                  <a:schemeClr val="accent4"/>
                </a:solidFill>
              </a:rPr>
              <a:t>Definizione degli obiettivi di adattamento</a:t>
            </a:r>
            <a:r>
              <a:rPr lang="en-US" sz="1600" b="1">
                <a:solidFill>
                  <a:schemeClr val="accent4"/>
                </a:solidFill>
              </a:rPr>
              <a:t>:</a:t>
            </a:r>
            <a:br>
              <a:rPr lang="en-US" sz="1550" b="1"/>
            </a:br>
            <a:r>
              <a:rPr lang="en-US" sz="1550" b="1"/>
              <a:t>-</a:t>
            </a:r>
            <a:r>
              <a:rPr lang="it-IT" sz="1550"/>
              <a:t>Definire obiettivi chiari e misurabili per l'adattamento degli edifici prima della pianificazione degli scenari. Usare RBTool e RNTool per impostare i punteggi target per ogni criterio di valutazione.	</a:t>
            </a:r>
            <a:br>
              <a:rPr lang="it-IT" sz="1550"/>
            </a:br>
            <a:r>
              <a:rPr lang="it-IT" sz="1550"/>
              <a:t>-Gli obiettivi devono essere SMART: specifici, misurabili, raggiungibili, pertinenti, definiti nel tempo</a:t>
            </a:r>
            <a:br>
              <a:rPr lang="it-IT" sz="1550"/>
            </a:br>
            <a:r>
              <a:rPr lang="it-IT" sz="1550"/>
              <a:t>-Gli obiettivi sono interdipendenti; Gli interventi possono affrontare più pericoli contemporaneamente (ad esempio, i tetti verdi riducono i rischi di allagamento e calore</a:t>
            </a:r>
            <a:r>
              <a:rPr lang="en-US" sz="1550"/>
              <a:t>)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600" b="1">
                <a:solidFill>
                  <a:schemeClr val="accent4"/>
                </a:solidFill>
              </a:rPr>
              <a:t>Identificare i vincoli:</a:t>
            </a:r>
            <a:br>
              <a:rPr lang="en-US" sz="1400" b="1">
                <a:solidFill>
                  <a:schemeClr val="accent4"/>
                </a:solidFill>
              </a:rPr>
            </a:br>
            <a:r>
              <a:rPr lang="it-IT" sz="1550"/>
              <a:t>I vincoli devono essere identificati e valutati individualmente per ciascuna area per orientare le misure di adattamento fattibili. Il suo riconoscimento precoce evita interventi non conformi</a:t>
            </a:r>
            <a:r>
              <a:rPr lang="de-DE" sz="1550"/>
              <a:t>.</a:t>
            </a:r>
            <a:endParaRPr/>
          </a:p>
          <a:p>
            <a:pPr marL="228600" indent="0">
              <a:defRPr/>
            </a:pPr>
            <a:br>
              <a:rPr lang="en-US" sz="1500"/>
            </a:br>
            <a:endParaRPr lang="en-US" sz="1500"/>
          </a:p>
        </p:txBody>
      </p:sp>
      <p:sp>
        <p:nvSpPr>
          <p:cNvPr id="214257683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Analisi dello stato attuale e identificazione dei principali punti deboli delle aree urbane e degli edifici da adattare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1574483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4: </a:t>
            </a:r>
            <a:r>
              <a:rPr lang="it-IT" sz="2000"/>
              <a:t>Definizione strategica</a:t>
            </a:r>
            <a:endParaRPr lang="en-GB" sz="2000"/>
          </a:p>
        </p:txBody>
      </p:sp>
      <p:sp>
        <p:nvSpPr>
          <p:cNvPr id="451135798" name="Zástupný text 2"/>
          <p:cNvSpPr txBox="1"/>
          <p:nvPr/>
        </p:nvSpPr>
        <p:spPr bwMode="auto">
          <a:xfrm>
            <a:off x="142875" y="959644"/>
            <a:ext cx="7230795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Possibili vincoli e restrizioni da tenere in considerazione</a:t>
            </a:r>
            <a:r>
              <a:rPr lang="de-DE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lvl="0" indent="-285750">
              <a:buFont typeface="Arial"/>
              <a:buChar char="•"/>
              <a:defRPr/>
            </a:pPr>
            <a:r>
              <a:rPr lang="it-IT" sz="1600"/>
              <a:t>Vincoli giuridici (es. Norme edilizie, tutela del patrimonio culturale)</a:t>
            </a:r>
            <a:br>
              <a:rPr lang="it-IT" sz="1600"/>
            </a:br>
            <a:r>
              <a:rPr lang="it-IT" sz="1600"/>
              <a:t>Vincoli tecnici (ad es. architettura, sistemi)</a:t>
            </a:r>
            <a:br>
              <a:rPr lang="it-IT" sz="1600"/>
            </a:br>
            <a:r>
              <a:rPr lang="it-IT" sz="1600"/>
              <a:t>Vincoli finanziari (ad es. costo dell'investimento, ROI)</a:t>
            </a:r>
            <a:br>
              <a:rPr lang="it-IT" sz="1600"/>
            </a:br>
            <a:r>
              <a:rPr lang="it-IT" sz="1600"/>
              <a:t>Vincoli ambientali (es. condizioni climatiche, morfologia urbana)</a:t>
            </a:r>
            <a:br>
              <a:rPr lang="it-IT" sz="1600"/>
            </a:br>
            <a:r>
              <a:rPr lang="it-IT" sz="1600"/>
              <a:t>Restrizione basata sugli stakeholder</a:t>
            </a:r>
            <a:endParaRPr lang="de-DE" sz="1600"/>
          </a:p>
          <a:p>
            <a:pPr marL="228600" lvl="0" indent="0">
              <a:defRPr/>
            </a:pPr>
            <a:endParaRPr lang="de-DE" sz="1600"/>
          </a:p>
          <a:p>
            <a:pPr marL="228600" indent="0">
              <a:defRPr/>
            </a:pPr>
            <a:br>
              <a:rPr lang="de-DE" sz="1600" b="1"/>
            </a:br>
            <a:r>
              <a:rPr lang="it-IT" sz="1600" b="1">
                <a:solidFill>
                  <a:schemeClr val="accent4"/>
                </a:solidFill>
              </a:rPr>
              <a:t>Metodi partecipativi</a:t>
            </a:r>
            <a:r>
              <a:rPr lang="de-DE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lvl="0" indent="-285750">
              <a:buFont typeface="Arial"/>
              <a:buChar char="•"/>
              <a:defRPr/>
            </a:pPr>
            <a:r>
              <a:rPr lang="it-IT" sz="1600"/>
              <a:t>I workshop partecipativi (</a:t>
            </a:r>
            <a:r>
              <a:rPr lang="it-IT" sz="1600" i="1"/>
              <a:t>Participatory</a:t>
            </a:r>
            <a:r>
              <a:rPr lang="it-IT" sz="1600" i="1"/>
              <a:t> </a:t>
            </a:r>
            <a:r>
              <a:rPr lang="it-IT" sz="1600" i="1"/>
              <a:t>Guarantee</a:t>
            </a:r>
            <a:r>
              <a:rPr lang="it-IT" sz="1600" i="1"/>
              <a:t> System</a:t>
            </a:r>
            <a:r>
              <a:rPr lang="it-IT" sz="1600"/>
              <a:t>) sono altamente raccomandati.</a:t>
            </a:r>
            <a:br>
              <a:rPr lang="it-IT" sz="1600"/>
            </a:br>
            <a:r>
              <a:rPr lang="it-IT" sz="1600"/>
              <a:t>Le parti interessate possono contribuire a convalidare obiettivi, vincoli e restrizioni</a:t>
            </a:r>
            <a:endParaRPr lang="en-US" sz="1600"/>
          </a:p>
        </p:txBody>
      </p:sp>
      <p:pic>
        <p:nvPicPr>
          <p:cNvPr id="1522897428" name="Picture 7" descr="A clipboard with check marks&#10;&#10;AI-generated content may be incorrect."/>
          <p:cNvPicPr>
            <a:picLocks noChangeAspect="1"/>
          </p:cNvPicPr>
          <p:nvPr/>
        </p:nvPicPr>
        <p:blipFill rotWithShape="1">
          <a:blip r:embed="rId3"/>
          <a:srcRect l="32113" t="15200" r="32027" b="14233"/>
          <a:stretch/>
        </p:blipFill>
        <p:spPr bwMode="auto">
          <a:xfrm>
            <a:off x="7452506" y="1320125"/>
            <a:ext cx="1328496" cy="1742991"/>
          </a:xfrm>
          <a:prstGeom prst="rect">
            <a:avLst/>
          </a:prstGeom>
        </p:spPr>
      </p:pic>
      <p:sp>
        <p:nvSpPr>
          <p:cNvPr id="142484365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Analisi dello stato attuale e identificazione dei principali punti deboli delle aree urbane e degli edifici da adattare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4178188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Analisi dello stato attuale e identificazione dei principali punti deboli delle aree urbane e degli edifici da adattare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1340811056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4: </a:t>
            </a:r>
            <a:r>
              <a:rPr lang="it-IT" sz="2000"/>
              <a:t>Definizione strategica</a:t>
            </a:r>
            <a:endParaRPr lang="en-GB" sz="2000"/>
          </a:p>
        </p:txBody>
      </p:sp>
      <p:graphicFrame>
        <p:nvGraphicFramePr>
          <p:cNvPr id="2129337116" name="Table 7"/>
          <p:cNvGraphicFramePr>
            <a:graphicFrameLocks xmlns:a="http://schemas.openxmlformats.org/drawingml/2006/main" noGrp="1"/>
          </p:cNvGraphicFramePr>
          <p:nvPr/>
        </p:nvGraphicFramePr>
        <p:xfrm rot="0">
          <a:off x="387545" y="1595039"/>
          <a:ext cx="8150030" cy="590676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849905"/>
                <a:gridCol w="1561358"/>
                <a:gridCol w="2842565"/>
                <a:gridCol w="1439993"/>
                <a:gridCol w="1456209"/>
              </a:tblGrid>
              <a:tr h="219836">
                <a:tc gridSpan="2">
                  <a:txBody>
                    <a:bodyPr/>
                    <a:p>
                      <a:pPr marL="67945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Assessment</a:t>
                      </a:r>
                      <a:r>
                        <a:rPr lang="en-US" sz="1000" spc="-55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criterion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Indicatore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Punteggio</a:t>
                      </a: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diagnosi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Target</a:t>
                      </a:r>
                      <a:r>
                        <a:rPr lang="en-US" sz="1000" spc="-4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Score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Presenza di tetti verdi</a:t>
                      </a:r>
                      <a:endParaRPr lang="it-IT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Quota di edifici con tetti verdi funzionali</a:t>
                      </a:r>
                      <a:endParaRPr lang="de-DE" sz="10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 spc="-25">
                          <a:solidFill>
                            <a:srgbClr val="FF0000"/>
                          </a:solidFill>
                          <a:latin typeface="Trebuchet MS"/>
                        </a:rPr>
                        <a:t>0,82</a:t>
                      </a:r>
                      <a:endParaRPr lang="de-DE" sz="10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0,2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26488564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Esempio pratico </a:t>
            </a:r>
            <a:r>
              <a:rPr lang="de-DE" sz="1600" b="1">
                <a:solidFill>
                  <a:schemeClr val="accent4"/>
                </a:solidFill>
              </a:rPr>
              <a:t>(RNTool). </a:t>
            </a:r>
            <a:endParaRPr/>
          </a:p>
          <a:p>
            <a:pPr marL="228600" indent="0">
              <a:defRPr/>
            </a:pPr>
            <a:r>
              <a:rPr lang="it-IT" sz="1600"/>
              <a:t>Definizione del punteggio target e calcolo del valore target</a:t>
            </a:r>
            <a:r>
              <a:rPr lang="de-DE" sz="1600"/>
              <a:t>.</a:t>
            </a:r>
            <a:endParaRPr lang="en-US" sz="1600"/>
          </a:p>
        </p:txBody>
      </p:sp>
      <p:sp>
        <p:nvSpPr>
          <p:cNvPr id="1121897826" name="Zástupný text 2"/>
          <p:cNvSpPr txBox="1"/>
          <p:nvPr/>
        </p:nvSpPr>
        <p:spPr bwMode="auto">
          <a:xfrm>
            <a:off x="152401" y="2390104"/>
            <a:ext cx="7466501" cy="1544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it-IT" sz="1100">
                <a:latin typeface="Trebuchet MS"/>
              </a:rPr>
              <a:t>Dato che: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buFont typeface="Arial"/>
              <a:buChar char="•"/>
              <a:defRPr/>
            </a:pPr>
            <a:r>
              <a:rPr lang="it-IT" sz="1100">
                <a:latin typeface="Trebuchet MS"/>
              </a:rPr>
              <a:t>Benchmark ottimale (score = 0) → 50% dei tetti sono verdi</a:t>
            </a:r>
            <a:endParaRPr/>
          </a:p>
          <a:p>
            <a:pPr>
              <a:buFont typeface="Arial"/>
              <a:buChar char="•"/>
              <a:defRPr/>
            </a:pPr>
            <a:r>
              <a:rPr lang="it-IT" sz="1100">
                <a:latin typeface="Trebuchet MS"/>
              </a:rPr>
              <a:t>Benchmark critico (score = 1) → 10% dei tetti sono verdi</a:t>
            </a:r>
            <a:endParaRPr/>
          </a:p>
          <a:p>
            <a:pPr>
              <a:buFont typeface="Arial"/>
              <a:buChar char="•"/>
              <a:defRPr/>
            </a:pPr>
            <a:r>
              <a:rPr lang="it-IT" sz="1100">
                <a:latin typeface="Trebuchet MS"/>
              </a:rPr>
              <a:t>Punteggio normalizzato→ 0,2</a:t>
            </a:r>
            <a:endParaRPr/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r>
              <a:rPr lang="en-US" sz="1100">
                <a:latin typeface="Trebuchet MS"/>
              </a:rPr>
              <a:t>​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"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Valore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target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"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=</m:t>
                      </m:r>
                    </m:oMath>
                  </m:oMathPara>
                </a14:m>
              </mc:Choice>
              <mc:Fallback/>
            </mc:AlternateContent>
            <a:r>
              <a:rPr lang="en-US" sz="1100">
                <a:latin typeface="Trebuchet MS"/>
              </a:rPr>
              <a:t> Benchmark ottimale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/>
                        <a:rPr lang="de-DE" sz="1100">
                          <a:latin typeface="Cambria Math"/>
                        </a:rPr>
                        <m:t>−</m:t>
                      </m:r>
                      <m:r>
                        <m:rPr/>
                        <a:rPr lang="de-DE" sz="1100" i="1">
                          <a:latin typeface="Cambria Math"/>
                        </a:rPr>
                        <m:t> </m:t>
                      </m:r>
                      <m:r>
                        <m:rPr/>
                        <a:rPr lang="de-DE" sz="1100" b="0" i="1">
                          <a:latin typeface="Cambria Math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Normalized</m:t>
                      </m:r>
                      <m:r>
                        <m:rPr>
                          <m:nor m:val="on"/>
                        </m:rPr>
                        <a:rPr lang="de-DE" sz="1100" b="0" i="0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 b="0" i="0">
                          <a:latin typeface="Trebuchet MS"/>
                        </a:rPr>
                        <m:t>targeted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score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∗ ("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Benchmark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ottimale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− 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Benchmark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critico</m:t>
                      </m:r>
                      <m:r>
                        <m:rPr>
                          <m:nor m:val="on"/>
                        </m:rPr>
                        <a:rPr lang="de-DE" sz="1100">
                          <a:latin typeface="Trebuchet MS"/>
                        </a:rPr>
                        <m:t>") </m:t>
                      </m:r>
                    </m:oMath>
                  </m:oMathPara>
                </a14:m>
              </mc:Choice>
              <mc:Fallback/>
            </mc:AlternateContent>
            <a:endParaRPr lang="en-US" sz="1100">
              <a:latin typeface="Trebuchet MS"/>
            </a:endParaRPr>
          </a:p>
          <a:p>
            <a:pPr>
              <a:defRPr/>
            </a:pPr>
            <a:endParaRPr lang="en-US" sz="1100">
              <a:latin typeface="Trebuchet MS"/>
            </a:endParaRPr>
          </a:p>
          <a:p>
            <a:pPr>
              <a:defRPr/>
            </a:pPr>
            <a:r>
              <a:rPr lang="en-US" sz="1100">
                <a:latin typeface="Trebuchet MS"/>
              </a:rPr>
              <a:t>​</a:t>
            </a:r>
            <a:endParaRPr/>
          </a:p>
          <a:p>
            <a:pPr>
              <a:defRPr/>
            </a:pPr>
            <a:r>
              <a:rPr lang="en-US" sz="1100">
                <a:latin typeface="Trebuchet MS"/>
              </a:rPr>
              <a:t>​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"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Valore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 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target</m:t>
                      </m:r>
                      <m:r>
                        <m:rPr>
                          <m:nor m:val="on"/>
                        </m:rPr>
                        <a:rPr lang="en-US" sz="1100" b="1">
                          <a:latin typeface="Trebuchet MS"/>
                        </a:rPr>
                        <m:t>"</m:t>
                      </m:r>
                      <m:r>
                        <m:rPr>
                          <m:nor m:val="on"/>
                        </m:rPr>
                        <a:rPr lang="en-US" sz="1100">
                          <a:latin typeface="Trebuchet MS"/>
                        </a:rPr>
                        <m:t>=</m:t>
                      </m:r>
                      <m:r>
                        <m:rPr>
                          <m:nor m:val="on"/>
                        </m:rPr>
                        <a:rPr lang="de-DE" sz="1100" b="0" i="0">
                          <a:latin typeface="Trebuchet MS"/>
                        </a:rPr>
                        <m:t> 50 </m:t>
                      </m:r>
                      <m:r>
                        <m:rPr/>
                        <a:rPr lang="de-DE" sz="1100">
                          <a:latin typeface="Cambria Math"/>
                        </a:rPr>
                        <m:t>−</m:t>
                      </m:r>
                      <m:r>
                        <m:rPr/>
                        <a:rPr lang="de-DE" sz="1100" i="1">
                          <a:latin typeface="Cambria Math"/>
                        </a:rPr>
                        <m:t> </m:t>
                      </m:r>
                    </m:oMath>
                  </m:oMathPara>
                </a14:m>
              </mc:Choice>
              <mc:Fallback/>
            </mc:AlternateContent>
            <a:r>
              <a:rPr lang="en-US" sz="1100">
                <a:latin typeface="Trebuchet MS"/>
              </a:rPr>
              <a:t>0,2 * (50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/>
                        <a:rPr lang="de-DE" sz="1100">
                          <a:latin typeface="Cambria Math"/>
                        </a:rPr>
                        <m:t>−</m:t>
                      </m:r>
                    </m:oMath>
                  </m:oMathPara>
                </a14:m>
              </mc:Choice>
              <mc:Fallback/>
            </mc:AlternateContent>
            <a:r>
              <a:rPr lang="en-US" sz="1100">
                <a:latin typeface="Trebuchet MS"/>
              </a:rPr>
              <a:t> 10) = </a:t>
            </a:r>
            <a:r>
              <a:rPr lang="en-US" sz="1100">
                <a:solidFill>
                  <a:schemeClr val="accent4"/>
                </a:solidFill>
                <a:latin typeface="Trebuchet MS"/>
              </a:rPr>
              <a:t>42 % </a:t>
            </a:r>
            <a:r>
              <a:rPr lang="it-IT" sz="1100">
                <a:solidFill>
                  <a:schemeClr val="accent4"/>
                </a:solidFill>
                <a:latin typeface="Trebuchet MS"/>
              </a:rPr>
              <a:t>di tetti verdi è il valore Target</a:t>
            </a:r>
            <a:endParaRPr lang="en-US" sz="1100">
              <a:solidFill>
                <a:schemeClr val="accent4"/>
              </a:solidFill>
              <a:latin typeface="Trebuchet MS"/>
            </a:endParaRPr>
          </a:p>
          <a:p>
            <a:pPr>
              <a:defRPr/>
            </a:pPr>
            <a:endParaRPr lang="en-US" sz="1100">
              <a:solidFill>
                <a:schemeClr val="accent4"/>
              </a:solidFill>
              <a:latin typeface="Trebuchet MS"/>
            </a:endParaRPr>
          </a:p>
          <a:p>
            <a:pPr>
              <a:defRPr/>
            </a:pPr>
            <a:endParaRPr lang="en-US" sz="1600"/>
          </a:p>
          <a:p>
            <a:pPr>
              <a:defRPr/>
            </a:pPr>
            <a:endParaRPr lang="en-US" sz="1600"/>
          </a:p>
          <a:p>
            <a:pPr marL="228600" indent="0"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892513853" name="Rectangle 3"/>
          <p:cNvSpPr/>
          <p:nvPr/>
        </p:nvSpPr>
        <p:spPr bwMode="auto">
          <a:xfrm>
            <a:off x="2755265" y="3811529"/>
            <a:ext cx="2677954" cy="339801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25033894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3804782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Analisi dello stato attuale e identificazione dei principali punti deboli delle aree urbane e degli edifici da adattare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259608730" name="Title 1"/>
          <p:cNvSpPr txBox="1"/>
          <p:nvPr/>
        </p:nvSpPr>
        <p:spPr bwMode="auto">
          <a:xfrm>
            <a:off x="279083" y="441651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4: </a:t>
            </a:r>
            <a:r>
              <a:rPr lang="it-IT" sz="2000"/>
              <a:t>Definizione strategica</a:t>
            </a:r>
            <a:endParaRPr lang="en-GB" sz="2000"/>
          </a:p>
        </p:txBody>
      </p:sp>
      <p:graphicFrame>
        <p:nvGraphicFramePr>
          <p:cNvPr id="34838871" name="Table 7"/>
          <p:cNvGraphicFramePr>
            <a:graphicFrameLocks xmlns:a="http://schemas.openxmlformats.org/drawingml/2006/main" noGrp="1"/>
          </p:cNvGraphicFramePr>
          <p:nvPr/>
        </p:nvGraphicFramePr>
        <p:xfrm rot="0">
          <a:off x="387350" y="1635126"/>
          <a:ext cx="8153401" cy="2116455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761218"/>
                <a:gridCol w="1185423"/>
                <a:gridCol w="2108805"/>
                <a:gridCol w="792778"/>
                <a:gridCol w="762000"/>
                <a:gridCol w="2543175"/>
              </a:tblGrid>
              <a:tr h="219836">
                <a:tc gridSpan="2">
                  <a:txBody>
                    <a:bodyPr/>
                    <a:p>
                      <a:pPr marL="67945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Criterio di valutazione</a:t>
                      </a:r>
                      <a:endParaRPr lang="it-IT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Indicatore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Punteggio</a:t>
                      </a: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  </a:t>
                      </a: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diagnosi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Target</a:t>
                      </a:r>
                      <a:r>
                        <a:rPr lang="en-US" sz="1000" spc="-4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Score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marR="0" lvl="0" indent="0" algn="ctr" defTabSz="914400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Valore target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Presenza di tetti verdi</a:t>
                      </a:r>
                      <a:endParaRPr lang="it-IT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l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Quota di edifici con tetti verdi funzionali</a:t>
                      </a:r>
                      <a:endParaRPr lang="de-DE" sz="10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 spc="-25">
                          <a:solidFill>
                            <a:srgbClr val="FF0000"/>
                          </a:solidFill>
                          <a:latin typeface="Trebuchet MS"/>
                        </a:rPr>
                        <a:t>0,82</a:t>
                      </a:r>
                      <a:endParaRPr lang="de-DE" sz="10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0,2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190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b="1" spc="-25">
                          <a:solidFill>
                            <a:srgbClr val="9ACA3C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42 %</a:t>
                      </a:r>
                      <a:r>
                        <a:rPr lang="en-US" sz="1000" spc="-25">
                          <a:solidFill>
                            <a:srgbClr val="9ACA3C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000" spc="-25">
                          <a:latin typeface="Trebuchet MS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it-IT" sz="1000" spc="-25">
                          <a:latin typeface="Trebuchet MS"/>
                          <a:ea typeface="Calibri"/>
                          <a:cs typeface="Times New Roman"/>
                        </a:rPr>
                        <a:t>considerando un valore di Benchmark ottimale del 50% e un valore inadeguato del 10%)</a:t>
                      </a:r>
                      <a:endParaRPr lang="de-DE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50520">
                <a:tc>
                  <a:txBody>
                    <a:bodyPr/>
                    <a:p>
                      <a:pPr marL="10795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A1.1.1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80644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Capacità di infiltrazione superficiale</a:t>
                      </a:r>
                      <a:endParaRPr lang="it-IT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8580" algn="l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it-IT" sz="1000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Arial"/>
                        </a:rPr>
                        <a:t>Proporzione di superfici permeabili rispetto a superfici impermeabili</a:t>
                      </a:r>
                      <a:endParaRPr lang="de-DE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 spc="-25">
                          <a:solidFill>
                            <a:srgbClr val="FF0000"/>
                          </a:solidFill>
                          <a:latin typeface="Trebuchet MS"/>
                        </a:rPr>
                        <a:t>0,7</a:t>
                      </a:r>
                      <a:endParaRPr lang="de-DE" sz="1000">
                        <a:solidFill>
                          <a:srgbClr val="FF0000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0,2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1905" algn="ctr">
                        <a:lnSpc>
                          <a:spcPts val="1215"/>
                        </a:lnSpc>
                        <a:buNone/>
                        <a:defRPr/>
                      </a:pPr>
                      <a:r>
                        <a:rPr lang="en-US" sz="1000" b="1" spc="-25">
                          <a:solidFill>
                            <a:srgbClr val="9ACA3C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64%</a:t>
                      </a:r>
                      <a:r>
                        <a:rPr lang="en-US" sz="1000" spc="-25">
                          <a:solidFill>
                            <a:srgbClr val="9ACA3C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000" spc="-25">
                          <a:latin typeface="Trebuchet MS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it-IT" sz="1000" spc="-25">
                          <a:latin typeface="Trebuchet MS"/>
                          <a:ea typeface="Calibri"/>
                          <a:cs typeface="Times New Roman"/>
                        </a:rPr>
                        <a:t>considerando un valore di Benchmark ottimale del 70% e un valore inadeguato del 40%)</a:t>
                      </a:r>
                      <a:endParaRPr lang="de-DE" sz="1000"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65455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A1.1-E.5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Ingressi di edifici sotto il livello del suolo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it-IT" sz="1000" b="0" i="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Calibri"/>
                          <a:cs typeface="Arial"/>
                        </a:rPr>
                        <a:t>Quota di ingressi al livello del suolo o nei sotterranei senza protezione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5"/>
                          </a:solidFill>
                          <a:latin typeface="Trebuchet MS"/>
                        </a:rPr>
                        <a:t>0,65</a:t>
                      </a:r>
                      <a:endParaRPr lang="de-DE" sz="1000">
                        <a:solidFill>
                          <a:schemeClr val="accent5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0,3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GB" sz="1000" b="1" i="0" u="none" strike="noStrike" cap="none" spc="-25">
                          <a:solidFill>
                            <a:srgbClr val="9ACA3C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9 % </a:t>
                      </a: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(</a:t>
                      </a: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considerando un valore di riferimento ottimale dello 0% e un valore inadeguato superiore al 30%</a:t>
                      </a: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)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09245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A1.1.3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Capacità di drenaggio del tetto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8580" algn="l">
                        <a:lnSpc>
                          <a:spcPts val="1115"/>
                        </a:lnSpc>
                        <a:buNone/>
                        <a:defRPr/>
                      </a:pPr>
                      <a:r>
                        <a:rPr lang="it-IT" sz="1000">
                          <a:latin typeface="Trebuchet MS"/>
                          <a:ea typeface="Calibri"/>
                          <a:cs typeface="Times New Roman"/>
                        </a:rPr>
                        <a:t>Quota di edifici con grondaie/pluviali sovradimensionati</a:t>
                      </a:r>
                      <a:endParaRPr lang="de-DE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5"/>
                          </a:solidFill>
                          <a:latin typeface="Trebuchet MS"/>
                        </a:rPr>
                        <a:t>0,5</a:t>
                      </a:r>
                      <a:endParaRPr lang="de-DE" sz="1000">
                        <a:solidFill>
                          <a:schemeClr val="accent5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0,1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GB" sz="1000" b="1" i="0" u="none" strike="noStrike" cap="none" spc="-25">
                          <a:solidFill>
                            <a:srgbClr val="9ACA3C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87% </a:t>
                      </a: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(</a:t>
                      </a: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considerando un valore di riferimento ottimale del 90% e un valore inadeguato inferiore al 60%</a:t>
                      </a: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)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98563048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93380091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57902844" name="Zástupný text 2"/>
          <p:cNvSpPr txBox="1"/>
          <p:nvPr/>
        </p:nvSpPr>
        <p:spPr bwMode="auto"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Esempio pratico </a:t>
            </a:r>
            <a:r>
              <a:rPr lang="de-DE" sz="1600" b="1">
                <a:solidFill>
                  <a:schemeClr val="accent4"/>
                </a:solidFill>
              </a:rPr>
              <a:t>(RNTool). </a:t>
            </a:r>
            <a:endParaRPr/>
          </a:p>
          <a:p>
            <a:pPr marL="228600" indent="0">
              <a:defRPr/>
            </a:pPr>
            <a:r>
              <a:rPr lang="it-IT" sz="1600"/>
              <a:t>Definizione del punteggio target e calcolo del valore target.</a:t>
            </a:r>
            <a:endParaRPr lang="en-US" sz="16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1064593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4: </a:t>
            </a:r>
            <a:r>
              <a:rPr lang="it-IT" sz="2000"/>
              <a:t>Definizione strategica</a:t>
            </a:r>
            <a:endParaRPr lang="en-GB" sz="2000"/>
          </a:p>
        </p:txBody>
      </p:sp>
      <p:pic>
        <p:nvPicPr>
          <p:cNvPr id="869543090" name="Picture 7" descr="A clipboard with check marks&#10;&#10;AI-generated content may be incorrect."/>
          <p:cNvPicPr>
            <a:picLocks noChangeAspect="1"/>
          </p:cNvPicPr>
          <p:nvPr/>
        </p:nvPicPr>
        <p:blipFill rotWithShape="1">
          <a:blip r:embed="rId3"/>
          <a:srcRect l="32113" t="15200" r="32027" b="14233"/>
          <a:stretch/>
        </p:blipFill>
        <p:spPr bwMode="auto">
          <a:xfrm>
            <a:off x="7452506" y="1320125"/>
            <a:ext cx="1328496" cy="1742991"/>
          </a:xfrm>
          <a:prstGeom prst="rect">
            <a:avLst/>
          </a:prstGeom>
        </p:spPr>
      </p:pic>
      <p:sp>
        <p:nvSpPr>
          <p:cNvPr id="1977820046" name="Zástupný text 2"/>
          <p:cNvSpPr txBox="1"/>
          <p:nvPr/>
        </p:nvSpPr>
        <p:spPr bwMode="auto">
          <a:xfrm>
            <a:off x="142876" y="868363"/>
            <a:ext cx="640917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it-IT" sz="2000" b="1">
                <a:solidFill>
                  <a:schemeClr val="accent4"/>
                </a:solidFill>
                <a:latin typeface="Trebuchet MS"/>
              </a:rPr>
              <a:t>Punto di controllo dell'apprendimento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:</a:t>
            </a:r>
            <a:endParaRPr/>
          </a:p>
          <a:p>
            <a:pPr marL="228600" indent="0">
              <a:defRPr/>
            </a:pPr>
            <a:r>
              <a:rPr lang="it-IT" sz="2000"/>
              <a:t>Come definireste obiettivi di adattamento realistici sia a scala edilizia che urbana e quali tipi di vincoli potrebbero limitarne l'attuazione?</a:t>
            </a:r>
            <a:endParaRPr lang="en-US" sz="1600"/>
          </a:p>
        </p:txBody>
      </p:sp>
      <p:sp>
        <p:nvSpPr>
          <p:cNvPr id="51288666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Analisi dello stato attuale e identificazione dei principali punti deboli delle aree urbane e degli edifici da adattare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1152174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it-IT" sz="2000"/>
              <a:t>Fase 5: Scenari di adattamento</a:t>
            </a:r>
            <a:endParaRPr lang="en-GB"/>
          </a:p>
        </p:txBody>
      </p:sp>
      <p:sp>
        <p:nvSpPr>
          <p:cNvPr id="1903552474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Obiettivo</a:t>
            </a:r>
            <a:r>
              <a:rPr lang="de-DE" sz="1600" b="1">
                <a:solidFill>
                  <a:schemeClr val="accent4"/>
                </a:solidFill>
              </a:rPr>
              <a:t>: </a:t>
            </a:r>
            <a:r>
              <a:rPr lang="it-IT" sz="1600"/>
              <a:t>Sviluppare una serie di scenari di adattamento distinti e fattibili, ciascuno dei quali soddisfa gli obiettivi di prestazione definiti</a:t>
            </a:r>
            <a:r>
              <a:rPr lang="en-US" sz="1600"/>
              <a:t>.</a:t>
            </a:r>
            <a:endParaRPr lang="en-US" sz="1600">
              <a:solidFill>
                <a:schemeClr val="bg2"/>
              </a:solidFill>
            </a:endParaRPr>
          </a:p>
        </p:txBody>
      </p:sp>
      <p:sp>
        <p:nvSpPr>
          <p:cNvPr id="1281244275" name="Rectangle: Rounded Corners 3"/>
          <p:cNvSpPr/>
          <p:nvPr/>
        </p:nvSpPr>
        <p:spPr bwMode="auto">
          <a:xfrm>
            <a:off x="323850" y="1542554"/>
            <a:ext cx="8390780" cy="3403157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08448620" name="Zástupný text 2"/>
          <p:cNvSpPr txBox="1"/>
          <p:nvPr/>
        </p:nvSpPr>
        <p:spPr bwMode="auto">
          <a:xfrm>
            <a:off x="365124" y="1693863"/>
            <a:ext cx="8390780" cy="305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Principali attività: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600" b="1">
                <a:solidFill>
                  <a:schemeClr val="accent4"/>
                </a:solidFill>
              </a:rPr>
              <a:t>Sviluppare scenari di adattamento </a:t>
            </a:r>
            <a:r>
              <a:rPr lang="it-IT" sz="1600"/>
              <a:t>combinando interventi preponderanti (tecnologici, strutturali) e soft (politiche, formazione) in pacchetti coerenti</a:t>
            </a:r>
            <a:r>
              <a:rPr lang="en-US" sz="1600"/>
              <a:t>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600" b="1">
                <a:solidFill>
                  <a:schemeClr val="accent4"/>
                </a:solidFill>
              </a:rPr>
              <a:t>Differenziare gli scenari </a:t>
            </a:r>
            <a:r>
              <a:rPr lang="it-IT" sz="1600"/>
              <a:t>per consentire un confronto significativo nella fase decisionale.</a:t>
            </a:r>
            <a:endParaRPr lang="en-US" sz="1600"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600" b="1">
                <a:solidFill>
                  <a:schemeClr val="accent4"/>
                </a:solidFill>
              </a:rPr>
              <a:t>Seleziona gli interventi</a:t>
            </a:r>
            <a:r>
              <a:rPr lang="en-US" sz="1600" b="1">
                <a:solidFill>
                  <a:schemeClr val="accent4"/>
                </a:solidFill>
              </a:rPr>
              <a:t>. </a:t>
            </a:r>
            <a:r>
              <a:rPr lang="it-IT" sz="1600"/>
              <a:t>Partire dai punti deboli identificati nella fase di diagnosi; filtrare gli interventi limitati da vincoli legali, tecnici o contestuali</a:t>
            </a:r>
            <a:r>
              <a:rPr lang="en-US" sz="1600"/>
              <a:t>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600" b="1">
                <a:solidFill>
                  <a:schemeClr val="accent4"/>
                </a:solidFill>
              </a:rPr>
              <a:t>Valutare gli interventi </a:t>
            </a:r>
            <a:r>
              <a:rPr lang="it-IT" sz="1600"/>
              <a:t>valutando il contributo agli obiettivi di prestazione, considerare le sinergie e le interdipendenze tra i livelli dell'edificio e del quartiere (ad esempio, energia, sistemi idrici).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600" b="1">
                <a:solidFill>
                  <a:schemeClr val="accent4"/>
                </a:solidFill>
              </a:rPr>
              <a:t>Perfezionamento iterativo. </a:t>
            </a:r>
            <a:r>
              <a:rPr lang="it-IT" sz="1500"/>
              <a:t>Utilizzare RBTool/RNTool e il </a:t>
            </a:r>
            <a:r>
              <a:rPr lang="it-IT" sz="1500" i="1"/>
              <a:t>Simulation</a:t>
            </a:r>
            <a:r>
              <a:rPr lang="it-IT" sz="1500" i="1"/>
              <a:t> Hub </a:t>
            </a:r>
            <a:r>
              <a:rPr lang="it-IT" sz="1500"/>
              <a:t>della piattaforma SuPeRBE per testare e regolare i pacchetti di intervento fino al raggiungimento degli obiettivi di performance</a:t>
            </a:r>
            <a:r>
              <a:rPr lang="en-US" sz="1500"/>
              <a:t>.</a:t>
            </a:r>
            <a:br>
              <a:rPr lang="en-US" sz="1500"/>
            </a:br>
            <a:endParaRPr lang="en-US" sz="1500"/>
          </a:p>
        </p:txBody>
      </p:sp>
      <p:sp>
        <p:nvSpPr>
          <p:cNvPr id="170472725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Sviluppo e valutazione di scenari di adattamento alternativi per edifici e quartieri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2184913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it-IT" sz="2000"/>
              <a:t>Fase 5: Scenari di adattamento</a:t>
            </a:r>
            <a:endParaRPr lang="en-GB" sz="2000"/>
          </a:p>
        </p:txBody>
      </p:sp>
      <p:sp>
        <p:nvSpPr>
          <p:cNvPr id="1402524426" name="Zástupný text 2"/>
          <p:cNvSpPr txBox="1"/>
          <p:nvPr/>
        </p:nvSpPr>
        <p:spPr bwMode="auto">
          <a:xfrm>
            <a:off x="142874" y="941388"/>
            <a:ext cx="6456709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Considerazioni chiave nello sviluppo degli scenari</a:t>
            </a:r>
            <a:r>
              <a:rPr lang="de-DE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228600" indent="0">
              <a:defRPr/>
            </a:pPr>
            <a:endParaRPr lang="de-DE" sz="1600" b="1">
              <a:solidFill>
                <a:schemeClr val="accent4"/>
              </a:solidFill>
            </a:endParaRPr>
          </a:p>
          <a:p>
            <a:pPr marL="514350" indent="-285750">
              <a:buFont typeface="Arial"/>
              <a:buChar char="•"/>
              <a:defRPr/>
            </a:pPr>
            <a:r>
              <a:rPr lang="it-IT" sz="1600" b="1"/>
              <a:t>Approccio integrato: </a:t>
            </a:r>
            <a:r>
              <a:rPr lang="it-IT" sz="1600"/>
              <a:t>promuovere l'innovazione intersettoriale, l'uso efficiente delle risorse e la resilienza a lungo termine.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it-IT" sz="1600" b="1"/>
          </a:p>
          <a:p>
            <a:pPr marL="514350" indent="-285750">
              <a:buFont typeface="Arial"/>
              <a:buChar char="•"/>
              <a:defRPr/>
            </a:pPr>
            <a:r>
              <a:rPr lang="it-IT" sz="1600" b="1"/>
              <a:t>Meccanismi di finanziamento</a:t>
            </a:r>
            <a:r>
              <a:rPr lang="en-US" sz="1600" b="1"/>
              <a:t>:</a:t>
            </a:r>
            <a:r>
              <a:rPr lang="en-US" sz="1600"/>
              <a:t> </a:t>
            </a:r>
            <a:r>
              <a:rPr lang="it-IT" sz="1600"/>
              <a:t>Garantire la fattibilità valutando sovvenzioni, prestiti, garanzie sui prestiti, contratti di rendimento energetico (ESCO), incentivi fiscali...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it-IT" sz="1600" b="1"/>
              <a:t>Partecipazione delle parti interessate</a:t>
            </a:r>
            <a:r>
              <a:rPr lang="en-US" sz="1600" b="1"/>
              <a:t>:</a:t>
            </a:r>
            <a:r>
              <a:rPr lang="en-US" sz="1600"/>
              <a:t> </a:t>
            </a:r>
            <a:r>
              <a:rPr lang="it-IT" sz="1600"/>
              <a:t>Organizzare un workshop partecipativo (approccio PGS) per raccogliere input da parte degli abitanti, occupanti e parti interessate; integrare le loro aspettative e priorità nella progettazione degli scenari.</a:t>
            </a:r>
            <a:endParaRPr lang="en-US" sz="1600"/>
          </a:p>
        </p:txBody>
      </p:sp>
      <p:pic>
        <p:nvPicPr>
          <p:cNvPr id="978685838" name="Picture 7" descr="A hand pointing at a clipboard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671864" y="1640297"/>
            <a:ext cx="1957026" cy="2053011"/>
          </a:xfrm>
          <a:prstGeom prst="rect">
            <a:avLst/>
          </a:prstGeom>
        </p:spPr>
      </p:pic>
      <p:sp>
        <p:nvSpPr>
          <p:cNvPr id="1361371040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Sviluppo e valutazione di scenari di adattamento alternativi per edifici e quartieri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445274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Sviluppo e valutazione di scenari di adattamento alternativi per edifici e quartieri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860679818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87165013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87121051" name="Zástupný text 2"/>
          <p:cNvSpPr txBox="1"/>
          <p:nvPr/>
        </p:nvSpPr>
        <p:spPr bwMode="auto">
          <a:xfrm>
            <a:off x="142876" y="950914"/>
            <a:ext cx="8486774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Esempio pratico. </a:t>
            </a:r>
            <a:endParaRPr/>
          </a:p>
          <a:p>
            <a:pPr marL="228600" indent="0">
              <a:defRPr/>
            </a:pPr>
            <a:r>
              <a:rPr lang="it-IT" sz="1600">
                <a:solidFill>
                  <a:schemeClr val="tx1"/>
                </a:solidFill>
              </a:rPr>
              <a:t>Selezione e valutazione degli interventi per ogni Scenario.</a:t>
            </a:r>
            <a:br>
              <a:rPr lang="de-DE" sz="1600">
                <a:solidFill>
                  <a:schemeClr val="tx1"/>
                </a:solidFill>
              </a:rPr>
            </a:b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811374588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it-IT" sz="2000"/>
              <a:t>Fase 5: Scenari di adattamento</a:t>
            </a:r>
            <a:endParaRPr lang="en-GB" sz="2000"/>
          </a:p>
        </p:txBody>
      </p:sp>
      <p:graphicFrame>
        <p:nvGraphicFramePr>
          <p:cNvPr id="2020622513" name="Table 4"/>
          <p:cNvGraphicFramePr>
            <a:graphicFrameLocks xmlns:a="http://schemas.openxmlformats.org/drawingml/2006/main" noGrp="1"/>
          </p:cNvGraphicFramePr>
          <p:nvPr/>
        </p:nvGraphicFramePr>
        <p:xfrm rot="0">
          <a:off x="437800" y="1791061"/>
          <a:ext cx="5426972" cy="1731457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761218"/>
                <a:gridCol w="3536943"/>
                <a:gridCol w="1128811"/>
              </a:tblGrid>
              <a:tr h="219836">
                <a:tc gridSpan="3">
                  <a:txBody>
                    <a:bodyPr/>
                    <a:p>
                      <a:pPr marL="67945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Scenario 3 – </a:t>
                      </a: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Area urbana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19836">
                <a:tc gridSpan="2">
                  <a:txBody>
                    <a:bodyPr/>
                    <a:p>
                      <a:pPr marL="67945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Criterio di valutazione</a:t>
                      </a:r>
                      <a:endParaRPr lang="it-IT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Target</a:t>
                      </a:r>
                      <a:r>
                        <a:rPr lang="en-US" sz="1000" spc="-40">
                          <a:solidFill>
                            <a:schemeClr val="tx1"/>
                          </a:solidFill>
                          <a:latin typeface="Trebuchet MS"/>
                        </a:rPr>
                        <a:t> 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</a:rPr>
                        <a:t>Score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42199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Presenza di tetti verdi</a:t>
                      </a:r>
                      <a:endParaRPr lang="it-IT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0,2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02697">
                <a:tc>
                  <a:txBody>
                    <a:bodyPr/>
                    <a:p>
                      <a:pPr marL="10795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A1.1.1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80644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Capacità di infiltrazione superficiale</a:t>
                      </a:r>
                      <a:endParaRPr lang="it-IT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0,2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37644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A1.1-E.5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Ingressi di edifici sotto il livello del suolo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0,3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09245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000" spc="-20">
                          <a:solidFill>
                            <a:schemeClr val="tx1"/>
                          </a:solidFill>
                          <a:latin typeface="Trebuchet MS"/>
                        </a:rPr>
                        <a:t>A1.1.3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Capacità di drenaggio del tetto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000" spc="-25">
                          <a:solidFill>
                            <a:schemeClr val="accent4"/>
                          </a:solidFill>
                          <a:latin typeface="Trebuchet MS"/>
                        </a:rPr>
                        <a:t>0,1</a:t>
                      </a:r>
                      <a:endParaRPr lang="de-DE" sz="1000">
                        <a:solidFill>
                          <a:schemeClr val="accent4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910953781" name="Picture 11" descr="A hand pointing at a clipboard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671864" y="1640297"/>
            <a:ext cx="1957026" cy="2053011"/>
          </a:xfrm>
          <a:prstGeom prst="rect">
            <a:avLst/>
          </a:prstGeom>
        </p:spPr>
      </p:pic>
      <p:sp>
        <p:nvSpPr>
          <p:cNvPr id="1368012507" name="Zástupný text 2"/>
          <p:cNvSpPr txBox="1"/>
          <p:nvPr/>
        </p:nvSpPr>
        <p:spPr bwMode="auto">
          <a:xfrm>
            <a:off x="5864772" y="2264694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de-DE" sz="1600">
                <a:solidFill>
                  <a:schemeClr val="accent4"/>
                </a:solidFill>
              </a:rPr>
              <a:t>✓</a:t>
            </a:r>
            <a:br>
              <a:rPr lang="de-DE" sz="1600">
                <a:solidFill>
                  <a:schemeClr val="tx1"/>
                </a:solidFill>
              </a:rPr>
            </a:b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810307654" name="Zástupný text 2"/>
          <p:cNvSpPr txBox="1"/>
          <p:nvPr/>
        </p:nvSpPr>
        <p:spPr bwMode="auto">
          <a:xfrm>
            <a:off x="5864772" y="258992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de-DE" sz="1600">
                <a:solidFill>
                  <a:schemeClr val="accent4"/>
                </a:solidFill>
              </a:rPr>
              <a:t>✓</a:t>
            </a:r>
            <a:br>
              <a:rPr lang="de-DE" sz="1600">
                <a:solidFill>
                  <a:schemeClr val="tx1"/>
                </a:solidFill>
              </a:rPr>
            </a:b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952054215" name="Zástupný text 2"/>
          <p:cNvSpPr txBox="1"/>
          <p:nvPr/>
        </p:nvSpPr>
        <p:spPr bwMode="auto">
          <a:xfrm>
            <a:off x="5864772" y="291023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de-DE" sz="1600">
                <a:solidFill>
                  <a:schemeClr val="accent4"/>
                </a:solidFill>
              </a:rPr>
              <a:t>✓</a:t>
            </a:r>
            <a:br>
              <a:rPr lang="de-DE" sz="1600">
                <a:solidFill>
                  <a:schemeClr val="tx1"/>
                </a:solidFill>
              </a:rPr>
            </a:b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683532" name="Zástupný text 2"/>
          <p:cNvSpPr txBox="1"/>
          <p:nvPr/>
        </p:nvSpPr>
        <p:spPr bwMode="auto">
          <a:xfrm>
            <a:off x="5864772" y="3216378"/>
            <a:ext cx="453148" cy="275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de-DE" sz="1600">
                <a:solidFill>
                  <a:schemeClr val="accent4"/>
                </a:solidFill>
              </a:rPr>
              <a:t>✓</a:t>
            </a:r>
            <a:br>
              <a:rPr lang="de-DE" sz="1600">
                <a:solidFill>
                  <a:schemeClr val="tx1"/>
                </a:solidFill>
              </a:rPr>
            </a:br>
            <a:endParaRPr lang="en-US" sz="16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91854942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it-IT" sz="2000"/>
              <a:t>Fase 5: Scenari di adattamento</a:t>
            </a:r>
            <a:endParaRPr lang="en-GB" sz="2000"/>
          </a:p>
        </p:txBody>
      </p:sp>
      <p:sp>
        <p:nvSpPr>
          <p:cNvPr id="1006694247" name="Zástupný text 2"/>
          <p:cNvSpPr txBox="1"/>
          <p:nvPr/>
        </p:nvSpPr>
        <p:spPr bwMode="auto">
          <a:xfrm>
            <a:off x="142876" y="868363"/>
            <a:ext cx="640917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it-IT" sz="2000" b="1">
                <a:solidFill>
                  <a:schemeClr val="accent4"/>
                </a:solidFill>
                <a:latin typeface="Trebuchet MS"/>
              </a:rPr>
              <a:t>Punto di controllo dell'apprendimento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it-IT" sz="2000"/>
              <a:t>Perché è importante sviluppare più scenari di adattamento distinti invece di uno solo?</a:t>
            </a:r>
            <a:endParaRPr lang="en-US" sz="1600"/>
          </a:p>
        </p:txBody>
      </p:sp>
      <p:sp>
        <p:nvSpPr>
          <p:cNvPr id="208531674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Sviluppo e valutazione di scenari di adattamento alternativi per edifici e quartieri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pic>
        <p:nvPicPr>
          <p:cNvPr id="2099616349" name="Picture 4" descr="A hand pointing at a clipboard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671864" y="1640297"/>
            <a:ext cx="1957026" cy="20530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2194508" name="Title 1"/>
          <p:cNvSpPr txBox="1"/>
          <p:nvPr/>
        </p:nvSpPr>
        <p:spPr bwMode="auto">
          <a:xfrm>
            <a:off x="290513" y="340231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6: </a:t>
            </a:r>
            <a:r>
              <a:rPr lang="it-IT" sz="2000"/>
              <a:t>Processo decisionale</a:t>
            </a:r>
            <a:endParaRPr lang="en-GB" sz="2000"/>
          </a:p>
        </p:txBody>
      </p:sp>
      <p:sp>
        <p:nvSpPr>
          <p:cNvPr id="1993755800" name="Rectangle: Rounded Corners 3"/>
          <p:cNvSpPr/>
          <p:nvPr/>
        </p:nvSpPr>
        <p:spPr bwMode="auto">
          <a:xfrm>
            <a:off x="466972" y="1661474"/>
            <a:ext cx="7913701" cy="3332800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82817519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867790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Obiettivo: </a:t>
            </a:r>
            <a:r>
              <a:rPr lang="it-IT" sz="1600"/>
              <a:t>Selezionare lo scenario di adattamento ottimale in base alle prestazioni, all'efficienza in termini di costi, ai tempi e ai benefici collaterali tra gli scenari sviluppati nella Fase 5</a:t>
            </a:r>
            <a:r>
              <a:rPr lang="en-US" sz="1600"/>
              <a:t>.</a:t>
            </a:r>
            <a:endParaRPr lang="en-US" sz="1600">
              <a:solidFill>
                <a:schemeClr val="bg2"/>
              </a:solidFill>
            </a:endParaRPr>
          </a:p>
        </p:txBody>
      </p:sp>
      <p:sp>
        <p:nvSpPr>
          <p:cNvPr id="417952275" name="Zástupný text 2"/>
          <p:cNvSpPr txBox="1"/>
          <p:nvPr/>
        </p:nvSpPr>
        <p:spPr bwMode="auto">
          <a:xfrm>
            <a:off x="466972" y="1769978"/>
            <a:ext cx="7913701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Principali attività: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600" b="1">
                <a:solidFill>
                  <a:schemeClr val="accent4"/>
                </a:solidFill>
              </a:rPr>
              <a:t>Valutazione degli scenari:</a:t>
            </a:r>
            <a:br>
              <a:rPr lang="en-US" sz="1600" b="1"/>
            </a:br>
            <a:r>
              <a:rPr lang="en-US" sz="1600"/>
              <a:t>-</a:t>
            </a:r>
            <a:r>
              <a:rPr lang="it-IT" sz="1600"/>
              <a:t>Valutare gli interventi utilizzando RBTool e RNTool.</a:t>
            </a:r>
            <a:br>
              <a:rPr lang="it-IT" sz="1600"/>
            </a:br>
            <a:r>
              <a:rPr lang="it-IT" sz="1600"/>
              <a:t>-Aggiornare e calcolare i punteggi delle prestazioni con valori di indicatori simulati dalla piattaforma SuPeRBE.</a:t>
            </a:r>
            <a:br>
              <a:rPr lang="it-IT" sz="1600"/>
            </a:br>
            <a:r>
              <a:rPr lang="it-IT" sz="1600"/>
              <a:t>-Confrontare i diversi scenari</a:t>
            </a:r>
            <a:r>
              <a:rPr lang="en-US" sz="1600"/>
              <a:t>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600" b="1">
                <a:solidFill>
                  <a:schemeClr val="accent4"/>
                </a:solidFill>
              </a:rPr>
              <a:t>Classificazione degli scenari:</a:t>
            </a:r>
            <a:br>
              <a:rPr lang="de-DE" sz="1600"/>
            </a:br>
            <a:r>
              <a:rPr lang="de-DE" sz="1600"/>
              <a:t>-</a:t>
            </a:r>
            <a:r>
              <a:rPr lang="it-IT" sz="1600"/>
              <a:t>Assegnazione del peso (urbano vs. edifici) per calcolare il valore complessivo di rischio/prestazioni di ogni scenario.</a:t>
            </a:r>
            <a:br>
              <a:rPr lang="it-IT" sz="1600"/>
            </a:br>
            <a:r>
              <a:rPr lang="it-IT" sz="1600"/>
              <a:t>-Considerare il valore del rischio complessivo, i costi, i tempi e gli effetti sinergici.</a:t>
            </a:r>
            <a:br>
              <a:rPr lang="it-IT" sz="1600"/>
            </a:br>
            <a:r>
              <a:rPr lang="it-IT" sz="1600"/>
              <a:t>-Ricavare un punteggio di efficienza di adattamento (fattore di rischio × fattore di costo).</a:t>
            </a:r>
            <a:br>
              <a:rPr lang="en-US" sz="1500"/>
            </a:br>
            <a:endParaRPr lang="en-US" sz="1500"/>
          </a:p>
        </p:txBody>
      </p:sp>
      <p:sp>
        <p:nvSpPr>
          <p:cNvPr id="114181364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Selezione dello scenario di adattamento ottimale utilizzando i punteggi di valutazione, i contributi degli stakeholder e i criteri qualitativi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4605464" name="Title 1"/>
          <p:cNvSpPr txBox="1"/>
          <p:nvPr/>
        </p:nvSpPr>
        <p:spPr bwMode="auto">
          <a:xfrm>
            <a:off x="296864" y="330995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6:Decision-Making</a:t>
            </a:r>
            <a:endParaRPr/>
          </a:p>
        </p:txBody>
      </p:sp>
      <p:sp>
        <p:nvSpPr>
          <p:cNvPr id="813807020" name="Zástupný text 2"/>
          <p:cNvSpPr txBox="1"/>
          <p:nvPr/>
        </p:nvSpPr>
        <p:spPr bwMode="auto">
          <a:xfrm>
            <a:off x="152110" y="831236"/>
            <a:ext cx="8460437" cy="4675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Elementi chiave nel Decision-Making</a:t>
            </a:r>
            <a:r>
              <a:rPr lang="de-DE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r>
              <a:rPr lang="it-IT" sz="1600" b="1"/>
              <a:t>Strumenti e metodi:</a:t>
            </a:r>
            <a:br>
              <a:rPr lang="en-US" sz="1600" b="1"/>
            </a:br>
            <a:r>
              <a:rPr lang="en-US" sz="1600"/>
              <a:t>-</a:t>
            </a:r>
            <a:r>
              <a:rPr lang="it-IT" sz="1600"/>
              <a:t>RBTool → per il punteggio quantitativo dell'adattamento.</a:t>
            </a:r>
            <a:br>
              <a:rPr lang="it-IT" sz="1600"/>
            </a:br>
            <a:r>
              <a:rPr lang="it-IT" sz="1600"/>
              <a:t>-Hub di simulazione della piattaforma SuPeRBE → per il calcolo dei valori aggiornati degli indicatori</a:t>
            </a:r>
            <a:r>
              <a:rPr lang="en-US" sz="1600"/>
              <a:t>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800"/>
          </a:p>
          <a:p>
            <a:pPr marL="514350" indent="-285750">
              <a:buFont typeface="Arial"/>
              <a:buChar char="•"/>
              <a:defRPr/>
            </a:pPr>
            <a:r>
              <a:rPr lang="it-IT" sz="1600" b="1"/>
              <a:t>Parametri calcolati:</a:t>
            </a:r>
            <a:br>
              <a:rPr lang="en-US" sz="1600"/>
            </a:br>
            <a:r>
              <a:rPr lang="en-US" sz="1600"/>
              <a:t>- </a:t>
            </a:r>
            <a:r>
              <a:rPr lang="it-IT" sz="1600"/>
              <a:t>Valore del rischio complessivo → somma ponderata dei punteggi RBTool</a:t>
            </a: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endParaRPr lang="en-US" sz="800"/>
          </a:p>
          <a:p>
            <a:pPr marL="514350" indent="-285750">
              <a:buFont typeface="Arial"/>
              <a:buChar char="•"/>
              <a:defRPr/>
            </a:pPr>
            <a:r>
              <a:rPr lang="it-IT" sz="1600" b="1"/>
              <a:t>Parametri decisionali:</a:t>
            </a:r>
            <a:br>
              <a:rPr lang="en-US" sz="1600"/>
            </a:br>
            <a:r>
              <a:rPr lang="en-US" sz="1600"/>
              <a:t>- </a:t>
            </a:r>
            <a:r>
              <a:rPr lang="it-IT" sz="1600"/>
              <a:t>Effetti sinergici → benefici collaterali tra pericoli e settori</a:t>
            </a:r>
            <a:br>
              <a:rPr lang="it-IT" sz="1600"/>
            </a:br>
            <a:r>
              <a:rPr lang="it-IT" sz="1600"/>
              <a:t>- Orizzonte temporale → breve termine, medio termine, lungo termine</a:t>
            </a:r>
            <a:br>
              <a:rPr lang="it-IT" sz="1600"/>
            </a:br>
            <a:r>
              <a:rPr lang="it-IT" sz="1600"/>
              <a:t>- Meccanismi finanziari e aspetti non simulati → considerati qualitativamente</a:t>
            </a:r>
            <a:br>
              <a:rPr lang="it-IT" sz="1600"/>
            </a:br>
            <a:r>
              <a:rPr lang="it-IT" sz="1600"/>
              <a:t>- Costi → basso € (fattore 1,0), medio €€ (fattore 1,1), alto €€€ (fattore 1,2</a:t>
            </a:r>
            <a:r>
              <a:rPr lang="de-DE" sz="1600"/>
              <a:t>)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/>
          </a:p>
          <a:p>
            <a:pPr marL="514350" indent="-285750">
              <a:buFont typeface="Arial"/>
              <a:buChar char="•"/>
              <a:defRPr/>
            </a:pPr>
            <a:r>
              <a:rPr lang="it-IT" sz="1600" b="1"/>
              <a:t>Partecipazione, trasparenza e inclusività:</a:t>
            </a:r>
            <a:br>
              <a:rPr lang="it-IT" sz="1600" b="1"/>
            </a:br>
            <a:r>
              <a:rPr lang="it-IT" sz="1600"/>
              <a:t>- Feedback raccolti da occupanti, utenti e parti interessate prima delle decisioni finali.</a:t>
            </a:r>
            <a:endParaRPr lang="en-US" sz="1600"/>
          </a:p>
        </p:txBody>
      </p:sp>
      <p:sp>
        <p:nvSpPr>
          <p:cNvPr id="203956956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Selezione dello scenario di adattamento ottimale utilizzando i punteggi di valutazione, i contributi degli stakeholder e i criteri qualitativi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3605027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Selezione dello scenario di adattamento ottimale utilizzando i punteggi di valutazione, i contributi degli stakeholder e i criteri qualitativi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graphicFrame>
        <p:nvGraphicFramePr>
          <p:cNvPr id="1702539743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77826" y="1807179"/>
          <a:ext cx="8201022" cy="2981642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400957"/>
                <a:gridCol w="1379038"/>
                <a:gridCol w="2422837"/>
                <a:gridCol w="883138"/>
                <a:gridCol w="935718"/>
                <a:gridCol w="1179334"/>
              </a:tblGrid>
              <a:tr h="214947">
                <a:tc gridSpan="6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 HEAVY PRECIPITATION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22250">
                <a:tc gridSpan="6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A1 BUILDINGS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02566">
                <a:tc gridSpan="6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 b="1" spc="-10">
                          <a:solidFill>
                            <a:schemeClr val="tx1"/>
                          </a:solidFill>
                          <a:latin typeface="Trebuchet MS"/>
                        </a:rPr>
                        <a:t>A1.1 </a:t>
                      </a:r>
                      <a:r>
                        <a:rPr lang="it-IT" sz="1100" b="1" spc="-10">
                          <a:solidFill>
                            <a:schemeClr val="tx1"/>
                          </a:solidFill>
                          <a:latin typeface="Trebuchet MS"/>
                        </a:rPr>
                        <a:t>Rischio di danni per gli edifici residenziali</a:t>
                      </a:r>
                      <a:endParaRPr lang="en-US" sz="1100" b="1" spc="-1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54940"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Code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it-IT" sz="1100">
                          <a:latin typeface="Trebuchet MS"/>
                        </a:rPr>
                        <a:t>Criterio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it-IT" sz="1100">
                          <a:latin typeface="Trebuchet MS"/>
                        </a:rPr>
                        <a:t>Descrizione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Target score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Peso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44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Valore/punteggio ponderato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marL="10795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A1.1.1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80644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Capacità di infiltrazione superficiale</a:t>
                      </a:r>
                      <a:endParaRPr lang="it-IT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Proporzione di superfici permeabili rispetto a superfici impermeabili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</a:rPr>
                        <a:t>0.20</a:t>
                      </a:r>
                      <a:endParaRPr lang="de-DE" sz="1100" b="1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0.20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0,04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0840">
                <a:tc>
                  <a:txBody>
                    <a:bodyPr/>
                    <a:p>
                      <a:pPr marL="19685" marR="80010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en-US" sz="1100" spc="-20">
                          <a:solidFill>
                            <a:schemeClr val="tx1"/>
                          </a:solidFill>
                          <a:latin typeface="Trebuchet MS"/>
                        </a:rPr>
                        <a:t>A1.1.3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Capacità di drenaggio del tetto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Quota di edifici con grondaie/pluviali sovradimensionati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</a:rPr>
                        <a:t>0.10 </a:t>
                      </a:r>
                      <a:endParaRPr lang="de-DE" sz="1100" b="1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0.45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10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0,045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5052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  <a:latin typeface="Trebuchet MS"/>
                        </a:rPr>
                        <a:t>A1.1.8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Presenza di tetti verdi</a:t>
                      </a:r>
                      <a:endParaRPr lang="it-IT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Quota di edifici con tetti con verde funzionale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0.20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0.20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0,04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09245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100" spc="-20">
                          <a:solidFill>
                            <a:schemeClr val="tx1"/>
                          </a:solidFill>
                          <a:latin typeface="Trebuchet MS"/>
                        </a:rPr>
                        <a:t>A1.1-E.5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Ingressi di edifici sotto il livello del suolo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</a:rPr>
                        <a:t>Quota di ingressi al livello del suolo o nei sotterranei senza protezione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</a:rPr>
                        <a:t>0.30 </a:t>
                      </a:r>
                      <a:endParaRPr lang="de-DE" sz="1100" b="1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0.15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0,045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193040">
                <a:tc>
                  <a:txBody>
                    <a:bodyPr/>
                    <a:p>
                      <a:pPr marL="8890" marR="8001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Punteggio complessivo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marL="66675">
                        <a:spcBef>
                          <a:spcPts val="5"/>
                        </a:spcBef>
                        <a:buNone/>
                        <a:defRPr/>
                      </a:pP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1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4445" marR="63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de-DE" sz="1100" b="1">
                          <a:solidFill>
                            <a:schemeClr val="accent4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0,17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77877572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3"/>
            <a:ext cx="8489949" cy="776287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Esempio pratico </a:t>
            </a:r>
            <a:r>
              <a:rPr lang="de-DE" sz="1600" b="1">
                <a:solidFill>
                  <a:schemeClr val="accent4"/>
                </a:solidFill>
              </a:rPr>
              <a:t>(RNTool). </a:t>
            </a:r>
            <a:endParaRPr/>
          </a:p>
          <a:p>
            <a:pPr marL="228600" indent="0">
              <a:defRPr/>
            </a:pPr>
            <a:r>
              <a:rPr lang="it-IT" sz="1600">
                <a:solidFill>
                  <a:schemeClr val="tx1"/>
                </a:solidFill>
              </a:rPr>
              <a:t>Assegnazione del peso e calcolo del punteggio di performance complessivo per ciascuna Area Urbana, Edifici A e B. Area Urbana – Scenario</a:t>
            </a:r>
            <a:r>
              <a:rPr lang="de-DE" sz="1600">
                <a:solidFill>
                  <a:schemeClr val="tx1"/>
                </a:solidFill>
              </a:rPr>
              <a:t>3:</a:t>
            </a: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547612514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6: Decision-Making</a:t>
            </a:r>
            <a:endParaRPr/>
          </a:p>
        </p:txBody>
      </p:sp>
      <p:sp>
        <p:nvSpPr>
          <p:cNvPr id="95656779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11629515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3418145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Selezione dello scenario di adattamento ottimale utilizzando i punteggi di valutazione, i contributi degli stakeholder e i criteri qualitativi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graphicFrame>
        <p:nvGraphicFramePr>
          <p:cNvPr id="69759473" name="Table 5"/>
          <p:cNvGraphicFramePr>
            <a:graphicFrameLocks xmlns:a="http://schemas.openxmlformats.org/drawingml/2006/main" noGrp="1"/>
          </p:cNvGraphicFramePr>
          <p:nvPr/>
        </p:nvGraphicFramePr>
        <p:xfrm rot="0">
          <a:off x="393700" y="1865391"/>
          <a:ext cx="8058151" cy="1962173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2065705"/>
                <a:gridCol w="1997482"/>
                <a:gridCol w="1997482"/>
                <a:gridCol w="1997482"/>
              </a:tblGrid>
              <a:tr h="455534"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Scenari</a:t>
                      </a:r>
                      <a:endParaRPr lang="it-IT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marR="0" algn="ctr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it-IT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Area urbana</a:t>
                      </a:r>
                      <a:br>
                        <a:rPr lang="it-IT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Punteggio </a:t>
                      </a:r>
                      <a:r>
                        <a:rPr lang="en-US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RNTool</a:t>
                      </a:r>
                      <a:endParaRPr lang="de-DE" sz="1000" b="1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marR="0" algn="ctr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it-IT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Edificio A</a:t>
                      </a:r>
                      <a:br>
                        <a:rPr lang="it-IT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Punteggio </a:t>
                      </a:r>
                      <a:r>
                        <a:rPr lang="en-US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RBTool</a:t>
                      </a:r>
                      <a:endParaRPr lang="de-DE" sz="1000" b="1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marR="0" algn="ctr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it-IT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Edificio B</a:t>
                      </a:r>
                      <a:br>
                        <a:rPr lang="it-IT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Punteggio </a:t>
                      </a:r>
                      <a:r>
                        <a:rPr lang="en-US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RBTool</a:t>
                      </a:r>
                      <a:endParaRPr lang="de-DE" sz="1000" b="1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2152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   Scenario 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2540" algn="ctr">
                        <a:lnSpc>
                          <a:spcPts val="1465"/>
                        </a:lnSpc>
                        <a:buNone/>
                        <a:defRPr/>
                      </a:pPr>
                      <a:r>
                        <a:rPr lang="en-US" sz="1000" spc="-25"/>
                        <a:t>0,3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715" marR="1905" algn="ctr">
                        <a:lnSpc>
                          <a:spcPts val="1465"/>
                        </a:lnSpc>
                        <a:buNone/>
                        <a:defRPr/>
                      </a:pPr>
                      <a:r>
                        <a:rPr lang="en-US" sz="1000" spc="-25"/>
                        <a:t>0,4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715" marR="2540" algn="ctr">
                        <a:lnSpc>
                          <a:spcPts val="1465"/>
                        </a:lnSpc>
                        <a:buNone/>
                        <a:defRPr/>
                      </a:pPr>
                      <a:r>
                        <a:rPr lang="en-US" sz="1000" spc="-25"/>
                        <a:t>0,5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97677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   Scenario 2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254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/>
                        <a:t>0,5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715" marR="1905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/>
                        <a:t>0,1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715" marR="254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/>
                        <a:t>0,2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46810">
                <a:tc>
                  <a:txBody>
                    <a:bodyPr/>
                    <a:p>
                      <a:pPr marL="66675" marR="80644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   Scenario 3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254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/>
                        <a:t>0,17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715" marR="1905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/>
                        <a:t>0,5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715" marR="254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/>
                        <a:t>0,4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45801901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6: Decision-Making</a:t>
            </a:r>
            <a:endParaRPr/>
          </a:p>
        </p:txBody>
      </p:sp>
      <p:sp>
        <p:nvSpPr>
          <p:cNvPr id="1586846120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Esempio pratico. </a:t>
            </a:r>
            <a:br>
              <a:rPr lang="de-DE" sz="1600">
                <a:solidFill>
                  <a:schemeClr val="tx1"/>
                </a:solidFill>
              </a:rPr>
            </a:br>
            <a:r>
              <a:rPr lang="it-IT" sz="1600">
                <a:solidFill>
                  <a:schemeClr val="tx1"/>
                </a:solidFill>
              </a:rPr>
              <a:t>Ripetere il processo per gli scenari rimanenti</a:t>
            </a:r>
            <a:r>
              <a:rPr lang="de-DE" sz="1600">
                <a:solidFill>
                  <a:schemeClr val="tx1"/>
                </a:solidFill>
              </a:rPr>
              <a:t>. 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382316240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89689763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3002726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Selezione dello scenario di adattamento ottimale utilizzando i punteggi di valutazione, i contributi degli stakeholder e i criteri qualitativi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graphicFrame>
        <p:nvGraphicFramePr>
          <p:cNvPr id="263738245" name="Table 5"/>
          <p:cNvGraphicFramePr>
            <a:graphicFrameLocks xmlns:a="http://schemas.openxmlformats.org/drawingml/2006/main" noGrp="1"/>
          </p:cNvGraphicFramePr>
          <p:nvPr/>
        </p:nvGraphicFramePr>
        <p:xfrm rot="0">
          <a:off x="388953" y="2012235"/>
          <a:ext cx="2662348" cy="1701219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353525"/>
                <a:gridCol w="1308823"/>
              </a:tblGrid>
              <a:tr h="358507"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Elemento</a:t>
                      </a:r>
                      <a:endParaRPr lang="it-IT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marR="0" algn="ctr" rtl="0">
                        <a:lnSpc>
                          <a:spcPts val="11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US" sz="1000" b="1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Peso</a:t>
                      </a:r>
                      <a:endParaRPr lang="de-DE" sz="1000" b="1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00244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Area urbana</a:t>
                      </a:r>
                      <a:endParaRPr lang="it-IT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2540" algn="ctr">
                        <a:lnSpc>
                          <a:spcPts val="1465"/>
                        </a:lnSpc>
                        <a:buNone/>
                        <a:defRPr/>
                      </a:pPr>
                      <a:r>
                        <a:rPr lang="en-US" sz="1000" spc="-25">
                          <a:latin typeface="Calibri"/>
                          <a:ea typeface="Calibri"/>
                        </a:rPr>
                        <a:t>90 %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95658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Edificio A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254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>
                          <a:latin typeface="Calibri"/>
                          <a:ea typeface="Calibri"/>
                        </a:rPr>
                        <a:t>7 %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46810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Edificio B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254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>
                          <a:latin typeface="Calibri"/>
                          <a:ea typeface="Calibri"/>
                        </a:rPr>
                        <a:t>3 %</a:t>
                      </a:r>
                      <a:endParaRPr lang="de-DE" sz="1100">
                        <a:latin typeface="Calibri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67378573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6: Decision-Making</a:t>
            </a:r>
            <a:endParaRPr/>
          </a:p>
        </p:txBody>
      </p:sp>
      <p:sp>
        <p:nvSpPr>
          <p:cNvPr id="2101076496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Esempio pratico</a:t>
            </a:r>
            <a:r>
              <a:rPr lang="de-DE" sz="1600" b="1">
                <a:solidFill>
                  <a:schemeClr val="accent4"/>
                </a:solidFill>
              </a:rPr>
              <a:t>. </a:t>
            </a:r>
            <a:br>
              <a:rPr lang="de-DE" sz="1600">
                <a:solidFill>
                  <a:schemeClr val="tx1"/>
                </a:solidFill>
              </a:rPr>
            </a:br>
            <a:r>
              <a:rPr lang="it-IT" sz="1600">
                <a:solidFill>
                  <a:schemeClr val="tx1"/>
                </a:solidFill>
              </a:rPr>
              <a:t>Assegnazione del peso per ogni elemento (area urbana ed edifici).</a:t>
            </a:r>
            <a:br>
              <a:rPr lang="it-IT" sz="1600">
                <a:solidFill>
                  <a:schemeClr val="tx1"/>
                </a:solidFill>
              </a:rPr>
            </a:br>
            <a:r>
              <a:rPr lang="it-IT" sz="1600">
                <a:solidFill>
                  <a:schemeClr val="tx1"/>
                </a:solidFill>
              </a:rPr>
              <a:t>Calcolo del punteggio ponderato per ogni scenario</a:t>
            </a:r>
            <a:r>
              <a:rPr lang="de-DE" sz="1600">
                <a:solidFill>
                  <a:schemeClr val="tx1"/>
                </a:solidFill>
              </a:rPr>
              <a:t>.</a:t>
            </a:r>
            <a:endParaRPr lang="en-US" sz="1600">
              <a:solidFill>
                <a:schemeClr val="tx1"/>
              </a:solidFill>
            </a:endParaRPr>
          </a:p>
        </p:txBody>
      </p:sp>
      <p:graphicFrame>
        <p:nvGraphicFramePr>
          <p:cNvPr id="1068644967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175015" y="2012235"/>
          <a:ext cx="5279994" cy="2318719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353525"/>
                <a:gridCol w="1308823"/>
                <a:gridCol w="1308823"/>
                <a:gridCol w="1308823"/>
              </a:tblGrid>
              <a:tr h="358507">
                <a:tc>
                  <a:txBody>
                    <a:bodyPr/>
                    <a:p>
                      <a:pPr marL="67945" algn="l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it-IT" sz="1000" spc="-1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Valutazione</a:t>
                      </a:r>
                      <a:endParaRPr lang="it-IT" sz="1100">
                        <a:solidFill>
                          <a:schemeClr val="tx1"/>
                        </a:solidFill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3175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it-IT" sz="1000" spc="-10">
                          <a:solidFill>
                            <a:srgbClr val="000000"/>
                          </a:solidFill>
                          <a:latin typeface="Trebuchet MS"/>
                          <a:ea typeface="Calibri"/>
                        </a:rPr>
                        <a:t>Valutazione</a:t>
                      </a:r>
                      <a:br>
                        <a:rPr lang="it-IT" sz="1000" spc="-10">
                          <a:solidFill>
                            <a:srgbClr val="000000"/>
                          </a:solidFill>
                          <a:latin typeface="Trebuchet MS"/>
                          <a:ea typeface="Calibri"/>
                        </a:rPr>
                      </a:br>
                      <a:r>
                        <a:rPr lang="it-IT" sz="1000" spc="-10">
                          <a:solidFill>
                            <a:srgbClr val="000000"/>
                          </a:solidFill>
                          <a:latin typeface="Trebuchet MS"/>
                          <a:ea typeface="Calibri"/>
                        </a:rPr>
                        <a:t>punteggio (Z)</a:t>
                      </a:r>
                      <a:endParaRPr lang="it-IT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107315" marR="105410" indent="1270" algn="ctr">
                        <a:lnSpc>
                          <a:spcPct val="150000"/>
                        </a:lnSpc>
                        <a:buNone/>
                        <a:defRPr/>
                      </a:pPr>
                      <a:r>
                        <a:rPr lang="it-IT" sz="1000" spc="-10">
                          <a:solidFill>
                            <a:srgbClr val="000000"/>
                          </a:solidFill>
                          <a:latin typeface="Trebuchet MS"/>
                          <a:ea typeface="Calibri"/>
                        </a:rPr>
                        <a:t>Peso (livello di priorità) (Y)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12700" marR="9525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it-IT" sz="1000" spc="-10">
                          <a:solidFill>
                            <a:srgbClr val="000000"/>
                          </a:solidFill>
                          <a:latin typeface="Trebuchet MS"/>
                          <a:ea typeface="Calibri"/>
                        </a:rPr>
                        <a:t>Punteggio ponderato(Z x Y)</a:t>
                      </a:r>
                      <a:endParaRPr lang="it-IT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00244">
                <a:tc>
                  <a:txBody>
                    <a:bodyPr/>
                    <a:p>
                      <a:pPr marL="67945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RNTool - Area urbana</a:t>
                      </a:r>
                      <a:endParaRPr lang="it-IT" sz="1100">
                        <a:solidFill>
                          <a:schemeClr val="tx1"/>
                        </a:solidFill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3175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>
                          <a:latin typeface="Trebuchet MS"/>
                          <a:ea typeface="Calibri"/>
                        </a:rPr>
                        <a:t>0,17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08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>
                          <a:latin typeface="Trebuchet MS"/>
                          <a:ea typeface="Calibri"/>
                        </a:rPr>
                        <a:t>0,9</a:t>
                      </a:r>
                      <a:r>
                        <a:rPr lang="en-US" sz="1000" spc="10"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en-US" sz="1000" spc="-10">
                          <a:latin typeface="Trebuchet MS"/>
                          <a:ea typeface="Calibri"/>
                        </a:rPr>
                        <a:t>(90%)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12700" marR="889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it-IT" sz="1000" spc="-20">
                          <a:latin typeface="Trebuchet MS"/>
                          <a:ea typeface="Calibri"/>
                        </a:rPr>
                        <a:t>0,153</a:t>
                      </a:r>
                      <a:endParaRPr lang="it-IT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95658">
                <a:tc>
                  <a:txBody>
                    <a:bodyPr/>
                    <a:p>
                      <a:pPr marL="67945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RBTool - Edificio A</a:t>
                      </a:r>
                      <a:endParaRPr lang="it-IT" sz="1100">
                        <a:solidFill>
                          <a:schemeClr val="tx1"/>
                        </a:solidFill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3175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5">
                          <a:latin typeface="Trebuchet MS"/>
                          <a:ea typeface="Calibri"/>
                        </a:rPr>
                        <a:t>0,5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08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latin typeface="Trebuchet MS"/>
                          <a:ea typeface="Calibri"/>
                        </a:rPr>
                        <a:t>0,07</a:t>
                      </a:r>
                      <a:r>
                        <a:rPr lang="en-US" sz="1000" spc="10"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en-US" sz="1000" spc="-20">
                          <a:latin typeface="Trebuchet MS"/>
                          <a:ea typeface="Calibri"/>
                        </a:rPr>
                        <a:t>(7%)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12700" marR="8890" algn="ctr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 spc="-20">
                          <a:latin typeface="Trebuchet MS"/>
                          <a:ea typeface="Calibri"/>
                        </a:rPr>
                        <a:t>0,035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46810">
                <a:tc>
                  <a:txBody>
                    <a:bodyPr/>
                    <a:p>
                      <a:pPr marL="67945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RBTool - Edificio B</a:t>
                      </a:r>
                      <a:endParaRPr lang="it-IT" sz="1100">
                        <a:solidFill>
                          <a:schemeClr val="tx1"/>
                        </a:solidFill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3175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5">
                          <a:latin typeface="Trebuchet MS"/>
                          <a:ea typeface="Calibri"/>
                        </a:rPr>
                        <a:t>0,4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508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>
                          <a:latin typeface="Trebuchet MS"/>
                          <a:ea typeface="Calibri"/>
                        </a:rPr>
                        <a:t>0,03</a:t>
                      </a:r>
                      <a:r>
                        <a:rPr lang="en-US" sz="1000" spc="10">
                          <a:latin typeface="Trebuchet MS"/>
                          <a:ea typeface="Calibri"/>
                        </a:rPr>
                        <a:t> </a:t>
                      </a:r>
                      <a:r>
                        <a:rPr lang="en-US" sz="1000" spc="-20">
                          <a:latin typeface="Trebuchet MS"/>
                          <a:ea typeface="Calibri"/>
                        </a:rPr>
                        <a:t>(3%)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12700" marR="8890" algn="ctr">
                        <a:lnSpc>
                          <a:spcPts val="1460"/>
                        </a:lnSpc>
                        <a:buNone/>
                        <a:defRPr/>
                      </a:pPr>
                      <a:r>
                        <a:rPr lang="en-US" sz="1000" spc="-20">
                          <a:latin typeface="Trebuchet MS"/>
                          <a:ea typeface="Calibri"/>
                        </a:rPr>
                        <a:t>0,012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46810">
                <a:tc gridSpan="3">
                  <a:txBody>
                    <a:bodyPr/>
                    <a:p>
                      <a:pPr marL="67945"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Scenario</a:t>
                      </a:r>
                      <a:r>
                        <a:rPr lang="en-US" sz="1000" spc="-2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3</a:t>
                      </a:r>
                      <a:r>
                        <a:rPr lang="en-US" sz="1000" spc="-10">
                          <a:solidFill>
                            <a:schemeClr val="tx1"/>
                          </a:solidFill>
                          <a:latin typeface="Trebuchet MS"/>
                          <a:ea typeface="Calibri"/>
                        </a:rPr>
                        <a:t> score</a:t>
                      </a:r>
                      <a:endParaRPr lang="de-DE" sz="1100">
                        <a:solidFill>
                          <a:schemeClr val="tx1"/>
                        </a:solidFill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>
                  <a:txBody>
                    <a:bodyPr/>
                    <a:p>
                      <a:pPr marL="12700" algn="ctr">
                        <a:buNone/>
                        <a:defRPr/>
                      </a:pPr>
                      <a:r>
                        <a:rPr lang="en-US" sz="1000" b="1" spc="-25">
                          <a:latin typeface="Trebuchet MS"/>
                          <a:ea typeface="Calibri"/>
                        </a:rPr>
                        <a:t>0,20</a:t>
                      </a:r>
                      <a:endParaRPr lang="de-DE" sz="1100">
                        <a:latin typeface="Trebuchet MS"/>
                        <a:ea typeface="Calibri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1380623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55203732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2796126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6: Decision-Making</a:t>
            </a:r>
            <a:endParaRPr/>
          </a:p>
        </p:txBody>
      </p:sp>
      <p:graphicFrame>
        <p:nvGraphicFramePr>
          <p:cNvPr id="1488583851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90524" y="1684822"/>
          <a:ext cx="8162925" cy="2083902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892548"/>
                <a:gridCol w="1566577"/>
                <a:gridCol w="1574716"/>
                <a:gridCol w="1424162"/>
                <a:gridCol w="1704922"/>
              </a:tblGrid>
              <a:tr h="400587"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Scenari</a:t>
                      </a:r>
                      <a:endParaRPr lang="it-IT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Punteggio scenario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Effetto sinergico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Limite temporale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Costo stimato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39766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Scenario 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0,31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Moderate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Mid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€€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32557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Scenario 2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algn="ctr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0,4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8580" algn="ctr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Low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8580" algn="ctr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Long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€€€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610992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Scenario 3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231140" indent="241300" algn="ctr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0,2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High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Short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€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07256070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Esempio pratico</a:t>
            </a:r>
            <a:r>
              <a:rPr lang="de-DE" sz="1600" b="1">
                <a:solidFill>
                  <a:schemeClr val="accent4"/>
                </a:solidFill>
              </a:rPr>
              <a:t>. </a:t>
            </a:r>
            <a:br>
              <a:rPr lang="de-DE" sz="1600">
                <a:solidFill>
                  <a:schemeClr val="tx1"/>
                </a:solidFill>
              </a:rPr>
            </a:br>
            <a:r>
              <a:rPr lang="it-IT" sz="1600">
                <a:solidFill>
                  <a:schemeClr val="tx1"/>
                </a:solidFill>
              </a:rPr>
              <a:t>Applicazione dei parametri decisionali a ogni scenario (effetto sinergico, tempi e costi</a:t>
            </a:r>
            <a:r>
              <a:rPr lang="de-DE" sz="1600">
                <a:solidFill>
                  <a:schemeClr val="tx1"/>
                </a:solidFill>
              </a:rPr>
              <a:t>).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703094726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Selezione dello scenario di adattamento ottimale utilizzando i punteggi di valutazione, i contributi degli stakeholder e i criteri qualitativi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1704807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6: Decision-Making</a:t>
            </a:r>
            <a:endParaRPr/>
          </a:p>
        </p:txBody>
      </p:sp>
      <p:graphicFrame>
        <p:nvGraphicFramePr>
          <p:cNvPr id="317862252" name="Table 1"/>
          <p:cNvGraphicFramePr>
            <a:graphicFrameLocks xmlns:a="http://schemas.openxmlformats.org/drawingml/2006/main" noGrp="1"/>
          </p:cNvGraphicFramePr>
          <p:nvPr/>
        </p:nvGraphicFramePr>
        <p:xfrm rot="0">
          <a:off x="352250" y="1849922"/>
          <a:ext cx="8213900" cy="2402988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1904366"/>
                <a:gridCol w="1576360"/>
                <a:gridCol w="1584549"/>
                <a:gridCol w="1433055"/>
                <a:gridCol w="1715569"/>
              </a:tblGrid>
              <a:tr h="382720">
                <a:tc gridSpan="5"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Times New Roman"/>
                        </a:rPr>
                        <a:t>Piogge intense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382720"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Scenari</a:t>
                      </a:r>
                      <a:endParaRPr lang="it-IT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Valore complessivo del rischio/performance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Costo stimato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Fattore di costo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ctr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>
                          <a:solidFill>
                            <a:schemeClr val="tx1"/>
                          </a:solidFill>
                          <a:latin typeface="Trebuchet MS"/>
                        </a:rPr>
                        <a:t>Punteggio di efficienza di adattamento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35247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Scenario 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0,31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€€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algn="ctr">
                        <a:lnSpc>
                          <a:spcPts val="111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1,1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0,34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18559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Scenario 2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algn="ctr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0,4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€€€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8580" algn="ctr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Arial"/>
                        </a:rPr>
                        <a:t>1,2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0,48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583742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Trebuchet MS"/>
                        </a:rPr>
                        <a:t>Scenario 3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6675" marR="231140" indent="241300" algn="ctr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0,2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€</a:t>
                      </a:r>
                      <a:endParaRPr lang="de-DE" sz="1000" b="0" i="0" u="none" strike="noStrike" cap="none">
                        <a:solidFill>
                          <a:schemeClr val="tx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>
                        <a:lnSpc>
                          <a:spcPts val="1200"/>
                        </a:lnSpc>
                        <a:buNone/>
                        <a:defRPr/>
                      </a:pPr>
                      <a:r>
                        <a:rPr lang="en-GB" sz="1000" b="0" i="0" u="none" strike="noStrike" cap="none">
                          <a:solidFill>
                            <a:schemeClr val="tx1"/>
                          </a:solidFill>
                          <a:latin typeface="Trebuchet MS"/>
                          <a:ea typeface="+mn-ea"/>
                          <a:cs typeface="+mn-cs"/>
                        </a:rPr>
                        <a:t>1,0</a:t>
                      </a:r>
                      <a:endParaRPr lang="de-DE" sz="100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marL="66675" marR="231140" indent="241300" algn="ctr" rtl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en-GB" sz="1000" b="1" i="0" u="none" strike="noStrike" cap="none">
                          <a:solidFill>
                            <a:schemeClr val="accent4"/>
                          </a:solidFill>
                          <a:latin typeface="Trebuchet MS"/>
                          <a:ea typeface="+mn-ea"/>
                          <a:cs typeface="+mn-cs"/>
                        </a:rPr>
                        <a:t>0,2</a:t>
                      </a:r>
                      <a:endParaRPr lang="de-DE" sz="1000" b="1" i="0" u="none" strike="noStrike" cap="none">
                        <a:solidFill>
                          <a:schemeClr val="accent4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79179379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Esempio pratico.</a:t>
            </a:r>
            <a:endParaRPr lang="it-IT" sz="1600">
              <a:solidFill>
                <a:schemeClr val="tx1"/>
              </a:solidFill>
            </a:endParaRPr>
          </a:p>
          <a:p>
            <a:pPr marL="228600" indent="0">
              <a:defRPr/>
            </a:pPr>
            <a:r>
              <a:rPr lang="it-IT" sz="1600">
                <a:solidFill>
                  <a:schemeClr val="tx1"/>
                </a:solidFill>
              </a:rPr>
              <a:t>Calcolo del punteggio di valutazione/efficienza per ogni scenario.</a:t>
            </a:r>
            <a:br>
              <a:rPr lang="it-IT" sz="1600">
                <a:solidFill>
                  <a:schemeClr val="tx1"/>
                </a:solidFill>
              </a:rPr>
            </a:br>
            <a:r>
              <a:rPr lang="it-IT" sz="1600">
                <a:solidFill>
                  <a:schemeClr val="tx1"/>
                </a:solidFill>
              </a:rPr>
              <a:t>Formula: </a:t>
            </a:r>
            <a:r>
              <a:rPr lang="it-IT" sz="1600" b="1"/>
              <a:t>Punteggio di efficienza = Valore del rischio × fattore di costo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868421910" name="Zástupný text 2"/>
          <p:cNvSpPr txBox="1"/>
          <p:nvPr/>
        </p:nvSpPr>
        <p:spPr bwMode="auto">
          <a:xfrm>
            <a:off x="117476" y="4352999"/>
            <a:ext cx="4565842" cy="423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it-IT" sz="1600">
                <a:solidFill>
                  <a:schemeClr val="accent4"/>
                </a:solidFill>
              </a:rPr>
              <a:t>Punteggio di efficienza inferiore= migliore</a:t>
            </a:r>
            <a:endParaRPr/>
          </a:p>
        </p:txBody>
      </p:sp>
      <p:grpSp>
        <p:nvGrpSpPr>
          <p:cNvPr id="1074659927" name="Group 7"/>
          <p:cNvGrpSpPr/>
          <p:nvPr/>
        </p:nvGrpSpPr>
        <p:grpSpPr bwMode="auto">
          <a:xfrm>
            <a:off x="7518089" y="3803650"/>
            <a:ext cx="708335" cy="449260"/>
            <a:chOff x="7518089" y="3803650"/>
            <a:chExt cx="708335" cy="449260"/>
          </a:xfrm>
        </p:grpSpPr>
        <p:sp>
          <p:nvSpPr>
            <p:cNvPr id="6" name="TextBox 5"/>
            <p:cNvSpPr txBox="1"/>
            <p:nvPr/>
          </p:nvSpPr>
          <p:spPr bwMode="auto">
            <a:xfrm>
              <a:off x="7527614" y="3991300"/>
              <a:ext cx="6988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de-DE" sz="1100">
                  <a:solidFill>
                    <a:schemeClr val="accent4"/>
                  </a:solidFill>
                  <a:latin typeface="Trebuchet MS"/>
                </a:rPr>
                <a:t>BEST</a:t>
              </a:r>
              <a:endParaRPr/>
            </a:p>
          </p:txBody>
        </p:sp>
        <p:sp>
          <p:nvSpPr>
            <p:cNvPr id="4" name="Rectangle 3"/>
            <p:cNvSpPr/>
            <p:nvPr/>
          </p:nvSpPr>
          <p:spPr bwMode="auto">
            <a:xfrm>
              <a:off x="7518089" y="3803650"/>
              <a:ext cx="495611" cy="425450"/>
            </a:xfrm>
            <a:prstGeom prst="rect">
              <a:avLst/>
            </a:pr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DE"/>
            </a:p>
          </p:txBody>
        </p:sp>
      </p:grpSp>
      <p:sp>
        <p:nvSpPr>
          <p:cNvPr id="1374516478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Selezione dello scenario di adattamento ottimale utilizzando i punteggi di valutazione, i contributi degli stakeholder e i criteri qualitativi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6274334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Fase 6: Decision-Making</a:t>
            </a:r>
            <a:endParaRPr/>
          </a:p>
        </p:txBody>
      </p:sp>
      <p:sp>
        <p:nvSpPr>
          <p:cNvPr id="1115304693" name="Zástupný text 2"/>
          <p:cNvSpPr txBox="1"/>
          <p:nvPr/>
        </p:nvSpPr>
        <p:spPr bwMode="auto">
          <a:xfrm>
            <a:off x="142876" y="868363"/>
            <a:ext cx="786671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de-DE" sz="2000" b="1">
                <a:solidFill>
                  <a:schemeClr val="accent4"/>
                </a:solidFill>
                <a:latin typeface="Trebuchet MS"/>
              </a:rPr>
              <a:t>Punto di </a:t>
            </a:r>
            <a:r>
              <a:rPr lang="it-IT" sz="2000" b="1">
                <a:solidFill>
                  <a:schemeClr val="accent4"/>
                </a:solidFill>
                <a:latin typeface="Trebuchet MS"/>
              </a:rPr>
              <a:t>controllo dell'apprendimento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it-IT" sz="2000"/>
              <a:t>Se due scenari mostrano prestazioni RBTool simili, quali altri fattori guiderebbero la tua decisione</a:t>
            </a:r>
            <a:r>
              <a:rPr lang="en-US" sz="2000"/>
              <a:t>?</a:t>
            </a:r>
            <a:endParaRPr lang="en-US" sz="1600"/>
          </a:p>
        </p:txBody>
      </p:sp>
      <p:sp>
        <p:nvSpPr>
          <p:cNvPr id="1162793548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Selezione dello scenario di adattamento ottimale utilizzando i punteggi di valutazione, i contributi degli stakeholder e i criteri qualitativi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5420725" name="Title 1"/>
          <p:cNvSpPr txBox="1"/>
          <p:nvPr/>
        </p:nvSpPr>
        <p:spPr bwMode="auto">
          <a:xfrm>
            <a:off x="290513" y="358701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it-IT" sz="2000"/>
              <a:t>Fase 7: Concetto di adattamento</a:t>
            </a:r>
            <a:endParaRPr lang="en-GB"/>
          </a:p>
        </p:txBody>
      </p:sp>
      <p:sp>
        <p:nvSpPr>
          <p:cNvPr id="1793701604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04734"/>
            <a:ext cx="8710611" cy="423862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Obiettivo</a:t>
            </a:r>
            <a:r>
              <a:rPr lang="de-DE" sz="1600" b="1">
                <a:solidFill>
                  <a:schemeClr val="accent4"/>
                </a:solidFill>
              </a:rPr>
              <a:t>: </a:t>
            </a:r>
            <a:r>
              <a:rPr lang="it-IT" sz="1600"/>
              <a:t>Fornire un concetto di adattamento dettagliato e cronologicamente sequenziato che definisca gli interventi, stabilendo una solida base per un'efficace pianificazione dell'adattamento climatico</a:t>
            </a:r>
            <a:r>
              <a:rPr lang="en-US" sz="1600"/>
              <a:t>.</a:t>
            </a:r>
            <a:endParaRPr lang="en-US" sz="1600">
              <a:solidFill>
                <a:schemeClr val="bg2"/>
              </a:solidFill>
            </a:endParaRPr>
          </a:p>
        </p:txBody>
      </p:sp>
      <p:sp>
        <p:nvSpPr>
          <p:cNvPr id="433380419" name="Rectangle: Rounded Corners 3"/>
          <p:cNvSpPr/>
          <p:nvPr/>
        </p:nvSpPr>
        <p:spPr bwMode="auto">
          <a:xfrm>
            <a:off x="315867" y="1772720"/>
            <a:ext cx="8335150" cy="2665412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965722818" name="Zástupný text 2"/>
          <p:cNvSpPr txBox="1"/>
          <p:nvPr/>
        </p:nvSpPr>
        <p:spPr bwMode="auto">
          <a:xfrm>
            <a:off x="365124" y="2005742"/>
            <a:ext cx="8086150" cy="2665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Principali attività</a:t>
            </a:r>
            <a:r>
              <a:rPr lang="en-US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600" b="1">
                <a:solidFill>
                  <a:schemeClr val="accent4"/>
                </a:solidFill>
              </a:rPr>
              <a:t>Identificare e descrivere gli interventi </a:t>
            </a:r>
            <a:r>
              <a:rPr lang="en-US" sz="1600"/>
              <a:t>per lo </a:t>
            </a:r>
            <a:r>
              <a:rPr lang="it-IT" sz="1600"/>
              <a:t>scenario selezionato.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600" b="1">
                <a:solidFill>
                  <a:schemeClr val="accent4"/>
                </a:solidFill>
              </a:rPr>
              <a:t>Organizzare gli </a:t>
            </a:r>
            <a:r>
              <a:rPr lang="it-IT" sz="1600" b="1">
                <a:solidFill>
                  <a:schemeClr val="accent4"/>
                </a:solidFill>
              </a:rPr>
              <a:t>intervent</a:t>
            </a:r>
            <a:r>
              <a:rPr lang="en-US" sz="1600" b="1">
                <a:solidFill>
                  <a:schemeClr val="accent4"/>
                </a:solidFill>
              </a:rPr>
              <a:t>i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it-IT" sz="1600"/>
              <a:t>in base alle problematiche a livello di edificio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600" b="1">
                <a:solidFill>
                  <a:schemeClr val="accent4"/>
                </a:solidFill>
              </a:rPr>
              <a:t>Delineare le informazioni chiave </a:t>
            </a:r>
            <a:r>
              <a:rPr lang="it-IT" sz="1600"/>
              <a:t>necessarie per ogni intervento (dettagliato nella diapositiva successiva)</a:t>
            </a:r>
            <a:endParaRPr lang="en-US" sz="1600"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600" b="1">
                <a:solidFill>
                  <a:schemeClr val="accent4"/>
                </a:solidFill>
              </a:rPr>
              <a:t>Sequenziare gli interventi in ordine cronologico</a:t>
            </a:r>
            <a:r>
              <a:rPr lang="en-US" sz="1600" b="1">
                <a:solidFill>
                  <a:schemeClr val="accent4"/>
                </a:solidFill>
              </a:rPr>
              <a:t>. </a:t>
            </a:r>
            <a:r>
              <a:rPr lang="it-IT" sz="1600"/>
              <a:t>Dare priorità agli interventi per un adattamento efficace ed efficiente.</a:t>
            </a:r>
            <a:endParaRPr lang="de-DE" sz="1600"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600" b="1">
                <a:solidFill>
                  <a:schemeClr val="accent4"/>
                </a:solidFill>
              </a:rPr>
              <a:t>Creare una solida base </a:t>
            </a:r>
            <a:r>
              <a:rPr lang="it-IT" sz="1600"/>
              <a:t>per futuri progetti di pianificazione e adattamento integrati.</a:t>
            </a:r>
            <a:endParaRPr lang="en-US" sz="1600"/>
          </a:p>
        </p:txBody>
      </p:sp>
      <p:sp>
        <p:nvSpPr>
          <p:cNvPr id="28642115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Sviluppo e strutturazione di un concetto di adattamento integrato con piani di attuazione e monitoraggio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769920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Sviluppo e strutturazione di un concetto di adattamento integrato con piani di attuazione e monitoraggio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sp>
        <p:nvSpPr>
          <p:cNvPr id="1352132396" name="Zástupný text 2"/>
          <p:cNvSpPr txBox="1"/>
          <p:nvPr/>
        </p:nvSpPr>
        <p:spPr bwMode="auto">
          <a:xfrm>
            <a:off x="142874" y="938213"/>
            <a:ext cx="8639176" cy="329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Informazioni chiave da specificare per ogni intervento</a:t>
            </a:r>
            <a:r>
              <a:rPr lang="de-DE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228600" indent="0">
              <a:defRPr/>
            </a:pPr>
            <a:endParaRPr lang="de-DE" sz="1600" b="1">
              <a:solidFill>
                <a:schemeClr val="accent4"/>
              </a:solidFill>
            </a:endParaRPr>
          </a:p>
        </p:txBody>
      </p:sp>
      <p:sp>
        <p:nvSpPr>
          <p:cNvPr id="564532730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it-IT" sz="2000"/>
              <a:t>Fase 7: Concetto di adattamento</a:t>
            </a:r>
            <a:endParaRPr lang="en-GB"/>
          </a:p>
        </p:txBody>
      </p:sp>
      <p:pic>
        <p:nvPicPr>
          <p:cNvPr id="1283722735" name="Picture 7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596995" y="1538715"/>
            <a:ext cx="1956875" cy="1868150"/>
          </a:xfrm>
          <a:prstGeom prst="rect">
            <a:avLst/>
          </a:prstGeom>
        </p:spPr>
      </p:pic>
      <p:sp>
        <p:nvSpPr>
          <p:cNvPr id="1138124089" name="Google Shape;262;p14"/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90975968" name="Google Shape;220;p13"/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1137275129" name="Table 11"/>
          <p:cNvGraphicFramePr>
            <a:graphicFrameLocks xmlns:a="http://schemas.openxmlformats.org/drawingml/2006/main" noGrp="1"/>
          </p:cNvGraphicFramePr>
          <p:nvPr/>
        </p:nvGraphicFramePr>
        <p:xfrm rot="0">
          <a:off x="413557" y="1432348"/>
          <a:ext cx="6006865" cy="3250599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{5C22544A-7EE6-4342-B048-85BDC9FD1C3A}</a:tableStyleId>
              </a:tblPr>
              <a:tblGrid>
                <a:gridCol w="2478226"/>
                <a:gridCol w="3528639"/>
              </a:tblGrid>
              <a:tr h="267056"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 b="0">
                          <a:solidFill>
                            <a:schemeClr val="tx1"/>
                          </a:solidFill>
                          <a:latin typeface="Trebuchet MS"/>
                        </a:rPr>
                        <a:t>Informazioni chiave</a:t>
                      </a:r>
                      <a:endParaRPr lang="it-IT" sz="10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7945" algn="l">
                        <a:lnSpc>
                          <a:spcPts val="1115"/>
                        </a:lnSpc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 b="0">
                          <a:solidFill>
                            <a:schemeClr val="tx1"/>
                          </a:solidFill>
                          <a:latin typeface="Trebuchet MS"/>
                        </a:rPr>
                        <a:t>Descrizione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61842">
                <a:tc>
                  <a:txBody>
                    <a:bodyPr/>
                    <a:p>
                      <a:pPr marL="66675" marR="80644" lvl="0" indent="0" algn="l" defTabSz="914400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it-IT" sz="1000" b="0">
                          <a:solidFill>
                            <a:schemeClr val="tx1"/>
                          </a:solidFill>
                          <a:latin typeface="Trebuchet MS"/>
                        </a:rPr>
                        <a:t>Descrizione e risultati attesi</a:t>
                      </a:r>
                      <a:endParaRPr lang="it-IT" sz="10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  <a:defRPr/>
                      </a:pPr>
                      <a:r>
                        <a:rPr lang="it-IT" sz="1000">
                          <a:latin typeface="Trebuchet MS"/>
                        </a:rPr>
                        <a:t>Spiegare in cosa consiste l'intervento e quali risultati o miglioramenti ci si prefigge di ottenere</a:t>
                      </a:r>
                      <a:r>
                        <a:rPr lang="en-US" sz="1000">
                          <a:latin typeface="Trebuchet MS"/>
                        </a:rPr>
                        <a:t>.</a:t>
                      </a:r>
                      <a:endParaRPr lang="de-DE" sz="1000">
                        <a:latin typeface="Trebuchet MS"/>
                      </a:endParaRPr>
                    </a:p>
                  </a:txBody>
                  <a:tcPr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79701">
                <a:tc>
                  <a:txBody>
                    <a:bodyPr/>
                    <a:p>
                      <a:pPr marL="66675" marR="80644" algn="l">
                        <a:spcBef>
                          <a:spcPts val="5"/>
                        </a:spcBef>
                        <a:buNone/>
                        <a:defRPr/>
                      </a:pPr>
                      <a:r>
                        <a:rPr lang="it-IT" sz="1000" b="0">
                          <a:solidFill>
                            <a:schemeClr val="tx1"/>
                          </a:solidFill>
                          <a:latin typeface="Trebuchet MS"/>
                        </a:rPr>
                        <a:t>Attività e opere necessarie per l'attuazione</a:t>
                      </a:r>
                      <a:endParaRPr lang="de-DE" sz="10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algn="l">
                        <a:lnSpc>
                          <a:spcPts val="1180"/>
                        </a:lnSpc>
                        <a:buNone/>
                        <a:defRPr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Specificare le azioni, le opere o le misure concrete necessarie per realizzare l'intervento.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07325">
                <a:tc>
                  <a:txBody>
                    <a:bodyPr/>
                    <a:p>
                      <a:pPr marL="68580" marR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Tempistica di implementazione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Fornire la durata prevista e le tappe fondamentali per il completamento dell'intervento</a:t>
                      </a: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.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31926">
                <a:tc>
                  <a:txBody>
                    <a:bodyPr/>
                    <a:p>
                      <a:pPr marL="68580" marR="0" lvl="0" indent="0" algn="l" defTabSz="914400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Bilancio di previsione e schema finanziario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Stimare i costi e indicare le modalità di finanziamento dell'intervento (ad esempio, fonti di finanziamento, condivisione dei costi).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07325">
                <a:tc>
                  <a:txBody>
                    <a:bodyPr/>
                    <a:p>
                      <a:pPr marL="66675" marR="80644" lvl="0" indent="0" algn="l" defTabSz="914400" rtl="0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it-IT" sz="1000" b="0">
                          <a:solidFill>
                            <a:schemeClr val="tx1"/>
                          </a:solidFill>
                          <a:latin typeface="Trebuchet MS"/>
                        </a:rPr>
                        <a:t>Attori responsabili e partenariato</a:t>
                      </a:r>
                      <a:endParaRPr lang="it-IT" sz="1000" b="0">
                        <a:solidFill>
                          <a:schemeClr val="tx1"/>
                        </a:solidFill>
                        <a:latin typeface="Trebuchet MS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  <a:defRPr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Identificare gli individui, i team o le organizzazioni responsabili dell'implementazione e gli eventuali collaboratori</a:t>
                      </a: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.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408924">
                <a:tc>
                  <a:txBody>
                    <a:bodyPr/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Stakeholder di riferimento</a:t>
                      </a:r>
                      <a:endParaRPr/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Elencare le parti interessate che dovrebbero essere consultate o informate durante l'intervento</a:t>
                      </a: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.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  <a:tr h="385513">
                <a:tc>
                  <a:txBody>
                    <a:bodyPr/>
                    <a:p>
                      <a:pPr marL="68580" marR="0" lvl="0" indent="0" algn="l" defTabSz="914400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defRPr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Collegamenti con strategie esistenti o pianificate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68580" marR="0" indent="0" algn="l" rtl="0">
                        <a:lnSpc>
                          <a:spcPts val="11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  <a:defRPr/>
                      </a:pPr>
                      <a:r>
                        <a:rPr lang="it-IT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Mostrare in che modo l'intervento si allinea, integra o supporta politiche, piani o programmi più ampi</a:t>
                      </a:r>
                      <a:r>
                        <a:rPr lang="en-US" sz="1000" b="0" i="0" u="none" strike="noStrike" cap="none">
                          <a:solidFill>
                            <a:schemeClr val="dk1"/>
                          </a:solidFill>
                          <a:latin typeface="Trebuchet MS"/>
                          <a:ea typeface="+mn-ea"/>
                          <a:cs typeface="+mn-cs"/>
                        </a:rPr>
                        <a:t>.</a:t>
                      </a:r>
                      <a:endParaRPr lang="de-DE" sz="1000" b="0" i="0" u="none" strike="noStrike" cap="none">
                        <a:solidFill>
                          <a:schemeClr val="dk1"/>
                        </a:solidFill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175" algn="ctr">
                      <a:solidFill>
                        <a:schemeClr val="tx1"/>
                      </a:solidFill>
                    </a:lnL>
                    <a:lnR w="3175" algn="ctr">
                      <a:solidFill>
                        <a:schemeClr val="tx1"/>
                      </a:solidFill>
                    </a:lnR>
                    <a:lnT w="3175" algn="ctr">
                      <a:solidFill>
                        <a:schemeClr val="tx1"/>
                      </a:solidFill>
                    </a:lnT>
                    <a:lnB w="3175" algn="ctr">
                      <a:solidFill>
                        <a:schemeClr val="tx1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811841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it-IT" sz="2000"/>
              <a:t>Fase 7: Concetto di adattamento</a:t>
            </a:r>
            <a:endParaRPr lang="en-GB"/>
          </a:p>
        </p:txBody>
      </p:sp>
      <p:sp>
        <p:nvSpPr>
          <p:cNvPr id="2088927564" name="Zástupný text 2"/>
          <p:cNvSpPr txBox="1"/>
          <p:nvPr/>
        </p:nvSpPr>
        <p:spPr bwMode="auto">
          <a:xfrm>
            <a:off x="142876" y="868363"/>
            <a:ext cx="5778652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de-DE" sz="2000" b="1">
                <a:solidFill>
                  <a:schemeClr val="accent4"/>
                </a:solidFill>
                <a:latin typeface="Trebuchet MS"/>
              </a:rPr>
              <a:t>Punto di </a:t>
            </a:r>
            <a:r>
              <a:rPr lang="it-IT" sz="2000" b="1">
                <a:solidFill>
                  <a:schemeClr val="accent4"/>
                </a:solidFill>
                <a:latin typeface="Trebuchet MS"/>
              </a:rPr>
              <a:t>controllo dell'apprendimento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it-IT" sz="2000"/>
              <a:t>Come metteresti in sequenza gli interventi sia a scala edilizia che urbana in un processo di adattamento per garantire efficienza, fattibilità e integrazione con la più ampia pianificazione urbana</a:t>
            </a:r>
            <a:r>
              <a:rPr lang="en-US" sz="2000"/>
              <a:t>?</a:t>
            </a:r>
            <a:endParaRPr/>
          </a:p>
        </p:txBody>
      </p:sp>
      <p:sp>
        <p:nvSpPr>
          <p:cNvPr id="1763626084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Sviluppo e strutturazione di un concetto di adattamento integrato con piani di attuazione e monitoraggio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  <p:pic>
        <p:nvPicPr>
          <p:cNvPr id="1760940896" name="Picture 3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596995" y="1538715"/>
            <a:ext cx="1956875" cy="1868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79079049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it-IT" sz="2000"/>
              <a:t>Fase 8: Implementazione e monitoraggio</a:t>
            </a:r>
            <a:endParaRPr lang="en-GB"/>
          </a:p>
        </p:txBody>
      </p:sp>
      <p:sp>
        <p:nvSpPr>
          <p:cNvPr id="168256123" name="Rectangle: Rounded Corners 3"/>
          <p:cNvSpPr/>
          <p:nvPr/>
        </p:nvSpPr>
        <p:spPr bwMode="auto">
          <a:xfrm>
            <a:off x="323849" y="1865390"/>
            <a:ext cx="6961285" cy="2974103"/>
          </a:xfrm>
          <a:prstGeom prst="roundRect">
            <a:avLst>
              <a:gd name="adj" fmla="val 16667"/>
            </a:avLst>
          </a:prstGeom>
          <a:solidFill>
            <a:srgbClr val="F8FCF6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50102483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6" y="950914"/>
            <a:ext cx="8486774" cy="423862"/>
          </a:xfrm>
        </p:spPr>
        <p:txBody>
          <a:bodyPr/>
          <a:lstStyle/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Obiettivo</a:t>
            </a:r>
            <a:r>
              <a:rPr lang="de-DE" sz="1600" b="1">
                <a:solidFill>
                  <a:schemeClr val="accent4"/>
                </a:solidFill>
              </a:rPr>
              <a:t>: </a:t>
            </a:r>
            <a:r>
              <a:rPr lang="it-IT" sz="1600"/>
              <a:t>Garantire un'attuazione efficace e adattiva delle misure di adattamento ai cambiamenti climatici a livello di edificio e di quartiere attraverso il monitoraggio continuo, il coinvolgimento delle parti interessate e il feedback iterativo.</a:t>
            </a:r>
            <a:endParaRPr lang="en-US" sz="1600">
              <a:solidFill>
                <a:schemeClr val="bg2"/>
              </a:solidFill>
            </a:endParaRPr>
          </a:p>
        </p:txBody>
      </p:sp>
      <p:sp>
        <p:nvSpPr>
          <p:cNvPr id="676668115" name="Zástupný text 2"/>
          <p:cNvSpPr txBox="1"/>
          <p:nvPr/>
        </p:nvSpPr>
        <p:spPr bwMode="auto">
          <a:xfrm>
            <a:off x="365124" y="1996423"/>
            <a:ext cx="6793058" cy="2877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it-IT" sz="1500" b="1">
                <a:solidFill>
                  <a:schemeClr val="accent4"/>
                </a:solidFill>
              </a:rPr>
              <a:t>Principali attività: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500" b="1">
                <a:solidFill>
                  <a:schemeClr val="accent4"/>
                </a:solidFill>
              </a:rPr>
              <a:t>Stabilire un sistema specifico per il progetto </a:t>
            </a:r>
            <a:r>
              <a:rPr lang="it-IT" sz="1500"/>
              <a:t>per monitorare i progressi e le prestazioni durante l'implementazione e l'uso.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500" b="1">
                <a:solidFill>
                  <a:schemeClr val="accent4"/>
                </a:solidFill>
              </a:rPr>
              <a:t>Sviluppare indicatori misurabili </a:t>
            </a:r>
            <a:r>
              <a:rPr lang="it-IT" sz="1500"/>
              <a:t>specifici per il progetto e soluzioni di adattamento; tracciarli tramite la piattaforma SuPeRBE</a:t>
            </a:r>
            <a:r>
              <a:rPr lang="en-US" sz="1500"/>
              <a:t>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500" b="1">
                <a:solidFill>
                  <a:schemeClr val="accent4"/>
                </a:solidFill>
              </a:rPr>
              <a:t>Raccogliere e analizzare i dati </a:t>
            </a:r>
            <a:r>
              <a:rPr lang="it-IT" sz="1500"/>
              <a:t>per valutare le prestazioni rispetto agli obiettivi del progetto, agli sviluppi locali e alle politiche regionali.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it-IT" sz="1500" b="1">
                <a:solidFill>
                  <a:schemeClr val="accent4"/>
                </a:solidFill>
              </a:rPr>
              <a:t>Coinvolgere gli </a:t>
            </a:r>
            <a:r>
              <a:rPr lang="en-US" sz="1500" b="1">
                <a:solidFill>
                  <a:schemeClr val="accent4"/>
                </a:solidFill>
              </a:rPr>
              <a:t>stakeholder </a:t>
            </a:r>
            <a:r>
              <a:rPr lang="it-IT" sz="1500"/>
              <a:t>nel processo decisionale utilizzando l'analisi descrittiva</a:t>
            </a:r>
            <a:r>
              <a:rPr lang="en-US" sz="1500"/>
              <a:t>.</a:t>
            </a:r>
            <a:endParaRPr/>
          </a:p>
          <a:p>
            <a:pPr marL="571500" indent="-342900">
              <a:buFont typeface="+mj-lt"/>
              <a:buAutoNum type="arabicPeriod"/>
              <a:defRPr/>
            </a:pPr>
            <a:r>
              <a:rPr lang="en-US" sz="1500" b="1">
                <a:solidFill>
                  <a:schemeClr val="accent4"/>
                </a:solidFill>
              </a:rPr>
              <a:t>Ricalibrare le </a:t>
            </a:r>
            <a:r>
              <a:rPr lang="it-IT" sz="1500" b="1">
                <a:solidFill>
                  <a:schemeClr val="accent4"/>
                </a:solidFill>
              </a:rPr>
              <a:t>azioni</a:t>
            </a:r>
            <a:r>
              <a:rPr lang="en-US" sz="1500" b="1">
                <a:solidFill>
                  <a:schemeClr val="accent4"/>
                </a:solidFill>
              </a:rPr>
              <a:t> </a:t>
            </a:r>
            <a:r>
              <a:rPr lang="it-IT" sz="1500"/>
              <a:t>sulla base dei risultati del monitoraggio e dei feedback degli stakeholder per garantire il miglioramento continuo e la sostenibilità a lungo termine.</a:t>
            </a:r>
            <a:endParaRPr lang="en-US" sz="1500"/>
          </a:p>
        </p:txBody>
      </p:sp>
      <p:pic>
        <p:nvPicPr>
          <p:cNvPr id="1847597304" name="Picture 14" descr="A black background with a black square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7468996" y="2368838"/>
            <a:ext cx="1675004" cy="1675004"/>
          </a:xfrm>
          <a:prstGeom prst="rect">
            <a:avLst/>
          </a:prstGeom>
        </p:spPr>
      </p:pic>
      <p:sp>
        <p:nvSpPr>
          <p:cNvPr id="1859606978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Sviluppo e strutturazione di un concetto di adattamento integrato con piani di attuazione e monitoraggio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4447017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it-IT" sz="2000"/>
              <a:t>Fase 8: Implementazione e monitoraggio</a:t>
            </a:r>
            <a:endParaRPr lang="en-GB"/>
          </a:p>
        </p:txBody>
      </p:sp>
      <p:pic>
        <p:nvPicPr>
          <p:cNvPr id="309087048" name="Picture 14" descr="A black background with a black square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887971" y="2378075"/>
            <a:ext cx="1675004" cy="1675004"/>
          </a:xfrm>
          <a:prstGeom prst="rect">
            <a:avLst/>
          </a:prstGeom>
        </p:spPr>
      </p:pic>
      <p:sp>
        <p:nvSpPr>
          <p:cNvPr id="1490876866" name="Zástupný text 2"/>
          <p:cNvSpPr txBox="1"/>
          <p:nvPr/>
        </p:nvSpPr>
        <p:spPr bwMode="auto">
          <a:xfrm>
            <a:off x="142874" y="938213"/>
            <a:ext cx="645341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r>
              <a:rPr lang="it-IT" sz="1600" b="1">
                <a:solidFill>
                  <a:schemeClr val="accent4"/>
                </a:solidFill>
              </a:rPr>
              <a:t>Processo iterativo e considerazioni chiave</a:t>
            </a:r>
            <a:r>
              <a:rPr lang="de-DE" sz="1600" b="1">
                <a:solidFill>
                  <a:schemeClr val="accent4"/>
                </a:solidFill>
              </a:rPr>
              <a:t>:</a:t>
            </a:r>
            <a:endParaRPr/>
          </a:p>
          <a:p>
            <a:pPr marL="228600" indent="0"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it-IT" sz="1600"/>
              <a:t>Un processo iterativo consiste in un ciclo continuo di </a:t>
            </a:r>
            <a:r>
              <a:rPr lang="it-IT" sz="1600" b="1"/>
              <a:t>implementazione</a:t>
            </a:r>
            <a:r>
              <a:rPr lang="it-IT" sz="1600"/>
              <a:t> → </a:t>
            </a:r>
            <a:r>
              <a:rPr lang="it-IT" sz="1600" b="1"/>
              <a:t>monitoraggio</a:t>
            </a:r>
            <a:r>
              <a:rPr lang="it-IT" sz="1600"/>
              <a:t> → </a:t>
            </a:r>
            <a:r>
              <a:rPr lang="it-IT" sz="1600" b="1"/>
              <a:t>valutazione</a:t>
            </a:r>
            <a:r>
              <a:rPr lang="it-IT" sz="1600"/>
              <a:t> → </a:t>
            </a:r>
            <a:r>
              <a:rPr lang="it-IT" sz="1600" b="1"/>
              <a:t>ricalibrazione</a:t>
            </a:r>
            <a:r>
              <a:rPr lang="it-IT" sz="1600"/>
              <a:t>, garantendo che il progetto si adatti ai nuovi dati, al feedback degli stakeholder e alle mutevoli condizioni</a:t>
            </a:r>
            <a:r>
              <a:rPr lang="en-US" sz="1600"/>
              <a:t>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it-IT" sz="1600"/>
              <a:t>Questo approccio garantisce adattabilità, trasparenza e allineamento con gli obiettivi di adattamento climatico</a:t>
            </a:r>
            <a:r>
              <a:rPr lang="en-US" sz="1600"/>
              <a:t>.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en-US" sz="1600"/>
          </a:p>
          <a:p>
            <a:pPr marL="514350" indent="-285750">
              <a:buFont typeface="Arial"/>
              <a:buChar char="•"/>
              <a:defRPr/>
            </a:pPr>
            <a:r>
              <a:rPr lang="it-IT" sz="1600"/>
              <a:t>Le principali aree di interesse sono</a:t>
            </a:r>
            <a:r>
              <a:rPr lang="en-US" sz="1600"/>
              <a:t>:</a:t>
            </a:r>
            <a:endParaRPr/>
          </a:p>
          <a:p>
            <a:pPr marL="971550" lvl="1" indent="-285750">
              <a:buFont typeface="Arial"/>
              <a:buChar char="•"/>
              <a:defRPr/>
            </a:pPr>
            <a:r>
              <a:rPr lang="it-IT" sz="1600"/>
              <a:t>Conseguenze del rischio e mitigazione</a:t>
            </a:r>
            <a:r>
              <a:rPr lang="en-US" sz="1600"/>
              <a:t>,</a:t>
            </a:r>
            <a:endParaRPr/>
          </a:p>
          <a:p>
            <a:pPr marL="971550" lvl="1" indent="-285750">
              <a:buFont typeface="Arial"/>
              <a:buChar char="•"/>
              <a:defRPr/>
            </a:pPr>
            <a:r>
              <a:rPr lang="it-IT" sz="1600"/>
              <a:t>Esigenze e ruoli degli stakeholder</a:t>
            </a:r>
            <a:r>
              <a:rPr lang="en-US" sz="1600"/>
              <a:t>,</a:t>
            </a:r>
            <a:endParaRPr/>
          </a:p>
          <a:p>
            <a:pPr marL="971550" lvl="1" indent="-285750">
              <a:buFont typeface="Arial"/>
              <a:buChar char="•"/>
              <a:defRPr/>
            </a:pPr>
            <a:r>
              <a:rPr lang="it-IT" sz="1600"/>
              <a:t>Tempi e responsabilità</a:t>
            </a:r>
            <a:r>
              <a:rPr lang="en-US" sz="1600"/>
              <a:t>.</a:t>
            </a:r>
            <a:endParaRPr/>
          </a:p>
        </p:txBody>
      </p:sp>
      <p:sp>
        <p:nvSpPr>
          <p:cNvPr id="191980325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Sviluppo e strutturazione di un concetto di adattamento integrato con piani di attuazione e monitoraggio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7277290" name="Title 1"/>
          <p:cNvSpPr txBox="1"/>
          <p:nvPr/>
        </p:nvSpPr>
        <p:spPr bwMode="auto">
          <a:xfrm>
            <a:off x="290513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it-IT" sz="2000"/>
              <a:t>Fase 8: Implementazione e monitoraggio</a:t>
            </a:r>
            <a:endParaRPr lang="en-GB"/>
          </a:p>
        </p:txBody>
      </p:sp>
      <p:pic>
        <p:nvPicPr>
          <p:cNvPr id="1455784665" name="Picture 14" descr="A black background with a black square&#10;&#10;AI-generated content may be incorrect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887971" y="2378075"/>
            <a:ext cx="1675004" cy="1675004"/>
          </a:xfrm>
          <a:prstGeom prst="rect">
            <a:avLst/>
          </a:prstGeom>
        </p:spPr>
      </p:pic>
      <p:sp>
        <p:nvSpPr>
          <p:cNvPr id="1562723581" name="Zástupný text 2"/>
          <p:cNvSpPr txBox="1"/>
          <p:nvPr/>
        </p:nvSpPr>
        <p:spPr bwMode="auto">
          <a:xfrm>
            <a:off x="142876" y="868363"/>
            <a:ext cx="6223548" cy="322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 sz="2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228600" indent="0">
              <a:defRPr/>
            </a:pPr>
            <a:endParaRPr lang="de-DE" sz="2000" b="1">
              <a:solidFill>
                <a:schemeClr val="accent4"/>
              </a:solidFill>
              <a:latin typeface="Trebuchet MS"/>
            </a:endParaRPr>
          </a:p>
          <a:p>
            <a:pPr marL="571500" indent="-342900">
              <a:buFont typeface="Wingdings"/>
              <a:buChar char="ü"/>
              <a:defRPr/>
            </a:pPr>
            <a:r>
              <a:rPr lang="de-DE" sz="2000" b="1">
                <a:solidFill>
                  <a:schemeClr val="accent4"/>
                </a:solidFill>
                <a:latin typeface="Trebuchet MS"/>
              </a:rPr>
              <a:t>Punto di </a:t>
            </a:r>
            <a:r>
              <a:rPr lang="it-IT" sz="2000" b="1">
                <a:solidFill>
                  <a:schemeClr val="accent4"/>
                </a:solidFill>
                <a:latin typeface="Trebuchet MS"/>
              </a:rPr>
              <a:t>controllo dell'apprendimento</a:t>
            </a:r>
            <a:r>
              <a:rPr lang="de-DE" sz="2000" b="1">
                <a:solidFill>
                  <a:schemeClr val="accent4"/>
                </a:solidFill>
                <a:latin typeface="Trebuchet MS"/>
              </a:rPr>
              <a:t>:</a:t>
            </a:r>
            <a:endParaRPr lang="en-US" sz="2000">
              <a:latin typeface="Trebuchet MS"/>
            </a:endParaRPr>
          </a:p>
          <a:p>
            <a:pPr marL="228600" indent="0">
              <a:defRPr/>
            </a:pPr>
            <a:r>
              <a:rPr lang="it-IT" sz="2000"/>
              <a:t>Quali indicatori di performance monitorereste per verificare se le misure di adattamento degli edifici e dei quartieri funzionano come previsto</a:t>
            </a:r>
            <a:r>
              <a:rPr lang="en-US" sz="2000"/>
              <a:t>?</a:t>
            </a:r>
            <a:endParaRPr lang="en-US" sz="1600"/>
          </a:p>
        </p:txBody>
      </p:sp>
      <p:sp>
        <p:nvSpPr>
          <p:cNvPr id="1891960529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Sviluppo e strutturazione di un concetto di adattamento integrato con piani di attuazione e monitoraggio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6019808" name="Title 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en-GB" sz="2000"/>
              <a:t>Il framework SuPeRBE</a:t>
            </a:r>
            <a:endParaRPr lang="en-GB"/>
          </a:p>
        </p:txBody>
      </p:sp>
      <p:sp>
        <p:nvSpPr>
          <p:cNvPr id="1794298951" name="Zástupný text 2"/>
          <p:cNvSpPr>
            <a:spLocks noGrp="1"/>
          </p:cNvSpPr>
          <p:nvPr>
            <p:ph type="body" idx="1"/>
          </p:nvPr>
        </p:nvSpPr>
        <p:spPr bwMode="auto">
          <a:xfrm>
            <a:off x="142875" y="950913"/>
            <a:ext cx="8556625" cy="4017168"/>
          </a:xfrm>
        </p:spPr>
        <p:txBody>
          <a:bodyPr/>
          <a:lstStyle/>
          <a:p>
            <a:pPr marL="228600" indent="0">
              <a:defRPr/>
            </a:pPr>
            <a:r>
              <a:rPr lang="it-IT" sz="1600"/>
              <a:t>Processo iterativo:</a:t>
            </a:r>
            <a:endParaRPr/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indent="-285750">
              <a:buFont typeface="Arial"/>
              <a:buChar char="•"/>
              <a:defRPr/>
            </a:pPr>
            <a:endParaRPr lang="de-DE" sz="1600">
              <a:solidFill>
                <a:schemeClr val="tx1"/>
              </a:solidFill>
              <a:latin typeface="Arial"/>
            </a:endParaRPr>
          </a:p>
          <a:p>
            <a:pPr marL="514350" lvl="0" indent="-285750">
              <a:buFont typeface="Arial"/>
              <a:buChar char="•"/>
              <a:defRPr/>
            </a:pPr>
            <a:endParaRPr lang="en-US" sz="1600"/>
          </a:p>
        </p:txBody>
      </p:sp>
      <p:sp>
        <p:nvSpPr>
          <p:cNvPr id="116181652" name="Arrow: Right 5"/>
          <p:cNvSpPr/>
          <p:nvPr/>
        </p:nvSpPr>
        <p:spPr bwMode="auto">
          <a:xfrm rot="10800000">
            <a:off x="621021" y="3871439"/>
            <a:ext cx="8078479" cy="21212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768528509" name="Immagine 4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228890" y="1269460"/>
            <a:ext cx="4349461" cy="2486296"/>
          </a:xfrm>
          <a:prstGeom prst="rect">
            <a:avLst/>
          </a:prstGeom>
        </p:spPr>
      </p:pic>
      <p:pic>
        <p:nvPicPr>
          <p:cNvPr id="811719801" name="Immagine 6"/>
          <p:cNvPicPr>
            <a:picLocks noChangeAspect="1"/>
          </p:cNvPicPr>
          <p:nvPr/>
        </p:nvPicPr>
        <p:blipFill rotWithShape="1">
          <a:blip r:embed="rId4"/>
          <a:srcRect l="2863" t="0" r="0" b="0"/>
          <a:stretch/>
        </p:blipFill>
        <p:spPr bwMode="auto">
          <a:xfrm>
            <a:off x="4416424" y="1293351"/>
            <a:ext cx="4666751" cy="2299594"/>
          </a:xfrm>
          <a:prstGeom prst="rect">
            <a:avLst/>
          </a:prstGeom>
        </p:spPr>
      </p:pic>
      <p:sp>
        <p:nvSpPr>
          <p:cNvPr id="1764459820" name="TextBox 5"/>
          <p:cNvSpPr txBox="1"/>
          <p:nvPr/>
        </p:nvSpPr>
        <p:spPr bwMode="auto">
          <a:xfrm>
            <a:off x="0" y="2892"/>
            <a:ext cx="9144000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it-IT" sz="1000" b="1" i="1">
                <a:solidFill>
                  <a:schemeClr val="bg1">
                    <a:lumMod val="65000"/>
                  </a:schemeClr>
                </a:solidFill>
                <a:latin typeface="Trebuchet MS"/>
              </a:rPr>
              <a:t>Sviluppo e strutturazione di un concetto di adattamento integrato con piani di attuazione e monitoraggio</a:t>
            </a:r>
            <a:endParaRPr lang="en-US" sz="1000" i="1">
              <a:solidFill>
                <a:schemeClr val="bg1">
                  <a:lumMod val="65000"/>
                </a:schemeClr>
              </a:solidFill>
              <a:latin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2c72582-1e0e-404f-b736-23bae653ca9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A5BEFD945B94F468B40E6DBDC85F5C8" ma:contentTypeVersion="10" ma:contentTypeDescription="Ein neues Dokument erstellen." ma:contentTypeScope="" ma:versionID="5071041d3a3b52894aae5c15f2a85605">
  <xsd:schema xmlns:xsd="http://www.w3.org/2001/XMLSchema" xmlns:xs="http://www.w3.org/2001/XMLSchema" xmlns:p="http://schemas.microsoft.com/office/2006/metadata/properties" xmlns:ns2="82c72582-1e0e-404f-b736-23bae653ca93" targetNamespace="http://schemas.microsoft.com/office/2006/metadata/properties" ma:root="true" ma:fieldsID="9c33ad6b2cd46c3919c69f138abcc2d0" ns2:_="">
    <xsd:import namespace="82c72582-1e0e-404f-b736-23bae653ca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c72582-1e0e-404f-b736-23bae653ca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ad8510f0-9dc6-4e82-8924-35a6e74ed7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C92133-C9A9-48E3-B885-19054A9E5DE7}">
  <ds:schemaRefs>
    <ds:schemaRef ds:uri="http://schemas.microsoft.com/office/2006/metadata/properties"/>
    <ds:schemaRef ds:uri="http://schemas.microsoft.com/office/infopath/2007/PartnerControls"/>
    <ds:schemaRef ds:uri="82c72582-1e0e-404f-b736-23bae653ca93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FFA74FC6-EE07-4227-8A64-E8BBE53265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25400E-3041-41B4-B2A9-97DA87B5F7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c72582-1e0e-404f-b736-23bae653ca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ONLYOFFICE/9.1.0.167</Application>
  <PresentationFormat>On-screen Show (4:3)</PresentationFormat>
  <Paragraphs>0</Paragraphs>
  <Slides>50</Slides>
  <Notes>50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Paola Borgaro</cp:lastModifiedBy>
  <cp:revision>137</cp:revision>
  <dcterms:created xsi:type="dcterms:W3CDTF">2025-03-18T17:43:02Z</dcterms:created>
  <dcterms:modified xsi:type="dcterms:W3CDTF">2025-10-28T13:28:17Z</dcterms:modified>
</cp:coreProperties>
</file>